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75.png" ContentType="image/png"/>
  <Override PartName="/ppt/media/image9.png" ContentType="image/pn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3.png" ContentType="image/png"/>
  <Override PartName="/ppt/media/image71.png" ContentType="image/png"/>
  <Override PartName="/ppt/media/image5.png" ContentType="image/png"/>
  <Override PartName="/ppt/media/image48.png" ContentType="image/png"/>
  <Override PartName="/ppt/media/image4.wmf" ContentType="image/x-wmf"/>
  <Override PartName="/ppt/media/image73.png" ContentType="image/png"/>
  <Override PartName="/ppt/media/image7.png" ContentType="image/png"/>
  <Override PartName="/ppt/media/image6.wmf" ContentType="image/x-wmf"/>
  <Override PartName="/ppt/media/image60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59.jpeg" ContentType="image/jpe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0.png" ContentType="image/png"/>
  <Override PartName="/ppt/media/image72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17040" y="1152000"/>
            <a:ext cx="7357320" cy="232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417040" y="3536280"/>
            <a:ext cx="7357320" cy="378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417040" y="3951360"/>
            <a:ext cx="7357320" cy="378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17040" y="1152000"/>
            <a:ext cx="7357320" cy="232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417040" y="3536280"/>
            <a:ext cx="3590280" cy="378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87320" y="3536280"/>
            <a:ext cx="3590280" cy="378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187320" y="3951360"/>
            <a:ext cx="3590280" cy="378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417040" y="3951360"/>
            <a:ext cx="3590280" cy="378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417040" y="1152000"/>
            <a:ext cx="7357320" cy="232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417040" y="3536280"/>
            <a:ext cx="7357320" cy="7941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417040" y="3536280"/>
            <a:ext cx="7357320" cy="7941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5597640" y="3536280"/>
            <a:ext cx="995400" cy="7941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5597640" y="3536280"/>
            <a:ext cx="995400" cy="794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417040" y="1152000"/>
            <a:ext cx="7357320" cy="232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417040" y="3536280"/>
            <a:ext cx="7357320" cy="79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417040" y="1152000"/>
            <a:ext cx="7357320" cy="232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417040" y="3536280"/>
            <a:ext cx="7357320" cy="7941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17040" y="1152000"/>
            <a:ext cx="7357320" cy="232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417040" y="3536280"/>
            <a:ext cx="3590280" cy="7941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87320" y="3536280"/>
            <a:ext cx="3590280" cy="7941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17040" y="1152000"/>
            <a:ext cx="7357320" cy="232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417040" y="1152000"/>
            <a:ext cx="7357320" cy="1075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17040" y="1152000"/>
            <a:ext cx="7357320" cy="232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417040" y="3536280"/>
            <a:ext cx="3590280" cy="378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417040" y="3951360"/>
            <a:ext cx="3590280" cy="378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187320" y="3536280"/>
            <a:ext cx="3590280" cy="7941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17040" y="1152000"/>
            <a:ext cx="7357320" cy="232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417040" y="3536280"/>
            <a:ext cx="3590280" cy="7941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87320" y="3536280"/>
            <a:ext cx="3590280" cy="378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87320" y="3951360"/>
            <a:ext cx="3590280" cy="378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17040" y="1152000"/>
            <a:ext cx="7357320" cy="232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417040" y="3536280"/>
            <a:ext cx="3590280" cy="378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87320" y="3536280"/>
            <a:ext cx="3590280" cy="378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417040" y="3951360"/>
            <a:ext cx="7357320" cy="378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17040" y="1152000"/>
            <a:ext cx="7357320" cy="232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417040" y="3536280"/>
            <a:ext cx="7357320" cy="794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jpeg"/><Relationship Id="rId5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95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155520" y="-144360"/>
            <a:ext cx="2408400" cy="24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"/>
          <p:cNvSpPr/>
          <p:nvPr/>
        </p:nvSpPr>
        <p:spPr>
          <a:xfrm>
            <a:off x="548640" y="2743200"/>
            <a:ext cx="1097208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Omówienie funkcjonalności narzędzia do zarządzania procesem testowym - TESTLINK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Menu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Obraz 4" descr=""/>
          <p:cNvPicPr/>
          <p:nvPr/>
        </p:nvPicPr>
        <p:blipFill>
          <a:blip r:embed="rId1"/>
          <a:stretch/>
        </p:blipFill>
        <p:spPr>
          <a:xfrm>
            <a:off x="747360" y="2045160"/>
            <a:ext cx="11138400" cy="551880"/>
          </a:xfrm>
          <a:prstGeom prst="rect">
            <a:avLst/>
          </a:prstGeom>
          <a:ln>
            <a:noFill/>
          </a:ln>
        </p:spPr>
      </p:pic>
      <p:sp>
        <p:nvSpPr>
          <p:cNvPr id="104" name="CustomShape 6"/>
          <p:cNvSpPr/>
          <p:nvPr/>
        </p:nvSpPr>
        <p:spPr>
          <a:xfrm>
            <a:off x="6122520" y="3083760"/>
            <a:ext cx="5864400" cy="24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Menu górne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wyświetla opcje zależnie od praw przydzielonych zalogowanemu użytkownikowi.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Menu jest dostępne niezależnie od wybranej opcji i projektu.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Nie jest przeładowywane po wyborze innych opcji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 menu prawego, czy lewego.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353160" y="2912400"/>
            <a:ext cx="1615680" cy="3409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okno główne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1947600" y="6224040"/>
            <a:ext cx="1482120" cy="3409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logi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9"/>
          <p:cNvSpPr/>
          <p:nvPr/>
        </p:nvSpPr>
        <p:spPr>
          <a:xfrm>
            <a:off x="1511280" y="5565960"/>
            <a:ext cx="1541880" cy="3409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użytkownicy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0"/>
          <p:cNvSpPr/>
          <p:nvPr/>
        </p:nvSpPr>
        <p:spPr>
          <a:xfrm>
            <a:off x="1366200" y="4910040"/>
            <a:ext cx="1482120" cy="3409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raporty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1"/>
          <p:cNvSpPr/>
          <p:nvPr/>
        </p:nvSpPr>
        <p:spPr>
          <a:xfrm>
            <a:off x="974520" y="4208040"/>
            <a:ext cx="1677960" cy="3409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wykonaj testy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2"/>
          <p:cNvSpPr/>
          <p:nvPr/>
        </p:nvSpPr>
        <p:spPr>
          <a:xfrm>
            <a:off x="410040" y="3556440"/>
            <a:ext cx="2071080" cy="3409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specyfikacja testowa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3723120" y="3465000"/>
            <a:ext cx="2079360" cy="3409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ustawienia konta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4"/>
          <p:cNvSpPr/>
          <p:nvPr/>
        </p:nvSpPr>
        <p:spPr>
          <a:xfrm>
            <a:off x="4361760" y="2742120"/>
            <a:ext cx="1482120" cy="3409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wyloguj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5"/>
          <p:cNvSpPr/>
          <p:nvPr/>
        </p:nvSpPr>
        <p:spPr>
          <a:xfrm flipV="1">
            <a:off x="974520" y="2459880"/>
            <a:ext cx="1132200" cy="44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6"/>
          <p:cNvSpPr/>
          <p:nvPr/>
        </p:nvSpPr>
        <p:spPr>
          <a:xfrm flipV="1">
            <a:off x="1969560" y="2442600"/>
            <a:ext cx="425880" cy="111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7"/>
          <p:cNvSpPr/>
          <p:nvPr/>
        </p:nvSpPr>
        <p:spPr>
          <a:xfrm flipV="1">
            <a:off x="2572200" y="2426400"/>
            <a:ext cx="80280" cy="178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8"/>
          <p:cNvSpPr/>
          <p:nvPr/>
        </p:nvSpPr>
        <p:spPr>
          <a:xfrm flipV="1">
            <a:off x="2773440" y="2442600"/>
            <a:ext cx="137520" cy="246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19"/>
          <p:cNvSpPr/>
          <p:nvPr/>
        </p:nvSpPr>
        <p:spPr>
          <a:xfrm flipV="1">
            <a:off x="3021480" y="2475000"/>
            <a:ext cx="129960" cy="308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0"/>
          <p:cNvSpPr/>
          <p:nvPr/>
        </p:nvSpPr>
        <p:spPr>
          <a:xfrm flipV="1">
            <a:off x="3286080" y="2442600"/>
            <a:ext cx="116280" cy="378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1"/>
          <p:cNvSpPr/>
          <p:nvPr/>
        </p:nvSpPr>
        <p:spPr>
          <a:xfrm flipH="1" flipV="1">
            <a:off x="3375360" y="2194920"/>
            <a:ext cx="140112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6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2"/>
          <p:cNvSpPr/>
          <p:nvPr/>
        </p:nvSpPr>
        <p:spPr>
          <a:xfrm flipH="1" flipV="1">
            <a:off x="3142800" y="2160000"/>
            <a:ext cx="1077480" cy="12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6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8" dur="indefinite" restart="never" nodeType="tmRoot">
          <p:childTnLst>
            <p:seq>
              <p:cTn id="99" dur="indefinite" nodeType="mainSeq"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04" dur="500" fill="hold"/>
                                        <p:tgtEl>
                                          <p:spTgt spid="9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05" dur="500" fill="hold"/>
                                        <p:tgtEl>
                                          <p:spTgt spid="9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09" dur="500" fill="hold"/>
                                        <p:tgtEl>
                                          <p:spTgt spid="10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10" dur="500" fill="hold"/>
                                        <p:tgtEl>
                                          <p:spTgt spid="10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Menu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Obraz 1" descr=""/>
          <p:cNvPicPr/>
          <p:nvPr/>
        </p:nvPicPr>
        <p:blipFill>
          <a:blip r:embed="rId1"/>
          <a:stretch/>
        </p:blipFill>
        <p:spPr>
          <a:xfrm>
            <a:off x="892080" y="1944000"/>
            <a:ext cx="4231440" cy="4683240"/>
          </a:xfrm>
          <a:prstGeom prst="rect">
            <a:avLst/>
          </a:prstGeom>
          <a:ln>
            <a:noFill/>
          </a:ln>
        </p:spPr>
      </p:pic>
      <p:sp>
        <p:nvSpPr>
          <p:cNvPr id="127" name="CustomShape 6"/>
          <p:cNvSpPr/>
          <p:nvPr/>
        </p:nvSpPr>
        <p:spPr>
          <a:xfrm>
            <a:off x="5464080" y="1960200"/>
            <a:ext cx="609516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Menu lewe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jest rozwinięciem menu głównego, pozwala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zarządzać projektami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zarządzać użytkownikami i rolami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zarządzać wymaganiami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 ich specyfikacją,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tworzyć przypadki testowe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733680" y="2090160"/>
            <a:ext cx="1185120" cy="361080"/>
          </a:xfrm>
          <a:prstGeom prst="rect">
            <a:avLst/>
          </a:prstGeom>
          <a:noFill/>
          <a:ln w="3816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733680" y="5136480"/>
            <a:ext cx="2039040" cy="361080"/>
          </a:xfrm>
          <a:prstGeom prst="rect">
            <a:avLst/>
          </a:prstGeom>
          <a:noFill/>
          <a:ln w="3816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</a:t>
            </a:r>
            <a:r>
              <a:rPr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 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9"/>
          <p:cNvSpPr/>
          <p:nvPr/>
        </p:nvSpPr>
        <p:spPr>
          <a:xfrm>
            <a:off x="733680" y="3163320"/>
            <a:ext cx="2159640" cy="361080"/>
          </a:xfrm>
          <a:prstGeom prst="rect">
            <a:avLst/>
          </a:prstGeom>
          <a:noFill/>
          <a:ln w="3816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 </a:t>
            </a:r>
            <a:r>
              <a:rPr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17" dur="500" fill="hold"/>
                                        <p:tgtEl>
                                          <p:spTgt spid="12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18" dur="500" fill="hold"/>
                                        <p:tgtEl>
                                          <p:spTgt spid="12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22" dur="500" fill="hold"/>
                                        <p:tgtEl>
                                          <p:spTgt spid="12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23" dur="500" fill="hold"/>
                                        <p:tgtEl>
                                          <p:spTgt spid="12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Menu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Obraz 4" descr=""/>
          <p:cNvPicPr/>
          <p:nvPr/>
        </p:nvPicPr>
        <p:blipFill>
          <a:blip r:embed="rId1"/>
          <a:srcRect l="20497" t="6809" r="0" b="0"/>
          <a:stretch/>
        </p:blipFill>
        <p:spPr>
          <a:xfrm>
            <a:off x="7919280" y="1869120"/>
            <a:ext cx="3708360" cy="4581360"/>
          </a:xfrm>
          <a:prstGeom prst="rect">
            <a:avLst/>
          </a:prstGeom>
          <a:ln>
            <a:noFill/>
          </a:ln>
        </p:spPr>
      </p:pic>
      <p:sp>
        <p:nvSpPr>
          <p:cNvPr id="137" name="CustomShape 6"/>
          <p:cNvSpPr/>
          <p:nvPr/>
        </p:nvSpPr>
        <p:spPr>
          <a:xfrm>
            <a:off x="941760" y="2427120"/>
            <a:ext cx="609516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Menu prawe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zależy od wybranego i przydzielonego projektu, od planu testu i przydzielonych uprawnień. Pozwala zarządzać planem testów i jego zawartością, wykonywać przypadki testowe.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8309880" y="2846520"/>
            <a:ext cx="2601720" cy="318240"/>
          </a:xfrm>
          <a:prstGeom prst="rect">
            <a:avLst/>
          </a:prstGeom>
          <a:noFill/>
          <a:ln w="3816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  </a:t>
            </a:r>
            <a:r>
              <a:rPr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8330040" y="4908600"/>
            <a:ext cx="2772720" cy="305640"/>
          </a:xfrm>
          <a:prstGeom prst="rect">
            <a:avLst/>
          </a:prstGeom>
          <a:noFill/>
          <a:ln w="3816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                </a:t>
            </a:r>
            <a:r>
              <a:rPr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9"/>
          <p:cNvSpPr/>
          <p:nvPr/>
        </p:nvSpPr>
        <p:spPr>
          <a:xfrm>
            <a:off x="8330040" y="3766320"/>
            <a:ext cx="1386000" cy="305280"/>
          </a:xfrm>
          <a:prstGeom prst="rect">
            <a:avLst/>
          </a:prstGeom>
          <a:noFill/>
          <a:ln w="3816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lang="en-US" sz="1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0"/>
          <p:cNvSpPr/>
          <p:nvPr/>
        </p:nvSpPr>
        <p:spPr>
          <a:xfrm>
            <a:off x="6113160" y="4709520"/>
            <a:ext cx="1620000" cy="1259280"/>
          </a:xfrm>
          <a:prstGeom prst="wedgeRoundRectCallout">
            <a:avLst>
              <a:gd name="adj1" fmla="val 78472"/>
              <a:gd name="adj2" fmla="val -212966"/>
              <a:gd name="adj3" fmla="val 16667"/>
            </a:avLst>
          </a:prstGeom>
          <a:solidFill>
            <a:schemeClr val="bg1"/>
          </a:solidFill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Po dodaniu planu testów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4" dur="indefinite" restart="never" nodeType="tmRoot">
          <p:childTnLst>
            <p:seq>
              <p:cTn id="125" dur="indefinite" nodeType="mainSeq"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30" dur="500" fill="hold"/>
                                        <p:tgtEl>
                                          <p:spTgt spid="13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31" dur="500" fill="hold"/>
                                        <p:tgtEl>
                                          <p:spTgt spid="13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35" dur="500" fill="hold"/>
                                        <p:tgtEl>
                                          <p:spTgt spid="13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36" dur="500" fill="hold"/>
                                        <p:tgtEl>
                                          <p:spTgt spid="13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Menu lewe - System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Obraz 4" descr=""/>
          <p:cNvPicPr/>
          <p:nvPr/>
        </p:nvPicPr>
        <p:blipFill>
          <a:blip r:embed="rId1"/>
          <a:stretch/>
        </p:blipFill>
        <p:spPr>
          <a:xfrm>
            <a:off x="2564640" y="1933560"/>
            <a:ext cx="3305880" cy="1047600"/>
          </a:xfrm>
          <a:prstGeom prst="rect">
            <a:avLst/>
          </a:prstGeom>
          <a:ln>
            <a:noFill/>
          </a:ln>
        </p:spPr>
      </p:pic>
      <p:pic>
        <p:nvPicPr>
          <p:cNvPr id="148" name="Obraz 5" descr=""/>
          <p:cNvPicPr/>
          <p:nvPr/>
        </p:nvPicPr>
        <p:blipFill>
          <a:blip r:embed="rId2"/>
          <a:stretch/>
        </p:blipFill>
        <p:spPr>
          <a:xfrm>
            <a:off x="308880" y="3070080"/>
            <a:ext cx="4201560" cy="2867400"/>
          </a:xfrm>
          <a:prstGeom prst="rect">
            <a:avLst/>
          </a:prstGeom>
          <a:ln>
            <a:noFill/>
          </a:ln>
        </p:spPr>
      </p:pic>
      <p:pic>
        <p:nvPicPr>
          <p:cNvPr id="149" name="Obraz 6" descr=""/>
          <p:cNvPicPr/>
          <p:nvPr/>
        </p:nvPicPr>
        <p:blipFill>
          <a:blip r:embed="rId3"/>
          <a:srcRect l="2355" t="2781" r="8120" b="44580"/>
          <a:stretch/>
        </p:blipFill>
        <p:spPr>
          <a:xfrm>
            <a:off x="6528240" y="2813400"/>
            <a:ext cx="4821120" cy="3431160"/>
          </a:xfrm>
          <a:prstGeom prst="rect">
            <a:avLst/>
          </a:prstGeom>
          <a:ln>
            <a:noFill/>
          </a:ln>
        </p:spPr>
      </p:pic>
      <p:sp>
        <p:nvSpPr>
          <p:cNvPr id="150" name="CustomShape 6"/>
          <p:cNvSpPr/>
          <p:nvPr/>
        </p:nvSpPr>
        <p:spPr>
          <a:xfrm flipV="1">
            <a:off x="1989720" y="2551680"/>
            <a:ext cx="85356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7"/>
          <p:cNvSpPr/>
          <p:nvPr/>
        </p:nvSpPr>
        <p:spPr>
          <a:xfrm flipH="1" flipV="1">
            <a:off x="5636520" y="2812680"/>
            <a:ext cx="890280" cy="96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43" dur="500" fill="hold"/>
                                        <p:tgtEl>
                                          <p:spTgt spid="14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44" dur="500" fill="hold"/>
                                        <p:tgtEl>
                                          <p:spTgt spid="14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48" dur="500" fill="hold"/>
                                        <p:tgtEl>
                                          <p:spTgt spid="14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49" dur="500" fill="hold"/>
                                        <p:tgtEl>
                                          <p:spTgt spid="14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Menu lewe - projekt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5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Obraz 1" descr=""/>
          <p:cNvPicPr/>
          <p:nvPr/>
        </p:nvPicPr>
        <p:blipFill>
          <a:blip r:embed="rId1"/>
          <a:stretch/>
        </p:blipFill>
        <p:spPr>
          <a:xfrm>
            <a:off x="3015000" y="2136240"/>
            <a:ext cx="2629080" cy="1533600"/>
          </a:xfrm>
          <a:prstGeom prst="rect">
            <a:avLst/>
          </a:prstGeom>
          <a:ln>
            <a:noFill/>
          </a:ln>
        </p:spPr>
      </p:pic>
      <p:sp>
        <p:nvSpPr>
          <p:cNvPr id="158" name="CustomShape 6"/>
          <p:cNvSpPr/>
          <p:nvPr/>
        </p:nvSpPr>
        <p:spPr>
          <a:xfrm>
            <a:off x="426240" y="2750400"/>
            <a:ext cx="2356560" cy="1173240"/>
          </a:xfrm>
          <a:prstGeom prst="wedgeRoundRectCallout">
            <a:avLst>
              <a:gd name="adj1" fmla="val 67219"/>
              <a:gd name="adj2" fmla="val -57504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 celu stworzenia nowego projektu testowego należy wybrać odpowiednią opcję w menu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Obraz 7" descr=""/>
          <p:cNvPicPr/>
          <p:nvPr/>
        </p:nvPicPr>
        <p:blipFill>
          <a:blip r:embed="rId2"/>
          <a:srcRect l="1140" t="1968" r="0" b="0"/>
          <a:stretch/>
        </p:blipFill>
        <p:spPr>
          <a:xfrm>
            <a:off x="6300360" y="2049840"/>
            <a:ext cx="5370120" cy="2063160"/>
          </a:xfrm>
          <a:prstGeom prst="rect">
            <a:avLst/>
          </a:prstGeom>
          <a:ln>
            <a:noFill/>
          </a:ln>
        </p:spPr>
      </p:pic>
      <p:sp>
        <p:nvSpPr>
          <p:cNvPr id="160" name="CustomShape 7"/>
          <p:cNvSpPr/>
          <p:nvPr/>
        </p:nvSpPr>
        <p:spPr>
          <a:xfrm flipV="1">
            <a:off x="5546520" y="2135520"/>
            <a:ext cx="752760" cy="50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8"/>
          <p:cNvSpPr/>
          <p:nvPr/>
        </p:nvSpPr>
        <p:spPr>
          <a:xfrm>
            <a:off x="10480320" y="2331360"/>
            <a:ext cx="813240" cy="310680"/>
          </a:xfrm>
          <a:prstGeom prst="ellipse">
            <a:avLst/>
          </a:prstGeom>
          <a:noFill/>
          <a:ln w="3168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9"/>
          <p:cNvSpPr/>
          <p:nvPr/>
        </p:nvSpPr>
        <p:spPr>
          <a:xfrm>
            <a:off x="5817960" y="4417200"/>
            <a:ext cx="6200640" cy="7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8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Po kliknięciu ‚utwórz’ pojawi się okno nowego projektu – należy wypełnić wszystkie wymagane pola.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0" dur="indefinite" restart="never" nodeType="tmRoot">
          <p:childTnLst>
            <p:seq>
              <p:cTn id="151" dur="indefinite" nodeType="mainSeq"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56" dur="500" fill="hold"/>
                                        <p:tgtEl>
                                          <p:spTgt spid="15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57" dur="500" fill="hold"/>
                                        <p:tgtEl>
                                          <p:spTgt spid="15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61" dur="500" fill="hold"/>
                                        <p:tgtEl>
                                          <p:spTgt spid="15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62" dur="500" fill="hold"/>
                                        <p:tgtEl>
                                          <p:spTgt spid="15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Obraz 6" descr=""/>
          <p:cNvPicPr/>
          <p:nvPr/>
        </p:nvPicPr>
        <p:blipFill>
          <a:blip r:embed="rId1"/>
          <a:srcRect l="1079" t="1318" r="3321" b="0"/>
          <a:stretch/>
        </p:blipFill>
        <p:spPr>
          <a:xfrm>
            <a:off x="29880" y="7920"/>
            <a:ext cx="4501080" cy="6766920"/>
          </a:xfrm>
          <a:prstGeom prst="rect">
            <a:avLst/>
          </a:prstGeom>
          <a:ln>
            <a:noFill/>
          </a:ln>
        </p:spPr>
      </p:pic>
      <p:pic>
        <p:nvPicPr>
          <p:cNvPr id="167" name="Obraz 7" descr=""/>
          <p:cNvPicPr/>
          <p:nvPr/>
        </p:nvPicPr>
        <p:blipFill>
          <a:blip r:embed="rId2"/>
          <a:stretch/>
        </p:blipFill>
        <p:spPr>
          <a:xfrm>
            <a:off x="4797000" y="1808640"/>
            <a:ext cx="7272000" cy="1674000"/>
          </a:xfrm>
          <a:prstGeom prst="rect">
            <a:avLst/>
          </a:prstGeom>
          <a:ln>
            <a:noFill/>
          </a:ln>
        </p:spPr>
      </p:pic>
      <p:sp>
        <p:nvSpPr>
          <p:cNvPr id="168" name="CustomShape 4"/>
          <p:cNvSpPr/>
          <p:nvPr/>
        </p:nvSpPr>
        <p:spPr>
          <a:xfrm>
            <a:off x="460440" y="2294640"/>
            <a:ext cx="3027960" cy="1010160"/>
          </a:xfrm>
          <a:prstGeom prst="wedgeRoundRectCallout">
            <a:avLst>
              <a:gd name="adj1" fmla="val 93197"/>
              <a:gd name="adj2" fmla="val 47275"/>
              <a:gd name="adj3" fmla="val 16667"/>
            </a:avLst>
          </a:prstGeom>
          <a:solidFill>
            <a:schemeClr val="bg1"/>
          </a:solidFill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Uzupełnienie wszystkich pól i kliknięcie w ‚</a:t>
            </a:r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utwórz</a:t>
            </a: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’ sprawi, że pojawi się nowy projekt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 flipH="1">
            <a:off x="531720" y="2904120"/>
            <a:ext cx="1285560" cy="362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69" dur="500" fill="hold"/>
                                        <p:tgtEl>
                                          <p:spTgt spid="16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70" dur="500" fill="hold"/>
                                        <p:tgtEl>
                                          <p:spTgt spid="16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Plan testów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6"/>
          <p:cNvSpPr/>
          <p:nvPr/>
        </p:nvSpPr>
        <p:spPr>
          <a:xfrm>
            <a:off x="3009600" y="1930680"/>
            <a:ext cx="81129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Po utworzeniu projektu testowego, kolejnym krokiem jest stworzenie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Plan</a:t>
            </a:r>
            <a:r>
              <a:rPr lang="en-US" sz="18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Testów</a:t>
            </a:r>
            <a:r>
              <a:rPr lang="en-US" sz="18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.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PT</a:t>
            </a:r>
            <a:r>
              <a:rPr b="1" lang="en-US" sz="18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18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zawiera pełną informację o testach: zakres, kamienie milowe, zestawy testów i przypadki testowe.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Obraz 5" descr=""/>
          <p:cNvPicPr/>
          <p:nvPr/>
        </p:nvPicPr>
        <p:blipFill>
          <a:blip r:embed="rId1"/>
          <a:stretch/>
        </p:blipFill>
        <p:spPr>
          <a:xfrm>
            <a:off x="307800" y="3530880"/>
            <a:ext cx="2095200" cy="2304720"/>
          </a:xfrm>
          <a:prstGeom prst="rect">
            <a:avLst/>
          </a:prstGeom>
          <a:ln>
            <a:noFill/>
          </a:ln>
        </p:spPr>
      </p:pic>
      <p:sp>
        <p:nvSpPr>
          <p:cNvPr id="177" name="CustomShape 7"/>
          <p:cNvSpPr/>
          <p:nvPr/>
        </p:nvSpPr>
        <p:spPr>
          <a:xfrm>
            <a:off x="927000" y="5742000"/>
            <a:ext cx="1760040" cy="599040"/>
          </a:xfrm>
          <a:prstGeom prst="wedgeRoundRectCallout">
            <a:avLst>
              <a:gd name="adj1" fmla="val -56509"/>
              <a:gd name="adj2" fmla="val -53890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2: w nowym oknie wybrać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Obraz 6" descr=""/>
          <p:cNvPicPr/>
          <p:nvPr/>
        </p:nvPicPr>
        <p:blipFill>
          <a:blip r:embed="rId2"/>
          <a:stretch/>
        </p:blipFill>
        <p:spPr>
          <a:xfrm>
            <a:off x="2976840" y="2967840"/>
            <a:ext cx="4830840" cy="3483360"/>
          </a:xfrm>
          <a:prstGeom prst="rect">
            <a:avLst/>
          </a:prstGeom>
          <a:ln>
            <a:noFill/>
          </a:ln>
        </p:spPr>
      </p:pic>
      <p:sp>
        <p:nvSpPr>
          <p:cNvPr id="179" name="CustomShape 8"/>
          <p:cNvSpPr/>
          <p:nvPr/>
        </p:nvSpPr>
        <p:spPr>
          <a:xfrm>
            <a:off x="3308400" y="3549600"/>
            <a:ext cx="1760040" cy="599040"/>
          </a:xfrm>
          <a:prstGeom prst="wedgeRoundRectCallout">
            <a:avLst>
              <a:gd name="adj1" fmla="val -45667"/>
              <a:gd name="adj2" fmla="val 381666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3: uzupełnić pola i wybrać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Obraz 7" descr=""/>
          <p:cNvPicPr/>
          <p:nvPr/>
        </p:nvPicPr>
        <p:blipFill>
          <a:blip r:embed="rId3"/>
          <a:stretch/>
        </p:blipFill>
        <p:spPr>
          <a:xfrm>
            <a:off x="8097120" y="3458880"/>
            <a:ext cx="4000320" cy="389880"/>
          </a:xfrm>
          <a:prstGeom prst="rect">
            <a:avLst/>
          </a:prstGeom>
          <a:ln>
            <a:noFill/>
          </a:ln>
        </p:spPr>
      </p:pic>
      <p:sp>
        <p:nvSpPr>
          <p:cNvPr id="181" name="CustomShape 9"/>
          <p:cNvSpPr/>
          <p:nvPr/>
        </p:nvSpPr>
        <p:spPr>
          <a:xfrm>
            <a:off x="9217080" y="5142240"/>
            <a:ext cx="2739600" cy="936360"/>
          </a:xfrm>
          <a:prstGeom prst="wedgeRoundRectCallout">
            <a:avLst>
              <a:gd name="adj1" fmla="val -68533"/>
              <a:gd name="adj2" fmla="val -199760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4: otwiera się nowe okno z utworzonym planem.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Obraz 8" descr=""/>
          <p:cNvPicPr/>
          <p:nvPr/>
        </p:nvPicPr>
        <p:blipFill>
          <a:blip r:embed="rId4"/>
          <a:srcRect l="0" t="0" r="11982" b="0"/>
          <a:stretch/>
        </p:blipFill>
        <p:spPr>
          <a:xfrm>
            <a:off x="155520" y="2581200"/>
            <a:ext cx="2607120" cy="770760"/>
          </a:xfrm>
          <a:prstGeom prst="rect">
            <a:avLst/>
          </a:prstGeom>
          <a:ln>
            <a:noFill/>
          </a:ln>
        </p:spPr>
      </p:pic>
      <p:sp>
        <p:nvSpPr>
          <p:cNvPr id="183" name="CustomShape 10"/>
          <p:cNvSpPr/>
          <p:nvPr/>
        </p:nvSpPr>
        <p:spPr>
          <a:xfrm>
            <a:off x="642960" y="1913400"/>
            <a:ext cx="1760040" cy="599040"/>
          </a:xfrm>
          <a:prstGeom prst="wedgeRoundRectCallout">
            <a:avLst>
              <a:gd name="adj1" fmla="val 3978"/>
              <a:gd name="adj2" fmla="val 120333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1: wybór z głównego menu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77" dur="500" fill="hold"/>
                                        <p:tgtEl>
                                          <p:spTgt spid="171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78" dur="500" fill="hold"/>
                                        <p:tgtEl>
                                          <p:spTgt spid="171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82" dur="500" fill="hold"/>
                                        <p:tgtEl>
                                          <p:spTgt spid="17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83" dur="500" fill="hold"/>
                                        <p:tgtEl>
                                          <p:spTgt spid="17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Zarządzanie wydaniami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7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Picture 9" descr=""/>
          <p:cNvPicPr/>
          <p:nvPr/>
        </p:nvPicPr>
        <p:blipFill>
          <a:blip r:embed="rId1"/>
          <a:stretch/>
        </p:blipFill>
        <p:spPr>
          <a:xfrm>
            <a:off x="5392440" y="6422400"/>
            <a:ext cx="1406160" cy="376920"/>
          </a:xfrm>
          <a:prstGeom prst="rect">
            <a:avLst/>
          </a:prstGeom>
          <a:ln>
            <a:noFill/>
          </a:ln>
        </p:spPr>
      </p:pic>
      <p:pic>
        <p:nvPicPr>
          <p:cNvPr id="190" name="Obraz 3" descr=""/>
          <p:cNvPicPr/>
          <p:nvPr/>
        </p:nvPicPr>
        <p:blipFill>
          <a:blip r:embed="rId2"/>
          <a:stretch/>
        </p:blipFill>
        <p:spPr>
          <a:xfrm>
            <a:off x="287280" y="2824920"/>
            <a:ext cx="7268040" cy="3981240"/>
          </a:xfrm>
          <a:prstGeom prst="rect">
            <a:avLst/>
          </a:prstGeom>
          <a:ln>
            <a:noFill/>
          </a:ln>
        </p:spPr>
      </p:pic>
      <p:sp>
        <p:nvSpPr>
          <p:cNvPr id="191" name="CustomShape 6"/>
          <p:cNvSpPr/>
          <p:nvPr/>
        </p:nvSpPr>
        <p:spPr>
          <a:xfrm>
            <a:off x="2684880" y="1932120"/>
            <a:ext cx="2409120" cy="599040"/>
          </a:xfrm>
          <a:prstGeom prst="wedgeRoundRectCallout">
            <a:avLst>
              <a:gd name="adj1" fmla="val -117500"/>
              <a:gd name="adj2" fmla="val 286179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2: nowe okno – </a:t>
            </a:r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opis, czym jest wydanie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 flipH="1">
            <a:off x="3124440" y="2441880"/>
            <a:ext cx="1215000" cy="183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3" name="Obraz 6" descr=""/>
          <p:cNvPicPr/>
          <p:nvPr/>
        </p:nvPicPr>
        <p:blipFill>
          <a:blip r:embed="rId3"/>
          <a:stretch/>
        </p:blipFill>
        <p:spPr>
          <a:xfrm>
            <a:off x="7801560" y="1939680"/>
            <a:ext cx="3466800" cy="3800160"/>
          </a:xfrm>
          <a:prstGeom prst="rect">
            <a:avLst/>
          </a:prstGeom>
          <a:ln>
            <a:noFill/>
          </a:ln>
        </p:spPr>
      </p:pic>
      <p:pic>
        <p:nvPicPr>
          <p:cNvPr id="194" name="Obraz 7" descr=""/>
          <p:cNvPicPr/>
          <p:nvPr/>
        </p:nvPicPr>
        <p:blipFill>
          <a:blip r:embed="rId4"/>
          <a:srcRect l="3033" t="19963" r="0" b="0"/>
          <a:stretch/>
        </p:blipFill>
        <p:spPr>
          <a:xfrm>
            <a:off x="7953120" y="5986080"/>
            <a:ext cx="3740400" cy="624600"/>
          </a:xfrm>
          <a:prstGeom prst="rect">
            <a:avLst/>
          </a:prstGeom>
          <a:ln>
            <a:noFill/>
          </a:ln>
        </p:spPr>
      </p:pic>
      <p:sp>
        <p:nvSpPr>
          <p:cNvPr id="195" name="CustomShape 8"/>
          <p:cNvSpPr/>
          <p:nvPr/>
        </p:nvSpPr>
        <p:spPr>
          <a:xfrm>
            <a:off x="7882920" y="3451680"/>
            <a:ext cx="1572120" cy="999000"/>
          </a:xfrm>
          <a:prstGeom prst="wedgeRoundRectCallout">
            <a:avLst>
              <a:gd name="adj1" fmla="val 40631"/>
              <a:gd name="adj2" fmla="val 216391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3: uzupełnić pola i wybrać „utwórz”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Obraz 17" descr=""/>
          <p:cNvPicPr/>
          <p:nvPr/>
        </p:nvPicPr>
        <p:blipFill>
          <a:blip r:embed="rId5"/>
          <a:srcRect l="0" t="0" r="11982" b="0"/>
          <a:stretch/>
        </p:blipFill>
        <p:spPr>
          <a:xfrm>
            <a:off x="27360" y="1958400"/>
            <a:ext cx="2607120" cy="770760"/>
          </a:xfrm>
          <a:prstGeom prst="rect">
            <a:avLst/>
          </a:prstGeom>
          <a:ln>
            <a:noFill/>
          </a:ln>
        </p:spPr>
      </p:pic>
      <p:sp>
        <p:nvSpPr>
          <p:cNvPr id="197" name="CustomShape 9"/>
          <p:cNvSpPr/>
          <p:nvPr/>
        </p:nvSpPr>
        <p:spPr>
          <a:xfrm>
            <a:off x="444960" y="1192680"/>
            <a:ext cx="1760040" cy="599040"/>
          </a:xfrm>
          <a:prstGeom prst="wedgeRoundRectCallout">
            <a:avLst>
              <a:gd name="adj1" fmla="val 1696"/>
              <a:gd name="adj2" fmla="val 157188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1: wybór z głównego menu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4" dur="indefinite" restart="never" nodeType="tmRoot">
          <p:childTnLst>
            <p:seq>
              <p:cTn id="185" dur="indefinite" nodeType="mainSeq"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90" dur="500" fill="hold"/>
                                        <p:tgtEl>
                                          <p:spTgt spid="185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91" dur="500" fill="hold"/>
                                        <p:tgtEl>
                                          <p:spTgt spid="185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95" dur="500" fill="hold"/>
                                        <p:tgtEl>
                                          <p:spTgt spid="186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96" dur="500" fill="hold"/>
                                        <p:tgtEl>
                                          <p:spTgt spid="186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Zestaw testów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0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1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Obraz 3" descr=""/>
          <p:cNvPicPr/>
          <p:nvPr/>
        </p:nvPicPr>
        <p:blipFill>
          <a:blip r:embed="rId1"/>
          <a:stretch/>
        </p:blipFill>
        <p:spPr>
          <a:xfrm>
            <a:off x="617760" y="3793320"/>
            <a:ext cx="1122480" cy="585000"/>
          </a:xfrm>
          <a:prstGeom prst="rect">
            <a:avLst/>
          </a:prstGeom>
          <a:ln>
            <a:noFill/>
          </a:ln>
        </p:spPr>
      </p:pic>
      <p:sp>
        <p:nvSpPr>
          <p:cNvPr id="204" name="CustomShape 6"/>
          <p:cNvSpPr/>
          <p:nvPr/>
        </p:nvSpPr>
        <p:spPr>
          <a:xfrm>
            <a:off x="1896840" y="3188520"/>
            <a:ext cx="1760040" cy="599040"/>
          </a:xfrm>
          <a:prstGeom prst="wedgeRoundRectCallout">
            <a:avLst>
              <a:gd name="adj1" fmla="val -99876"/>
              <a:gd name="adj2" fmla="val 113631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2: w nowym oknie wybrać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Obraz 4" descr=""/>
          <p:cNvPicPr/>
          <p:nvPr/>
        </p:nvPicPr>
        <p:blipFill>
          <a:blip r:embed="rId2"/>
          <a:stretch/>
        </p:blipFill>
        <p:spPr>
          <a:xfrm>
            <a:off x="940680" y="4561200"/>
            <a:ext cx="2323800" cy="504000"/>
          </a:xfrm>
          <a:prstGeom prst="rect">
            <a:avLst/>
          </a:prstGeom>
          <a:ln>
            <a:noFill/>
          </a:ln>
        </p:spPr>
      </p:pic>
      <p:sp>
        <p:nvSpPr>
          <p:cNvPr id="206" name="CustomShape 7"/>
          <p:cNvSpPr/>
          <p:nvPr/>
        </p:nvSpPr>
        <p:spPr>
          <a:xfrm>
            <a:off x="796320" y="5324400"/>
            <a:ext cx="1750320" cy="338040"/>
          </a:xfrm>
          <a:prstGeom prst="wedgeRoundRectCallout">
            <a:avLst>
              <a:gd name="adj1" fmla="val 69564"/>
              <a:gd name="adj2" fmla="val -152571"/>
              <a:gd name="adj3" fmla="val 16667"/>
            </a:avLst>
          </a:prstGeom>
          <a:solidFill>
            <a:schemeClr val="bg1"/>
          </a:solidFill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3: wybrać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Obraz 5" descr=""/>
          <p:cNvPicPr/>
          <p:nvPr/>
        </p:nvPicPr>
        <p:blipFill>
          <a:blip r:embed="rId3"/>
          <a:srcRect l="783" t="2180" r="783" b="4156"/>
          <a:stretch/>
        </p:blipFill>
        <p:spPr>
          <a:xfrm>
            <a:off x="3931920" y="2323440"/>
            <a:ext cx="4815000" cy="2458800"/>
          </a:xfrm>
          <a:prstGeom prst="rect">
            <a:avLst/>
          </a:prstGeom>
          <a:ln>
            <a:noFill/>
          </a:ln>
        </p:spPr>
      </p:pic>
      <p:sp>
        <p:nvSpPr>
          <p:cNvPr id="208" name="CustomShape 8"/>
          <p:cNvSpPr/>
          <p:nvPr/>
        </p:nvSpPr>
        <p:spPr>
          <a:xfrm>
            <a:off x="5095440" y="4983840"/>
            <a:ext cx="1703160" cy="679680"/>
          </a:xfrm>
          <a:prstGeom prst="wedgeRoundRectCallout">
            <a:avLst>
              <a:gd name="adj1" fmla="val 36419"/>
              <a:gd name="adj2" fmla="val -337693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4: uzupełnić pola i wybrać „</a:t>
            </a:r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zapisz</a:t>
            </a: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Obraz 6" descr=""/>
          <p:cNvPicPr/>
          <p:nvPr/>
        </p:nvPicPr>
        <p:blipFill>
          <a:blip r:embed="rId4"/>
          <a:stretch/>
        </p:blipFill>
        <p:spPr>
          <a:xfrm>
            <a:off x="9308880" y="2323440"/>
            <a:ext cx="2506320" cy="1755360"/>
          </a:xfrm>
          <a:prstGeom prst="rect">
            <a:avLst/>
          </a:prstGeom>
          <a:ln>
            <a:noFill/>
          </a:ln>
        </p:spPr>
      </p:pic>
      <p:sp>
        <p:nvSpPr>
          <p:cNvPr id="210" name="CustomShape 9"/>
          <p:cNvSpPr/>
          <p:nvPr/>
        </p:nvSpPr>
        <p:spPr>
          <a:xfrm>
            <a:off x="10031040" y="5520960"/>
            <a:ext cx="1703160" cy="679680"/>
          </a:xfrm>
          <a:prstGeom prst="wedgeRoundRectCallout">
            <a:avLst>
              <a:gd name="adj1" fmla="val -61470"/>
              <a:gd name="adj2" fmla="val -253528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Utworzony nowy zestaw testów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Obraz 7" descr=""/>
          <p:cNvPicPr/>
          <p:nvPr/>
        </p:nvPicPr>
        <p:blipFill>
          <a:blip r:embed="rId5"/>
          <a:stretch/>
        </p:blipFill>
        <p:spPr>
          <a:xfrm>
            <a:off x="390600" y="2308680"/>
            <a:ext cx="2561760" cy="618480"/>
          </a:xfrm>
          <a:prstGeom prst="rect">
            <a:avLst/>
          </a:prstGeom>
          <a:ln>
            <a:noFill/>
          </a:ln>
        </p:spPr>
      </p:pic>
      <p:sp>
        <p:nvSpPr>
          <p:cNvPr id="212" name="CustomShape 10"/>
          <p:cNvSpPr/>
          <p:nvPr/>
        </p:nvSpPr>
        <p:spPr>
          <a:xfrm>
            <a:off x="460440" y="1517040"/>
            <a:ext cx="1760040" cy="599040"/>
          </a:xfrm>
          <a:prstGeom prst="wedgeRoundRectCallout">
            <a:avLst>
              <a:gd name="adj1" fmla="val 43922"/>
              <a:gd name="adj2" fmla="val 152162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1: wybór z głównego menu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7" dur="indefinite" restart="never" nodeType="tmRoot">
          <p:childTnLst>
            <p:seq>
              <p:cTn id="198" dur="indefinite" nodeType="mainSeq"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03" dur="500" fill="hold"/>
                                        <p:tgtEl>
                                          <p:spTgt spid="19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04" dur="500" fill="hold"/>
                                        <p:tgtEl>
                                          <p:spTgt spid="19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08" dur="500" fill="hold"/>
                                        <p:tgtEl>
                                          <p:spTgt spid="20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09" dur="500" fill="hold"/>
                                        <p:tgtEl>
                                          <p:spTgt spid="20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Kroki Przypadku Testowego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5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6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8" name="Obraz 3" descr=""/>
          <p:cNvPicPr/>
          <p:nvPr/>
        </p:nvPicPr>
        <p:blipFill>
          <a:blip r:embed="rId1"/>
          <a:srcRect l="1172" t="3031" r="0" b="0"/>
          <a:stretch/>
        </p:blipFill>
        <p:spPr>
          <a:xfrm>
            <a:off x="2127600" y="2090520"/>
            <a:ext cx="7192080" cy="4571640"/>
          </a:xfrm>
          <a:prstGeom prst="rect">
            <a:avLst/>
          </a:prstGeom>
          <a:ln>
            <a:noFill/>
          </a:ln>
        </p:spPr>
      </p:pic>
      <p:sp>
        <p:nvSpPr>
          <p:cNvPr id="219" name="CustomShape 6"/>
          <p:cNvSpPr/>
          <p:nvPr/>
        </p:nvSpPr>
        <p:spPr>
          <a:xfrm>
            <a:off x="5460840" y="2260800"/>
            <a:ext cx="1783080" cy="679680"/>
          </a:xfrm>
          <a:prstGeom prst="wedgeRoundRectCallout">
            <a:avLst>
              <a:gd name="adj1" fmla="val -183536"/>
              <a:gd name="adj2" fmla="val 114141"/>
              <a:gd name="adj3" fmla="val 16667"/>
            </a:avLst>
          </a:prstGeom>
          <a:solidFill>
            <a:schemeClr val="bg1"/>
          </a:solidFill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Wpisane wcześniej warunki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6960600" y="3186000"/>
            <a:ext cx="1703160" cy="679680"/>
          </a:xfrm>
          <a:prstGeom prst="wedgeRoundRectCallout">
            <a:avLst>
              <a:gd name="adj1" fmla="val -142258"/>
              <a:gd name="adj2" fmla="val 152531"/>
              <a:gd name="adj3" fmla="val 16667"/>
            </a:avLst>
          </a:prstGeom>
          <a:solidFill>
            <a:schemeClr val="bg1"/>
          </a:solidFill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Wpisany krok 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8"/>
          <p:cNvSpPr/>
          <p:nvPr/>
        </p:nvSpPr>
        <p:spPr>
          <a:xfrm>
            <a:off x="9565560" y="4203000"/>
            <a:ext cx="1838880" cy="679680"/>
          </a:xfrm>
          <a:prstGeom prst="wedgeRoundRectCallout">
            <a:avLst>
              <a:gd name="adj1" fmla="val -273893"/>
              <a:gd name="adj2" fmla="val 223407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Edytowany krok 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9763200" y="5947200"/>
            <a:ext cx="1703160" cy="679680"/>
          </a:xfrm>
          <a:prstGeom prst="wedgeRoundRectCallout">
            <a:avLst>
              <a:gd name="adj1" fmla="val -75032"/>
              <a:gd name="adj2" fmla="val -89628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Wybór sposobu realizacji PT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0" dur="indefinite" restart="never" nodeType="tmRoot">
          <p:childTnLst>
            <p:seq>
              <p:cTn id="211" dur="indefinite" nodeType="mainSeq">
                <p:childTnLst>
                  <p:par>
                    <p:cTn id="212" fill="hold">
                      <p:stCondLst>
                        <p:cond delay="0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16" dur="500" fill="hold"/>
                                        <p:tgtEl>
                                          <p:spTgt spid="21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17" dur="500" fill="hold"/>
                                        <p:tgtEl>
                                          <p:spTgt spid="21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21" dur="500" fill="hold"/>
                                        <p:tgtEl>
                                          <p:spTgt spid="215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22" dur="500" fill="hold"/>
                                        <p:tgtEl>
                                          <p:spTgt spid="215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>
            <a:off x="3724920" y="2526480"/>
            <a:ext cx="539856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1. wstęp - krótka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libri"/>
              </a:rPr>
              <a:t> charakterystyka narzędzia.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libri"/>
              </a:rPr>
              <a:t>2. logowanie, ustawienia konta użytkownika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libri"/>
              </a:rPr>
              <a:t>3. menu narzędzia.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libri"/>
              </a:rPr>
              <a:t>4. omówienie funkcjonalności.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>
                <p:childTnLst>
                  <p:par>
                    <p:cTn id="11" fill="freeze">
                      <p:stCondLst>
                        <p:cond delay="0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Plan prezentacji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Obraz 1" descr=""/>
          <p:cNvPicPr/>
          <p:nvPr/>
        </p:nvPicPr>
        <p:blipFill>
          <a:blip r:embed="rId1"/>
          <a:stretch/>
        </p:blipFill>
        <p:spPr>
          <a:xfrm>
            <a:off x="1945440" y="1336320"/>
            <a:ext cx="7877520" cy="5496120"/>
          </a:xfrm>
          <a:prstGeom prst="rect">
            <a:avLst/>
          </a:prstGeom>
          <a:ln>
            <a:noFill/>
          </a:ln>
        </p:spPr>
      </p:pic>
      <p:pic>
        <p:nvPicPr>
          <p:cNvPr id="227" name="Obraz 3" descr=""/>
          <p:cNvPicPr/>
          <p:nvPr/>
        </p:nvPicPr>
        <p:blipFill>
          <a:blip r:embed="rId2"/>
          <a:stretch/>
        </p:blipFill>
        <p:spPr>
          <a:xfrm>
            <a:off x="155520" y="4740120"/>
            <a:ext cx="1624320" cy="1367640"/>
          </a:xfrm>
          <a:prstGeom prst="rect">
            <a:avLst/>
          </a:prstGeom>
          <a:ln>
            <a:noFill/>
          </a:ln>
        </p:spPr>
      </p:pic>
      <p:sp>
        <p:nvSpPr>
          <p:cNvPr id="228" name="CustomShape 4"/>
          <p:cNvSpPr/>
          <p:nvPr/>
        </p:nvSpPr>
        <p:spPr>
          <a:xfrm>
            <a:off x="1657800" y="4863240"/>
            <a:ext cx="1144800" cy="142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5"/>
          <p:cNvSpPr/>
          <p:nvPr/>
        </p:nvSpPr>
        <p:spPr>
          <a:xfrm>
            <a:off x="10110960" y="1263960"/>
            <a:ext cx="1875960" cy="1261440"/>
          </a:xfrm>
          <a:prstGeom prst="wedgeRoundRectCallout">
            <a:avLst>
              <a:gd name="adj1" fmla="val -292466"/>
              <a:gd name="adj2" fmla="val 144482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Kroki przypadku testowego po kliknięciu „zapisz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 wyjdź”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2120040" y="3768120"/>
            <a:ext cx="7565760" cy="1655640"/>
          </a:xfrm>
          <a:prstGeom prst="roundRect">
            <a:avLst>
              <a:gd name="adj" fmla="val 16667"/>
            </a:avLst>
          </a:prstGeom>
          <a:noFill/>
          <a:ln w="475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23" dur="indefinite" restart="never" nodeType="tmRoot">
          <p:childTnLst>
            <p:seq>
              <p:cTn id="2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Przypadek Testowy c.d.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3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4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"/>
          <p:cNvSpPr/>
          <p:nvPr/>
        </p:nvSpPr>
        <p:spPr>
          <a:xfrm>
            <a:off x="1092240" y="2067480"/>
            <a:ext cx="106437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Aby wykonać przypadek testowy, musi on być przypisany do planu testów.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 tym celu należy: 1. kliknąć        w lewym górnym rogu.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7" name="Obraz 12" descr=""/>
          <p:cNvPicPr/>
          <p:nvPr/>
        </p:nvPicPr>
        <p:blipFill>
          <a:blip r:embed="rId1"/>
          <a:srcRect l="-603" t="46682" r="66747" b="0"/>
          <a:stretch/>
        </p:blipFill>
        <p:spPr>
          <a:xfrm>
            <a:off x="4475160" y="2386080"/>
            <a:ext cx="351000" cy="280800"/>
          </a:xfrm>
          <a:prstGeom prst="rect">
            <a:avLst/>
          </a:prstGeom>
          <a:ln>
            <a:noFill/>
          </a:ln>
        </p:spPr>
      </p:pic>
      <p:pic>
        <p:nvPicPr>
          <p:cNvPr id="238" name="Obraz 3" descr=""/>
          <p:cNvPicPr/>
          <p:nvPr/>
        </p:nvPicPr>
        <p:blipFill>
          <a:blip r:embed="rId2"/>
          <a:stretch/>
        </p:blipFill>
        <p:spPr>
          <a:xfrm>
            <a:off x="307800" y="2966760"/>
            <a:ext cx="7401240" cy="641520"/>
          </a:xfrm>
          <a:prstGeom prst="rect">
            <a:avLst/>
          </a:prstGeom>
          <a:ln>
            <a:noFill/>
          </a:ln>
        </p:spPr>
      </p:pic>
      <p:sp>
        <p:nvSpPr>
          <p:cNvPr id="239" name="CustomShape 7"/>
          <p:cNvSpPr/>
          <p:nvPr/>
        </p:nvSpPr>
        <p:spPr>
          <a:xfrm>
            <a:off x="538560" y="3938400"/>
            <a:ext cx="1875960" cy="514080"/>
          </a:xfrm>
          <a:prstGeom prst="wedgeRoundRectCallout">
            <a:avLst>
              <a:gd name="adj1" fmla="val -8717"/>
              <a:gd name="adj2" fmla="val -126863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Następnie wybrać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Obraz 4" descr=""/>
          <p:cNvPicPr/>
          <p:nvPr/>
        </p:nvPicPr>
        <p:blipFill>
          <a:blip r:embed="rId3"/>
          <a:stretch/>
        </p:blipFill>
        <p:spPr>
          <a:xfrm>
            <a:off x="7680960" y="3665160"/>
            <a:ext cx="2723760" cy="2599920"/>
          </a:xfrm>
          <a:prstGeom prst="rect">
            <a:avLst/>
          </a:prstGeom>
          <a:ln>
            <a:noFill/>
          </a:ln>
        </p:spPr>
      </p:pic>
      <p:sp>
        <p:nvSpPr>
          <p:cNvPr id="241" name="CustomShape 8"/>
          <p:cNvSpPr/>
          <p:nvPr/>
        </p:nvSpPr>
        <p:spPr>
          <a:xfrm>
            <a:off x="3164400" y="3984120"/>
            <a:ext cx="3029040" cy="1599480"/>
          </a:xfrm>
          <a:prstGeom prst="wedgeRoundRectCallout">
            <a:avLst>
              <a:gd name="adj1" fmla="val 103664"/>
              <a:gd name="adj2" fmla="val 25745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 nowym oknie zaznaczyć plan testów i kliknąć „</a:t>
            </a:r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dodaj</a:t>
            </a: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”. Przypadek Testowy został dodany do wybranego Planu Testów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804640" y="4640400"/>
            <a:ext cx="2052360" cy="148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25" dur="indefinite" restart="never" nodeType="tmRoot">
          <p:childTnLst>
            <p:seq>
              <p:cTn id="226" dur="indefinite" nodeType="mainSeq">
                <p:childTnLst>
                  <p:par>
                    <p:cTn id="227" fill="hold">
                      <p:stCondLst>
                        <p:cond delay="0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31" dur="500" fill="hold"/>
                                        <p:tgtEl>
                                          <p:spTgt spid="23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32" dur="500" fill="hold"/>
                                        <p:tgtEl>
                                          <p:spTgt spid="23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36" dur="500" fill="hold"/>
                                        <p:tgtEl>
                                          <p:spTgt spid="23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37" dur="500" fill="hold"/>
                                        <p:tgtEl>
                                          <p:spTgt spid="23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Przypadek Testowy  - tester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5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6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Picture 9" descr=""/>
          <p:cNvPicPr/>
          <p:nvPr/>
        </p:nvPicPr>
        <p:blipFill>
          <a:blip r:embed="rId1"/>
          <a:stretch/>
        </p:blipFill>
        <p:spPr>
          <a:xfrm>
            <a:off x="5392440" y="6422400"/>
            <a:ext cx="1406160" cy="376920"/>
          </a:xfrm>
          <a:prstGeom prst="rect">
            <a:avLst/>
          </a:prstGeom>
          <a:ln>
            <a:noFill/>
          </a:ln>
        </p:spPr>
      </p:pic>
      <p:pic>
        <p:nvPicPr>
          <p:cNvPr id="249" name="Obraz 15" descr=""/>
          <p:cNvPicPr/>
          <p:nvPr/>
        </p:nvPicPr>
        <p:blipFill>
          <a:blip r:embed="rId2"/>
          <a:stretch/>
        </p:blipFill>
        <p:spPr>
          <a:xfrm>
            <a:off x="168840" y="2246400"/>
            <a:ext cx="3139560" cy="966240"/>
          </a:xfrm>
          <a:prstGeom prst="rect">
            <a:avLst/>
          </a:prstGeom>
          <a:ln>
            <a:noFill/>
          </a:ln>
        </p:spPr>
      </p:pic>
      <p:sp>
        <p:nvSpPr>
          <p:cNvPr id="250" name="CustomShape 6"/>
          <p:cNvSpPr/>
          <p:nvPr/>
        </p:nvSpPr>
        <p:spPr>
          <a:xfrm>
            <a:off x="270000" y="1633680"/>
            <a:ext cx="1875960" cy="514080"/>
          </a:xfrm>
          <a:prstGeom prst="wedgeRoundRectCallout">
            <a:avLst>
              <a:gd name="adj1" fmla="val 1456"/>
              <a:gd name="adj2" fmla="val 214804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1: wybrać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1" name="Obraz 1" descr=""/>
          <p:cNvPicPr/>
          <p:nvPr/>
        </p:nvPicPr>
        <p:blipFill>
          <a:blip r:embed="rId3"/>
          <a:stretch/>
        </p:blipFill>
        <p:spPr>
          <a:xfrm>
            <a:off x="3551040" y="2255760"/>
            <a:ext cx="6496200" cy="1409040"/>
          </a:xfrm>
          <a:prstGeom prst="rect">
            <a:avLst/>
          </a:prstGeom>
          <a:ln>
            <a:noFill/>
          </a:ln>
        </p:spPr>
      </p:pic>
      <p:sp>
        <p:nvSpPr>
          <p:cNvPr id="252" name="CustomShape 7"/>
          <p:cNvSpPr/>
          <p:nvPr/>
        </p:nvSpPr>
        <p:spPr>
          <a:xfrm>
            <a:off x="2361240" y="3069360"/>
            <a:ext cx="1436040" cy="143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3" name="Obraz 7" descr=""/>
          <p:cNvPicPr/>
          <p:nvPr/>
        </p:nvPicPr>
        <p:blipFill>
          <a:blip r:embed="rId4"/>
          <a:stretch/>
        </p:blipFill>
        <p:spPr>
          <a:xfrm>
            <a:off x="3989520" y="3741120"/>
            <a:ext cx="7833240" cy="3116160"/>
          </a:xfrm>
          <a:prstGeom prst="rect">
            <a:avLst/>
          </a:prstGeom>
          <a:ln>
            <a:noFill/>
          </a:ln>
        </p:spPr>
      </p:pic>
      <p:sp>
        <p:nvSpPr>
          <p:cNvPr id="254" name="CustomShape 8"/>
          <p:cNvSpPr/>
          <p:nvPr/>
        </p:nvSpPr>
        <p:spPr>
          <a:xfrm>
            <a:off x="9947160" y="1923120"/>
            <a:ext cx="1875960" cy="514080"/>
          </a:xfrm>
          <a:prstGeom prst="wedgeRoundRectCallout">
            <a:avLst>
              <a:gd name="adj1" fmla="val -172029"/>
              <a:gd name="adj2" fmla="val 144518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2: wybrać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9"/>
          <p:cNvSpPr/>
          <p:nvPr/>
        </p:nvSpPr>
        <p:spPr>
          <a:xfrm>
            <a:off x="10379880" y="5657400"/>
            <a:ext cx="1442880" cy="11754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10"/>
          <p:cNvSpPr/>
          <p:nvPr/>
        </p:nvSpPr>
        <p:spPr>
          <a:xfrm>
            <a:off x="1347840" y="4318200"/>
            <a:ext cx="1875960" cy="514080"/>
          </a:xfrm>
          <a:prstGeom prst="wedgeRoundRectCallout">
            <a:avLst>
              <a:gd name="adj1" fmla="val 100514"/>
              <a:gd name="adj2" fmla="val 42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Można wybrać więcej niż 1 osobę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1"/>
          <p:cNvSpPr/>
          <p:nvPr/>
        </p:nvSpPr>
        <p:spPr>
          <a:xfrm>
            <a:off x="8943120" y="4104720"/>
            <a:ext cx="2712240" cy="1139760"/>
          </a:xfrm>
          <a:prstGeom prst="wedgeRoundRectCallout">
            <a:avLst>
              <a:gd name="adj1" fmla="val 35048"/>
              <a:gd name="adj2" fmla="val 114615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Należy wybrać osobę wykonującą test. Jest to lista rozwijalna z listą użytkowników wprowadzonych do TestLinka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2"/>
          <p:cNvSpPr/>
          <p:nvPr/>
        </p:nvSpPr>
        <p:spPr>
          <a:xfrm>
            <a:off x="7476120" y="4411080"/>
            <a:ext cx="511920" cy="3006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13"/>
          <p:cNvSpPr/>
          <p:nvPr/>
        </p:nvSpPr>
        <p:spPr>
          <a:xfrm flipV="1" rot="11172600">
            <a:off x="3650400" y="5398920"/>
            <a:ext cx="6741720" cy="1263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0" name="Obraz 22" descr=""/>
          <p:cNvPicPr/>
          <p:nvPr/>
        </p:nvPicPr>
        <p:blipFill>
          <a:blip r:embed="rId5"/>
          <a:stretch/>
        </p:blipFill>
        <p:spPr>
          <a:xfrm>
            <a:off x="2177280" y="5029560"/>
            <a:ext cx="1485360" cy="135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8" dur="indefinite" restart="never" nodeType="tmRoot">
          <p:childTnLst>
            <p:seq>
              <p:cTn id="239" dur="indefinite" nodeType="mainSeq">
                <p:childTnLst>
                  <p:par>
                    <p:cTn id="240" fill="hold">
                      <p:stCondLst>
                        <p:cond delay="0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44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45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49" dur="500" fill="hold"/>
                                        <p:tgtEl>
                                          <p:spTgt spid="245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50" dur="500" fill="hold"/>
                                        <p:tgtEl>
                                          <p:spTgt spid="245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564640" y="1222560"/>
            <a:ext cx="751284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Wykonanie Przypadku Testowego (1)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3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4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6"/>
          <p:cNvSpPr/>
          <p:nvPr/>
        </p:nvSpPr>
        <p:spPr>
          <a:xfrm>
            <a:off x="632880" y="2054880"/>
            <a:ext cx="1124352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TestLink</a:t>
            </a:r>
            <a:r>
              <a:rPr lang="en-US" sz="18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umożliwia wykonanie przypadku testowego oraz zmianę jego statusu. Status przypadku może być: </a:t>
            </a:r>
            <a:r>
              <a:rPr b="1" lang="en-US" sz="1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‚zablokowany’, </a:t>
            </a:r>
            <a:r>
              <a:rPr b="1" lang="en-US" sz="1800" spc="-1" strike="noStrike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‚pozytywny’</a:t>
            </a:r>
            <a:r>
              <a:rPr lang="en-US" sz="18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 lub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‚negatywny’. </a:t>
            </a:r>
            <a:r>
              <a:rPr lang="en-US" sz="18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Początkowym statusem jest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‚niewykonany’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18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ale po uruchomieniu przypadku nie można przywrócić mu statusu ‚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niewykonany</a:t>
            </a:r>
            <a:r>
              <a:rPr lang="en-US" sz="1800" spc="-1" strike="noStrike">
                <a:solidFill>
                  <a:srgbClr val="34343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’.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7" name="Obraz 3" descr=""/>
          <p:cNvPicPr/>
          <p:nvPr/>
        </p:nvPicPr>
        <p:blipFill>
          <a:blip r:embed="rId1"/>
          <a:stretch/>
        </p:blipFill>
        <p:spPr>
          <a:xfrm>
            <a:off x="627120" y="3318120"/>
            <a:ext cx="3355200" cy="1020600"/>
          </a:xfrm>
          <a:prstGeom prst="rect">
            <a:avLst/>
          </a:prstGeom>
          <a:ln>
            <a:noFill/>
          </a:ln>
        </p:spPr>
      </p:pic>
      <p:pic>
        <p:nvPicPr>
          <p:cNvPr id="268" name="Obraz 4" descr=""/>
          <p:cNvPicPr/>
          <p:nvPr/>
        </p:nvPicPr>
        <p:blipFill>
          <a:blip r:embed="rId2"/>
          <a:stretch/>
        </p:blipFill>
        <p:spPr>
          <a:xfrm>
            <a:off x="627120" y="4679640"/>
            <a:ext cx="3360960" cy="1346400"/>
          </a:xfrm>
          <a:prstGeom prst="rect">
            <a:avLst/>
          </a:prstGeom>
          <a:ln>
            <a:noFill/>
          </a:ln>
        </p:spPr>
      </p:pic>
      <p:sp>
        <p:nvSpPr>
          <p:cNvPr id="269" name="CustomShape 7"/>
          <p:cNvSpPr/>
          <p:nvPr/>
        </p:nvSpPr>
        <p:spPr>
          <a:xfrm>
            <a:off x="7315200" y="3203640"/>
            <a:ext cx="3204720" cy="1112040"/>
          </a:xfrm>
          <a:prstGeom prst="wedgeRoundRectCallout">
            <a:avLst>
              <a:gd name="adj1" fmla="val -211862"/>
              <a:gd name="adj2" fmla="val 13928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 górnego MENU należy wybrać ‚wykonaj testy’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8"/>
          <p:cNvSpPr/>
          <p:nvPr/>
        </p:nvSpPr>
        <p:spPr>
          <a:xfrm>
            <a:off x="6372000" y="4648680"/>
            <a:ext cx="4822560" cy="1144440"/>
          </a:xfrm>
          <a:prstGeom prst="wedgeRoundRectCallout">
            <a:avLst>
              <a:gd name="adj1" fmla="val -133426"/>
              <a:gd name="adj2" fmla="val 41791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 drzewa należy wybrać Przypadek Testowy do realizacji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1" dur="indefinite" restart="never" nodeType="tmRoot">
          <p:childTnLst>
            <p:seq>
              <p:cTn id="252" dur="indefinite" nodeType="mainSeq">
                <p:childTnLst>
                  <p:par>
                    <p:cTn id="253" fill="hold">
                      <p:stCondLst>
                        <p:cond delay="0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57" dur="500" fill="hold"/>
                                        <p:tgtEl>
                                          <p:spTgt spid="26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58" dur="500" fill="hold"/>
                                        <p:tgtEl>
                                          <p:spTgt spid="26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62" dur="500" fill="hold"/>
                                        <p:tgtEl>
                                          <p:spTgt spid="26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63" dur="500" fill="hold"/>
                                        <p:tgtEl>
                                          <p:spTgt spid="26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2564640" y="1222560"/>
            <a:ext cx="749304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Wykonanie Przypadku Testowego (2)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3" name="CustomShape 3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5" name="Obraz 1" descr=""/>
          <p:cNvPicPr/>
          <p:nvPr/>
        </p:nvPicPr>
        <p:blipFill>
          <a:blip r:embed="rId1"/>
          <a:srcRect l="-89" t="22985" r="433" b="13849"/>
          <a:stretch/>
        </p:blipFill>
        <p:spPr>
          <a:xfrm>
            <a:off x="439200" y="2766240"/>
            <a:ext cx="7241040" cy="3627000"/>
          </a:xfrm>
          <a:prstGeom prst="rect">
            <a:avLst/>
          </a:prstGeom>
          <a:ln>
            <a:noFill/>
          </a:ln>
        </p:spPr>
      </p:pic>
      <p:pic>
        <p:nvPicPr>
          <p:cNvPr id="276" name="Obraz 3" descr=""/>
          <p:cNvPicPr/>
          <p:nvPr/>
        </p:nvPicPr>
        <p:blipFill>
          <a:blip r:embed="rId2"/>
          <a:stretch/>
        </p:blipFill>
        <p:spPr>
          <a:xfrm>
            <a:off x="7937640" y="4655880"/>
            <a:ext cx="2209320" cy="1971360"/>
          </a:xfrm>
          <a:prstGeom prst="rect">
            <a:avLst/>
          </a:prstGeom>
          <a:ln>
            <a:noFill/>
          </a:ln>
        </p:spPr>
      </p:pic>
      <p:sp>
        <p:nvSpPr>
          <p:cNvPr id="277" name="CustomShape 5"/>
          <p:cNvSpPr/>
          <p:nvPr/>
        </p:nvSpPr>
        <p:spPr>
          <a:xfrm>
            <a:off x="7890840" y="1971720"/>
            <a:ext cx="1875960" cy="514080"/>
          </a:xfrm>
          <a:prstGeom prst="wedgeRoundRectCallout">
            <a:avLst>
              <a:gd name="adj1" fmla="val -100278"/>
              <a:gd name="adj2" fmla="val 27375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Aktualny status PT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7937640" y="2646000"/>
            <a:ext cx="1875960" cy="514080"/>
          </a:xfrm>
          <a:prstGeom prst="wedgeRoundRectCallout">
            <a:avLst>
              <a:gd name="adj1" fmla="val -155965"/>
              <a:gd name="adj2" fmla="val 345614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Uwagi do kroku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7"/>
          <p:cNvSpPr/>
          <p:nvPr/>
        </p:nvSpPr>
        <p:spPr>
          <a:xfrm>
            <a:off x="7937640" y="3739680"/>
            <a:ext cx="1875960" cy="514080"/>
          </a:xfrm>
          <a:prstGeom prst="wedgeRoundRectCallout">
            <a:avLst>
              <a:gd name="adj1" fmla="val -67081"/>
              <a:gd name="adj2" fmla="val 128899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Wynik kroku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8"/>
          <p:cNvSpPr/>
          <p:nvPr/>
        </p:nvSpPr>
        <p:spPr>
          <a:xfrm>
            <a:off x="10208880" y="2646000"/>
            <a:ext cx="1875960" cy="3074040"/>
          </a:xfrm>
          <a:prstGeom prst="wedgeRoundRectCallout">
            <a:avLst>
              <a:gd name="adj1" fmla="val -113129"/>
              <a:gd name="adj2" fmla="val 32602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1"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Wynik przypadku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jeśli wynik przypadku testowego został przynajmniej raz zapisany z inną wartością niż Niewykonany, nie można powrócić do statusu Niewykonany.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1" name="Obraz 4" descr=""/>
          <p:cNvPicPr/>
          <p:nvPr/>
        </p:nvPicPr>
        <p:blipFill>
          <a:blip r:embed="rId3"/>
          <a:srcRect l="0" t="0" r="-226" b="39940"/>
          <a:stretch/>
        </p:blipFill>
        <p:spPr>
          <a:xfrm>
            <a:off x="668880" y="1903320"/>
            <a:ext cx="6873480" cy="79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4" dur="indefinite" restart="never" nodeType="tmRoot">
          <p:childTnLst>
            <p:seq>
              <p:cTn id="265" dur="indefinite" nodeType="mainSeq">
                <p:childTnLst>
                  <p:par>
                    <p:cTn id="266" fill="hold">
                      <p:stCondLst>
                        <p:cond delay="0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70" dur="500" fill="hold"/>
                                        <p:tgtEl>
                                          <p:spTgt spid="27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71" dur="500" fill="hold"/>
                                        <p:tgtEl>
                                          <p:spTgt spid="27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2564640" y="1222560"/>
            <a:ext cx="74527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Wykonanie Przypadku Testowego (3)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4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5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7" name="Obraz 1" descr=""/>
          <p:cNvPicPr/>
          <p:nvPr/>
        </p:nvPicPr>
        <p:blipFill>
          <a:blip r:embed="rId1"/>
          <a:srcRect l="850" t="5857" r="0" b="0"/>
          <a:stretch/>
        </p:blipFill>
        <p:spPr>
          <a:xfrm>
            <a:off x="914400" y="2170440"/>
            <a:ext cx="10550160" cy="1629720"/>
          </a:xfrm>
          <a:prstGeom prst="rect">
            <a:avLst/>
          </a:prstGeom>
          <a:ln>
            <a:noFill/>
          </a:ln>
        </p:spPr>
      </p:pic>
      <p:sp>
        <p:nvSpPr>
          <p:cNvPr id="288" name="CustomShape 6"/>
          <p:cNvSpPr/>
          <p:nvPr/>
        </p:nvSpPr>
        <p:spPr>
          <a:xfrm>
            <a:off x="1859040" y="4734360"/>
            <a:ext cx="3074040" cy="972360"/>
          </a:xfrm>
          <a:prstGeom prst="wedgeRoundRectCallout">
            <a:avLst>
              <a:gd name="adj1" fmla="val 91383"/>
              <a:gd name="adj2" fmla="val -163030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Po zapisaniu wyniku testu pokazuje się jego aktualny status. Zmienia się także </a:t>
            </a:r>
            <a:r>
              <a:rPr b="1" lang="en-US" sz="1400" spc="-1" strike="noStrike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kolor</a:t>
            </a: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 drzewie testów.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9" name="Obraz 3" descr=""/>
          <p:cNvPicPr/>
          <p:nvPr/>
        </p:nvPicPr>
        <p:blipFill>
          <a:blip r:embed="rId2"/>
          <a:stretch/>
        </p:blipFill>
        <p:spPr>
          <a:xfrm>
            <a:off x="7088400" y="4626360"/>
            <a:ext cx="3741480" cy="1080360"/>
          </a:xfrm>
          <a:prstGeom prst="rect">
            <a:avLst/>
          </a:prstGeom>
          <a:ln>
            <a:noFill/>
          </a:ln>
        </p:spPr>
      </p:pic>
      <p:sp>
        <p:nvSpPr>
          <p:cNvPr id="290" name="CustomShape 7"/>
          <p:cNvSpPr/>
          <p:nvPr/>
        </p:nvSpPr>
        <p:spPr>
          <a:xfrm>
            <a:off x="4652280" y="5345640"/>
            <a:ext cx="3104280" cy="12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2" dur="indefinite" restart="never" nodeType="tmRoot">
          <p:childTnLst>
            <p:seq>
              <p:cTn id="273" dur="indefinite" nodeType="mainSeq">
                <p:childTnLst>
                  <p:par>
                    <p:cTn id="274" fill="hold">
                      <p:stCondLst>
                        <p:cond delay="0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78" dur="500" fill="hold"/>
                                        <p:tgtEl>
                                          <p:spTgt spid="28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79" dur="500" fill="hold"/>
                                        <p:tgtEl>
                                          <p:spTgt spid="28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83" dur="500" fill="hold"/>
                                        <p:tgtEl>
                                          <p:spTgt spid="28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84" dur="500" fill="hold"/>
                                        <p:tgtEl>
                                          <p:spTgt spid="28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Użytkownicy i role (1)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3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94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Obraz 1" descr=""/>
          <p:cNvPicPr/>
          <p:nvPr/>
        </p:nvPicPr>
        <p:blipFill>
          <a:blip r:embed="rId1"/>
          <a:stretch/>
        </p:blipFill>
        <p:spPr>
          <a:xfrm>
            <a:off x="155520" y="2192760"/>
            <a:ext cx="4037040" cy="998280"/>
          </a:xfrm>
          <a:prstGeom prst="rect">
            <a:avLst/>
          </a:prstGeom>
          <a:ln>
            <a:noFill/>
          </a:ln>
        </p:spPr>
      </p:pic>
      <p:sp>
        <p:nvSpPr>
          <p:cNvPr id="297" name="CustomShape 6"/>
          <p:cNvSpPr/>
          <p:nvPr/>
        </p:nvSpPr>
        <p:spPr>
          <a:xfrm>
            <a:off x="3989520" y="2226960"/>
            <a:ext cx="1875960" cy="514080"/>
          </a:xfrm>
          <a:prstGeom prst="wedgeRoundRectCallout">
            <a:avLst>
              <a:gd name="adj1" fmla="val -138830"/>
              <a:gd name="adj2" fmla="val 41042"/>
              <a:gd name="adj3" fmla="val 16667"/>
            </a:avLst>
          </a:prstGeom>
          <a:solidFill>
            <a:schemeClr val="bg1"/>
          </a:solidFill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1: wybrać z MENU górnego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8" name="Obraz 3" descr=""/>
          <p:cNvPicPr/>
          <p:nvPr/>
        </p:nvPicPr>
        <p:blipFill>
          <a:blip r:embed="rId2"/>
          <a:stretch/>
        </p:blipFill>
        <p:spPr>
          <a:xfrm>
            <a:off x="460440" y="3539160"/>
            <a:ext cx="11240280" cy="2599920"/>
          </a:xfrm>
          <a:prstGeom prst="rect">
            <a:avLst/>
          </a:prstGeom>
          <a:ln>
            <a:noFill/>
          </a:ln>
        </p:spPr>
      </p:pic>
      <p:sp>
        <p:nvSpPr>
          <p:cNvPr id="299" name="CustomShape 7"/>
          <p:cNvSpPr/>
          <p:nvPr/>
        </p:nvSpPr>
        <p:spPr>
          <a:xfrm>
            <a:off x="8361360" y="2177640"/>
            <a:ext cx="2449800" cy="886320"/>
          </a:xfrm>
          <a:prstGeom prst="wedgeRoundRectCallout">
            <a:avLst>
              <a:gd name="adj1" fmla="val -339820"/>
              <a:gd name="adj2" fmla="val 365308"/>
              <a:gd name="adj3" fmla="val 16667"/>
            </a:avLst>
          </a:prstGeom>
          <a:solidFill>
            <a:schemeClr val="bg1"/>
          </a:solidFill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2: pod listą zarejestrowanych użytkowników wybrać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85" dur="indefinite" restart="never" nodeType="tmRoot">
          <p:childTnLst>
            <p:seq>
              <p:cTn id="286" dur="indefinite" nodeType="mainSeq">
                <p:childTnLst>
                  <p:par>
                    <p:cTn id="287" fill="hold">
                      <p:stCondLst>
                        <p:cond delay="0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91" dur="500" fill="hold"/>
                                        <p:tgtEl>
                                          <p:spTgt spid="29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92" dur="500" fill="hold"/>
                                        <p:tgtEl>
                                          <p:spTgt spid="29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96" dur="500" fill="hold"/>
                                        <p:tgtEl>
                                          <p:spTgt spid="29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97" dur="500" fill="hold"/>
                                        <p:tgtEl>
                                          <p:spTgt spid="29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Użytkownicy i role (2)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2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3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5" name="Obraz 5" descr=""/>
          <p:cNvPicPr/>
          <p:nvPr/>
        </p:nvPicPr>
        <p:blipFill>
          <a:blip r:embed="rId1"/>
          <a:stretch/>
        </p:blipFill>
        <p:spPr>
          <a:xfrm>
            <a:off x="564840" y="1926000"/>
            <a:ext cx="4228920" cy="3314520"/>
          </a:xfrm>
          <a:prstGeom prst="rect">
            <a:avLst/>
          </a:prstGeom>
          <a:ln>
            <a:noFill/>
          </a:ln>
        </p:spPr>
      </p:pic>
      <p:sp>
        <p:nvSpPr>
          <p:cNvPr id="306" name="CustomShape 6"/>
          <p:cNvSpPr/>
          <p:nvPr/>
        </p:nvSpPr>
        <p:spPr>
          <a:xfrm>
            <a:off x="5626440" y="2141280"/>
            <a:ext cx="1875960" cy="514080"/>
          </a:xfrm>
          <a:prstGeom prst="wedgeRoundRectCallout">
            <a:avLst>
              <a:gd name="adj1" fmla="val -90104"/>
              <a:gd name="adj2" fmla="val 171851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3: uzupełnić dane użytkownika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" name="Obraz 6" descr=""/>
          <p:cNvPicPr/>
          <p:nvPr/>
        </p:nvPicPr>
        <p:blipFill>
          <a:blip r:embed="rId2"/>
          <a:stretch/>
        </p:blipFill>
        <p:spPr>
          <a:xfrm>
            <a:off x="3881520" y="4922640"/>
            <a:ext cx="8106120" cy="1704600"/>
          </a:xfrm>
          <a:prstGeom prst="rect">
            <a:avLst/>
          </a:prstGeom>
          <a:ln>
            <a:noFill/>
          </a:ln>
        </p:spPr>
      </p:pic>
      <p:sp>
        <p:nvSpPr>
          <p:cNvPr id="308" name="CustomShape 7"/>
          <p:cNvSpPr/>
          <p:nvPr/>
        </p:nvSpPr>
        <p:spPr>
          <a:xfrm>
            <a:off x="8433000" y="3583440"/>
            <a:ext cx="1875960" cy="689760"/>
          </a:xfrm>
          <a:prstGeom prst="wedgeRoundRectCallout">
            <a:avLst>
              <a:gd name="adj1" fmla="val -82608"/>
              <a:gd name="adj2" fmla="val 359767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Wynik: dodany nowy użytkownik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8" dur="indefinite" restart="never" nodeType="tmRoot">
          <p:childTnLst>
            <p:seq>
              <p:cTn id="299" dur="indefinite" nodeType="mainSeq">
                <p:childTnLst>
                  <p:par>
                    <p:cTn id="300" fill="hold">
                      <p:stCondLst>
                        <p:cond delay="0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04" dur="500" fill="hold"/>
                                        <p:tgtEl>
                                          <p:spTgt spid="301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05" dur="500" fill="hold"/>
                                        <p:tgtEl>
                                          <p:spTgt spid="301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09" dur="500" fill="hold"/>
                                        <p:tgtEl>
                                          <p:spTgt spid="30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10" dur="500" fill="hold"/>
                                        <p:tgtEl>
                                          <p:spTgt spid="30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Użytkownicy i role (3)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1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2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4" name="Obraz 5" descr=""/>
          <p:cNvPicPr/>
          <p:nvPr/>
        </p:nvPicPr>
        <p:blipFill>
          <a:blip r:embed="rId1"/>
          <a:stretch/>
        </p:blipFill>
        <p:spPr>
          <a:xfrm>
            <a:off x="831960" y="2034720"/>
            <a:ext cx="6477120" cy="3752640"/>
          </a:xfrm>
          <a:prstGeom prst="rect">
            <a:avLst/>
          </a:prstGeom>
          <a:ln>
            <a:noFill/>
          </a:ln>
        </p:spPr>
      </p:pic>
      <p:sp>
        <p:nvSpPr>
          <p:cNvPr id="315" name="CustomShape 6"/>
          <p:cNvSpPr/>
          <p:nvPr/>
        </p:nvSpPr>
        <p:spPr>
          <a:xfrm flipH="1">
            <a:off x="1566720" y="4993920"/>
            <a:ext cx="8337600" cy="60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7"/>
          <p:cNvSpPr/>
          <p:nvPr/>
        </p:nvSpPr>
        <p:spPr>
          <a:xfrm>
            <a:off x="8450640" y="3396240"/>
            <a:ext cx="2752560" cy="1848240"/>
          </a:xfrm>
          <a:prstGeom prst="wedgeRoundRectCallout">
            <a:avLst>
              <a:gd name="adj1" fmla="val -187832"/>
              <a:gd name="adj2" fmla="val -94933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lang="en-US" sz="1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Przypisanie ról: wybrać odpowiednią zakładkę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1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 nadać role użytkownikom (listy rozwijalne). Zatwierdzić przyciskiem „</a:t>
            </a: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aktualizuj</a:t>
            </a:r>
            <a:r>
              <a:rPr lang="en-US" sz="1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8"/>
          <p:cNvSpPr/>
          <p:nvPr/>
        </p:nvSpPr>
        <p:spPr>
          <a:xfrm>
            <a:off x="831960" y="4551840"/>
            <a:ext cx="1207080" cy="250560"/>
          </a:xfrm>
          <a:prstGeom prst="roundRect">
            <a:avLst>
              <a:gd name="adj" fmla="val 16667"/>
            </a:avLst>
          </a:prstGeom>
          <a:noFill/>
          <a:ln w="3168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1" dur="indefinite" restart="never" nodeType="tmRoot">
          <p:childTnLst>
            <p:seq>
              <p:cTn id="312" dur="indefinite" nodeType="mainSeq">
                <p:childTnLst>
                  <p:par>
                    <p:cTn id="313" fill="hold">
                      <p:stCondLst>
                        <p:cond delay="0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17" dur="500" fill="hold"/>
                                        <p:tgtEl>
                                          <p:spTgt spid="31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18" dur="500" fill="hold"/>
                                        <p:tgtEl>
                                          <p:spTgt spid="31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22" dur="500" fill="hold"/>
                                        <p:tgtEl>
                                          <p:spTgt spid="311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23" dur="500" fill="hold"/>
                                        <p:tgtEl>
                                          <p:spTgt spid="311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Użytkownicy i role (4)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0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1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3" name="Obraz 1" descr=""/>
          <p:cNvPicPr/>
          <p:nvPr/>
        </p:nvPicPr>
        <p:blipFill>
          <a:blip r:embed="rId1"/>
          <a:stretch/>
        </p:blipFill>
        <p:spPr>
          <a:xfrm>
            <a:off x="1211040" y="2028600"/>
            <a:ext cx="6419880" cy="4209840"/>
          </a:xfrm>
          <a:prstGeom prst="rect">
            <a:avLst/>
          </a:prstGeom>
          <a:ln>
            <a:noFill/>
          </a:ln>
        </p:spPr>
      </p:pic>
      <p:sp>
        <p:nvSpPr>
          <p:cNvPr id="324" name="CustomShape 6"/>
          <p:cNvSpPr/>
          <p:nvPr/>
        </p:nvSpPr>
        <p:spPr>
          <a:xfrm>
            <a:off x="7996680" y="3547080"/>
            <a:ext cx="3817800" cy="1856520"/>
          </a:xfrm>
          <a:prstGeom prst="wedgeRoundRectCallout">
            <a:avLst>
              <a:gd name="adj1" fmla="val -168556"/>
              <a:gd name="adj2" fmla="val -102825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Tworzenie nowych ról</a:t>
            </a:r>
            <a:r>
              <a:rPr lang="en-US" sz="1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: wybrać odpowiednią zakładkę.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Następnie wybrać przycisk „</a:t>
            </a: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utwórz</a:t>
            </a:r>
            <a:r>
              <a:rPr lang="en-US" sz="1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”. Otworzy się nowe okno umożliwiające zdefiniowanie nowej roli.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7"/>
          <p:cNvSpPr/>
          <p:nvPr/>
        </p:nvSpPr>
        <p:spPr>
          <a:xfrm>
            <a:off x="1211040" y="5886720"/>
            <a:ext cx="900000" cy="3520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24" dur="indefinite" restart="never" nodeType="tmRoot">
          <p:childTnLst>
            <p:seq>
              <p:cTn id="325" dur="indefinite" nodeType="mainSeq">
                <p:childTnLst>
                  <p:par>
                    <p:cTn id="326" fill="hold">
                      <p:stCondLst>
                        <p:cond delay="0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30" dur="500" fill="hold"/>
                                        <p:tgtEl>
                                          <p:spTgt spid="31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31" dur="500" fill="hold"/>
                                        <p:tgtEl>
                                          <p:spTgt spid="31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35" dur="500" fill="hold"/>
                                        <p:tgtEl>
                                          <p:spTgt spid="32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36" dur="500" fill="hold"/>
                                        <p:tgtEl>
                                          <p:spTgt spid="32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155520" y="-144360"/>
            <a:ext cx="2408400" cy="24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700200" y="2084040"/>
            <a:ext cx="10725120" cy="324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TestLink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jest bardzo popularnym narzędziem do wspierania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tworzenia przypadków testowych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 do zarządzania testowaniem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Ponieważ jest rozpowszechniane na zasadach licencji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open-source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można go stosować w każdej organizacji. Pobieranie: </a:t>
            </a:r>
            <a:r>
              <a:rPr b="1" lang="en-US" sz="18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http://testlink.org/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libri"/>
              </a:rPr>
              <a:t>TestLink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libri"/>
              </a:rPr>
              <a:t> pozwala dynamicznie organizować pojedyncze testy (ang. test cases) i tworzyć z nich kolekcje.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libri"/>
              </a:rPr>
              <a:t>Możemy też przeglądać ich wyniki i pobierać szczegółowe informacje z wyników otrzymanych podczas ich przeprowadzania oraz przeprowadzać na ich podstawie pomiary (m.in. wydajności).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>
                <p:childTnLst>
                  <p:par>
                    <p:cTn id="19" fill="freeze">
                      <p:stCondLst>
                        <p:cond delay="0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7" name="CustomShape 2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9" name="Picture 9" descr=""/>
          <p:cNvPicPr/>
          <p:nvPr/>
        </p:nvPicPr>
        <p:blipFill>
          <a:blip r:embed="rId1"/>
          <a:stretch/>
        </p:blipFill>
        <p:spPr>
          <a:xfrm>
            <a:off x="5392440" y="6422400"/>
            <a:ext cx="1406160" cy="376920"/>
          </a:xfrm>
          <a:prstGeom prst="rect">
            <a:avLst/>
          </a:prstGeom>
          <a:ln>
            <a:noFill/>
          </a:ln>
        </p:spPr>
      </p:pic>
      <p:sp>
        <p:nvSpPr>
          <p:cNvPr id="330" name="CustomShape 4"/>
          <p:cNvSpPr/>
          <p:nvPr/>
        </p:nvSpPr>
        <p:spPr>
          <a:xfrm flipV="1" rot="9258600">
            <a:off x="1186920" y="5492160"/>
            <a:ext cx="1140480" cy="1486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1" name="Obraz 3" descr=""/>
          <p:cNvPicPr/>
          <p:nvPr/>
        </p:nvPicPr>
        <p:blipFill>
          <a:blip r:embed="rId2"/>
          <a:stretch/>
        </p:blipFill>
        <p:spPr>
          <a:xfrm>
            <a:off x="683280" y="7920"/>
            <a:ext cx="10489680" cy="6857280"/>
          </a:xfrm>
          <a:prstGeom prst="rect">
            <a:avLst/>
          </a:prstGeom>
          <a:ln>
            <a:noFill/>
          </a:ln>
        </p:spPr>
      </p:pic>
      <p:sp>
        <p:nvSpPr>
          <p:cNvPr id="332" name="CustomShape 5"/>
          <p:cNvSpPr/>
          <p:nvPr/>
        </p:nvSpPr>
        <p:spPr>
          <a:xfrm>
            <a:off x="3405600" y="2482920"/>
            <a:ext cx="6449400" cy="1464120"/>
          </a:xfrm>
          <a:prstGeom prst="wedgeRoundRectCallout">
            <a:avLst>
              <a:gd name="adj1" fmla="val -49926"/>
              <a:gd name="adj2" fmla="val -14115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To okno umożliwia: zdefiniowanie nazwy nowej roli </a:t>
            </a: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nadanie szczegółowych uprawnień </a:t>
            </a: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edytowanie opisu roli </a:t>
            </a: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3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Na koniec należy wybrać            aby zapisać wprowadzone zmiany.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6"/>
          <p:cNvSpPr/>
          <p:nvPr/>
        </p:nvSpPr>
        <p:spPr>
          <a:xfrm>
            <a:off x="760680" y="5827680"/>
            <a:ext cx="900000" cy="3520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7"/>
          <p:cNvSpPr/>
          <p:nvPr/>
        </p:nvSpPr>
        <p:spPr>
          <a:xfrm>
            <a:off x="760680" y="601920"/>
            <a:ext cx="900000" cy="33192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8"/>
          <p:cNvSpPr/>
          <p:nvPr/>
        </p:nvSpPr>
        <p:spPr>
          <a:xfrm>
            <a:off x="760680" y="1135440"/>
            <a:ext cx="1207080" cy="288000"/>
          </a:xfrm>
          <a:prstGeom prst="roundRect">
            <a:avLst>
              <a:gd name="adj" fmla="val 16667"/>
            </a:avLst>
          </a:prstGeom>
          <a:noFill/>
          <a:ln w="3168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6" name="Obraz 5" descr=""/>
          <p:cNvPicPr/>
          <p:nvPr/>
        </p:nvPicPr>
        <p:blipFill>
          <a:blip r:embed="rId3"/>
          <a:srcRect l="261" t="10901" r="3259" b="17297"/>
          <a:stretch/>
        </p:blipFill>
        <p:spPr>
          <a:xfrm>
            <a:off x="6270120" y="3396240"/>
            <a:ext cx="551880" cy="210240"/>
          </a:xfrm>
          <a:prstGeom prst="rect">
            <a:avLst/>
          </a:prstGeom>
          <a:ln>
            <a:noFill/>
          </a:ln>
        </p:spPr>
      </p:pic>
      <p:pic>
        <p:nvPicPr>
          <p:cNvPr id="337" name="Obraz 12" descr=""/>
          <p:cNvPicPr/>
          <p:nvPr/>
        </p:nvPicPr>
        <p:blipFill>
          <a:blip r:embed="rId4"/>
          <a:stretch/>
        </p:blipFill>
        <p:spPr>
          <a:xfrm>
            <a:off x="10848960" y="280440"/>
            <a:ext cx="870480" cy="87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7" dur="indefinite" restart="never" nodeType="tmRoot">
          <p:childTnLst>
            <p:seq>
              <p:cTn id="338" dur="indefinite" nodeType="mainSeq"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43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44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9" name="CustomShape 2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0" name="CustomShape 3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4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5"/>
          <p:cNvSpPr/>
          <p:nvPr/>
        </p:nvSpPr>
        <p:spPr>
          <a:xfrm>
            <a:off x="2688480" y="12639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Generowanie raportów (1)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3" name="Obraz 1" descr=""/>
          <p:cNvPicPr/>
          <p:nvPr/>
        </p:nvPicPr>
        <p:blipFill>
          <a:blip r:embed="rId1"/>
          <a:stretch/>
        </p:blipFill>
        <p:spPr>
          <a:xfrm>
            <a:off x="1729800" y="1986480"/>
            <a:ext cx="4365360" cy="4623840"/>
          </a:xfrm>
          <a:prstGeom prst="rect">
            <a:avLst/>
          </a:prstGeom>
          <a:ln>
            <a:noFill/>
          </a:ln>
        </p:spPr>
      </p:pic>
      <p:sp>
        <p:nvSpPr>
          <p:cNvPr id="344" name="CustomShape 6"/>
          <p:cNvSpPr/>
          <p:nvPr/>
        </p:nvSpPr>
        <p:spPr>
          <a:xfrm>
            <a:off x="6949800" y="2321640"/>
            <a:ext cx="3941640" cy="2872440"/>
          </a:xfrm>
          <a:prstGeom prst="wedgeRoundRectCallout">
            <a:avLst>
              <a:gd name="adj1" fmla="val -94924"/>
              <a:gd name="adj2" fmla="val 49346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Wszystkie opcje raportowania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TestLink umożliwia generowanie różnorodnych zestawień danych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 oparciu o zdefiniowane plany testów, przypadki i użytkowników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5" name="Obraz 13" descr=""/>
          <p:cNvPicPr/>
          <p:nvPr/>
        </p:nvPicPr>
        <p:blipFill>
          <a:blip r:embed="rId2"/>
          <a:stretch/>
        </p:blipFill>
        <p:spPr>
          <a:xfrm>
            <a:off x="539280" y="1736280"/>
            <a:ext cx="752040" cy="570960"/>
          </a:xfrm>
          <a:prstGeom prst="rect">
            <a:avLst/>
          </a:prstGeom>
          <a:ln>
            <a:noFill/>
          </a:ln>
        </p:spPr>
      </p:pic>
      <p:sp>
        <p:nvSpPr>
          <p:cNvPr id="346" name="CustomShape 7"/>
          <p:cNvSpPr/>
          <p:nvPr/>
        </p:nvSpPr>
        <p:spPr>
          <a:xfrm>
            <a:off x="489960" y="1618560"/>
            <a:ext cx="865080" cy="806040"/>
          </a:xfrm>
          <a:prstGeom prst="wedgeRoundRectCallout">
            <a:avLst>
              <a:gd name="adj1" fmla="val 91923"/>
              <a:gd name="adj2" fmla="val -5462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45" dur="indefinite" restart="never" nodeType="tmRoot">
          <p:childTnLst>
            <p:seq>
              <p:cTn id="346" dur="indefinite" nodeType="mainSeq">
                <p:childTnLst>
                  <p:par>
                    <p:cTn id="347" fill="hold">
                      <p:stCondLst>
                        <p:cond delay="0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51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52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56" dur="500" fill="hold"/>
                                        <p:tgtEl>
                                          <p:spTgt spid="33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57" dur="500" fill="hold"/>
                                        <p:tgtEl>
                                          <p:spTgt spid="33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Generowanie raportów (2)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9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0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2" name="Obraz 3" descr=""/>
          <p:cNvPicPr/>
          <p:nvPr/>
        </p:nvPicPr>
        <p:blipFill>
          <a:blip r:embed="rId1"/>
          <a:srcRect l="0" t="0" r="474" b="2751"/>
          <a:stretch/>
        </p:blipFill>
        <p:spPr>
          <a:xfrm>
            <a:off x="492840" y="1994040"/>
            <a:ext cx="3877200" cy="2838240"/>
          </a:xfrm>
          <a:prstGeom prst="rect">
            <a:avLst/>
          </a:prstGeom>
          <a:ln>
            <a:noFill/>
          </a:ln>
        </p:spPr>
      </p:pic>
      <p:sp>
        <p:nvSpPr>
          <p:cNvPr id="353" name="CustomShape 6"/>
          <p:cNvSpPr/>
          <p:nvPr/>
        </p:nvSpPr>
        <p:spPr>
          <a:xfrm>
            <a:off x="4846680" y="1994040"/>
            <a:ext cx="6969600" cy="34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7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Raporty</a:t>
            </a:r>
            <a:r>
              <a:rPr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są połączone z </a:t>
            </a:r>
            <a:r>
              <a:rPr b="1" lang="en-US" sz="17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Planem Testu</a:t>
            </a:r>
            <a:r>
              <a:rPr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. Można wybrać odpowiedni format raportu: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Normal</a:t>
            </a:r>
            <a:r>
              <a:rPr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- raport jest wyświetlany na stronie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OpenOffice Writer</a:t>
            </a:r>
            <a:r>
              <a:rPr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- raport jest zaimportowany do OpenOffice Writer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OpenOffice Calc</a:t>
            </a:r>
            <a:r>
              <a:rPr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- raport jest zaimportowany do OpenOffice Calc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MS Excel</a:t>
            </a:r>
            <a:r>
              <a:rPr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-raport jest zaimportowany do Microsoft Excel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HTML Email</a:t>
            </a:r>
            <a:r>
              <a:rPr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- raport jest wysyłany emailem na adres użytkownika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Wykresy</a:t>
            </a:r>
            <a:r>
              <a:rPr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- raport zawiera wykresy (flash)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Przycisk drukuj aktywuje drukowanie raportu.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7"/>
          <p:cNvSpPr/>
          <p:nvPr/>
        </p:nvSpPr>
        <p:spPr>
          <a:xfrm>
            <a:off x="3165120" y="2280960"/>
            <a:ext cx="361080" cy="39132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8"/>
          <p:cNvSpPr/>
          <p:nvPr/>
        </p:nvSpPr>
        <p:spPr>
          <a:xfrm>
            <a:off x="492840" y="3587400"/>
            <a:ext cx="2279520" cy="2808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9"/>
          <p:cNvSpPr/>
          <p:nvPr/>
        </p:nvSpPr>
        <p:spPr>
          <a:xfrm>
            <a:off x="1195200" y="5557680"/>
            <a:ext cx="1875960" cy="514080"/>
          </a:xfrm>
          <a:prstGeom prst="wedgeRoundRectCallout">
            <a:avLst>
              <a:gd name="adj1" fmla="val -52088"/>
              <a:gd name="adj2" fmla="val -191292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Należy wybrać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10"/>
          <p:cNvSpPr/>
          <p:nvPr/>
        </p:nvSpPr>
        <p:spPr>
          <a:xfrm>
            <a:off x="460440" y="4551840"/>
            <a:ext cx="1447920" cy="2808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8" dur="indefinite" restart="never" nodeType="tmRoot">
          <p:childTnLst>
            <p:seq>
              <p:cTn id="359" dur="indefinite" nodeType="mainSeq">
                <p:childTnLst>
                  <p:par>
                    <p:cTn id="360" fill="hold">
                      <p:stCondLst>
                        <p:cond delay="0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64" dur="500" fill="hold"/>
                                        <p:tgtEl>
                                          <p:spTgt spid="34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65" dur="500" fill="hold"/>
                                        <p:tgtEl>
                                          <p:spTgt spid="34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69" dur="500" fill="hold"/>
                                        <p:tgtEl>
                                          <p:spTgt spid="34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70" dur="500" fill="hold"/>
                                        <p:tgtEl>
                                          <p:spTgt spid="34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Generowanie raportów (3)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0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1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3" name="Obraz 1" descr=""/>
          <p:cNvPicPr/>
          <p:nvPr/>
        </p:nvPicPr>
        <p:blipFill>
          <a:blip r:embed="rId1"/>
          <a:stretch/>
        </p:blipFill>
        <p:spPr>
          <a:xfrm>
            <a:off x="4030200" y="1957680"/>
            <a:ext cx="7518240" cy="4352400"/>
          </a:xfrm>
          <a:prstGeom prst="rect">
            <a:avLst/>
          </a:prstGeom>
          <a:ln>
            <a:noFill/>
          </a:ln>
        </p:spPr>
      </p:pic>
      <p:sp>
        <p:nvSpPr>
          <p:cNvPr id="364" name="CustomShape 6"/>
          <p:cNvSpPr/>
          <p:nvPr/>
        </p:nvSpPr>
        <p:spPr>
          <a:xfrm>
            <a:off x="6851520" y="2309040"/>
            <a:ext cx="1875960" cy="930240"/>
          </a:xfrm>
          <a:prstGeom prst="wedgeRoundRectCallout">
            <a:avLst>
              <a:gd name="adj1" fmla="val -94924"/>
              <a:gd name="adj2" fmla="val 49346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Należy wybrać odpowiednie elementy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7"/>
          <p:cNvSpPr/>
          <p:nvPr/>
        </p:nvSpPr>
        <p:spPr>
          <a:xfrm>
            <a:off x="9034200" y="3331800"/>
            <a:ext cx="2158920" cy="1440360"/>
          </a:xfrm>
          <a:prstGeom prst="wedgeRoundRectCallout">
            <a:avLst>
              <a:gd name="adj1" fmla="val -235637"/>
              <a:gd name="adj2" fmla="val 140421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Należy wybrać projekt dla którego ma być generowany raport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6" name="Obraz 5" descr=""/>
          <p:cNvPicPr/>
          <p:nvPr/>
        </p:nvPicPr>
        <p:blipFill>
          <a:blip r:embed="rId2"/>
          <a:stretch/>
        </p:blipFill>
        <p:spPr>
          <a:xfrm>
            <a:off x="599400" y="2219760"/>
            <a:ext cx="3076200" cy="551880"/>
          </a:xfrm>
          <a:prstGeom prst="rect">
            <a:avLst/>
          </a:prstGeom>
          <a:ln>
            <a:noFill/>
          </a:ln>
        </p:spPr>
      </p:pic>
      <p:sp>
        <p:nvSpPr>
          <p:cNvPr id="367" name="CustomShape 8"/>
          <p:cNvSpPr/>
          <p:nvPr/>
        </p:nvSpPr>
        <p:spPr>
          <a:xfrm>
            <a:off x="1497240" y="2220840"/>
            <a:ext cx="2109600" cy="34092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9"/>
          <p:cNvSpPr/>
          <p:nvPr/>
        </p:nvSpPr>
        <p:spPr>
          <a:xfrm>
            <a:off x="1613160" y="3331800"/>
            <a:ext cx="2205000" cy="1527480"/>
          </a:xfrm>
          <a:prstGeom prst="wedgeRoundRectCallout">
            <a:avLst>
              <a:gd name="adj1" fmla="val -40308"/>
              <a:gd name="adj2" fmla="val -104974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Na koniec wybrać format raportu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 przycisk ‚</a:t>
            </a:r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drukuj</a:t>
            </a: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’. Raport jest generowany w dokumencie word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1" dur="indefinite" restart="never" nodeType="tmRoot">
          <p:childTnLst>
            <p:seq>
              <p:cTn id="372" dur="indefinite" nodeType="mainSeq">
                <p:childTnLst>
                  <p:par>
                    <p:cTn id="373" fill="hold">
                      <p:stCondLst>
                        <p:cond delay="0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77" dur="500" fill="hold"/>
                                        <p:tgtEl>
                                          <p:spTgt spid="35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78" dur="500" fill="hold"/>
                                        <p:tgtEl>
                                          <p:spTgt spid="35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82" dur="500" fill="hold"/>
                                        <p:tgtEl>
                                          <p:spTgt spid="36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83" dur="500" fill="hold"/>
                                        <p:tgtEl>
                                          <p:spTgt spid="36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0" name="CustomShape 2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1" name="Obraz 11" descr=""/>
          <p:cNvPicPr/>
          <p:nvPr/>
        </p:nvPicPr>
        <p:blipFill>
          <a:blip r:embed="rId1"/>
          <a:stretch/>
        </p:blipFill>
        <p:spPr>
          <a:xfrm>
            <a:off x="162720" y="226080"/>
            <a:ext cx="8858880" cy="6400800"/>
          </a:xfrm>
          <a:prstGeom prst="rect">
            <a:avLst/>
          </a:prstGeom>
          <a:ln>
            <a:noFill/>
          </a:ln>
        </p:spPr>
      </p:pic>
      <p:sp>
        <p:nvSpPr>
          <p:cNvPr id="372" name="CustomShape 3"/>
          <p:cNvSpPr/>
          <p:nvPr/>
        </p:nvSpPr>
        <p:spPr>
          <a:xfrm>
            <a:off x="9194760" y="1416240"/>
            <a:ext cx="2827440" cy="2017080"/>
          </a:xfrm>
          <a:prstGeom prst="wedgeRoundRectCallout">
            <a:avLst>
              <a:gd name="adj1" fmla="val -77322"/>
              <a:gd name="adj2" fmla="val 3873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Ogólne metryki dla planu testów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Bieżący status prowadzenia testów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84" dur="indefinite" restart="never" nodeType="tmRoot">
          <p:childTnLst>
            <p:seq>
              <p:cTn id="385" dur="indefinite" nodeType="mainSeq"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90" dur="500" fill="hold"/>
                                        <p:tgtEl>
                                          <p:spTgt spid="36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91" dur="500" fill="hold"/>
                                        <p:tgtEl>
                                          <p:spTgt spid="36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4" name="CustomShape 2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5" name="CustomShape 3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4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5"/>
          <p:cNvSpPr/>
          <p:nvPr/>
        </p:nvSpPr>
        <p:spPr>
          <a:xfrm>
            <a:off x="2688480" y="12639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Generowanie raportów (5)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8" name="Obraz 8" descr=""/>
          <p:cNvPicPr/>
          <p:nvPr/>
        </p:nvPicPr>
        <p:blipFill>
          <a:blip r:embed="rId1"/>
          <a:stretch/>
        </p:blipFill>
        <p:spPr>
          <a:xfrm>
            <a:off x="326880" y="1922760"/>
            <a:ext cx="9722520" cy="2146680"/>
          </a:xfrm>
          <a:prstGeom prst="rect">
            <a:avLst/>
          </a:prstGeom>
          <a:ln>
            <a:noFill/>
          </a:ln>
        </p:spPr>
      </p:pic>
      <p:pic>
        <p:nvPicPr>
          <p:cNvPr id="379" name="Obraz 2" descr=""/>
          <p:cNvPicPr/>
          <p:nvPr/>
        </p:nvPicPr>
        <p:blipFill>
          <a:blip r:embed="rId2"/>
          <a:stretch/>
        </p:blipFill>
        <p:spPr>
          <a:xfrm>
            <a:off x="4797720" y="4147560"/>
            <a:ext cx="7248960" cy="2018880"/>
          </a:xfrm>
          <a:prstGeom prst="rect">
            <a:avLst/>
          </a:prstGeom>
          <a:ln>
            <a:noFill/>
          </a:ln>
        </p:spPr>
      </p:pic>
      <p:sp>
        <p:nvSpPr>
          <p:cNvPr id="380" name="CustomShape 6"/>
          <p:cNvSpPr/>
          <p:nvPr/>
        </p:nvSpPr>
        <p:spPr>
          <a:xfrm rot="14607600">
            <a:off x="4101480" y="5214960"/>
            <a:ext cx="200880" cy="1229760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7"/>
          <p:cNvSpPr/>
          <p:nvPr/>
        </p:nvSpPr>
        <p:spPr>
          <a:xfrm>
            <a:off x="538560" y="4683600"/>
            <a:ext cx="3606120" cy="1838160"/>
          </a:xfrm>
          <a:prstGeom prst="wedgeRoundRectCallout">
            <a:avLst>
              <a:gd name="adj1" fmla="val -40394"/>
              <a:gd name="adj2" fmla="val -102821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Wyniki dla testera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ten raport prezentuje przypisane przypadki testowe realizowane w aktualnym wydaniu. Po kliknięciu nazwy użytkownika, wyświetlane są </a:t>
            </a:r>
            <a:r>
              <a:rPr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szczegółowe informacje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 przypisanych do niego przypadkach.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2" dur="indefinite" restart="never" nodeType="tmRoot">
          <p:childTnLst>
            <p:seq>
              <p:cTn id="393" dur="indefinite" nodeType="mainSeq">
                <p:childTnLst>
                  <p:par>
                    <p:cTn id="394" fill="hold">
                      <p:stCondLst>
                        <p:cond delay="0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98" dur="500" fill="hold"/>
                                        <p:tgtEl>
                                          <p:spTgt spid="37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99" dur="500" fill="hold"/>
                                        <p:tgtEl>
                                          <p:spTgt spid="37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03" dur="500" fill="hold"/>
                                        <p:tgtEl>
                                          <p:spTgt spid="37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04" dur="500" fill="hold"/>
                                        <p:tgtEl>
                                          <p:spTgt spid="37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3" name="CustomShape 2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4" name="CustomShape 3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4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5"/>
          <p:cNvSpPr/>
          <p:nvPr/>
        </p:nvSpPr>
        <p:spPr>
          <a:xfrm>
            <a:off x="2688480" y="12639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Generowanie raportów (6)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7" name="Obraz 8" descr=""/>
          <p:cNvPicPr/>
          <p:nvPr/>
        </p:nvPicPr>
        <p:blipFill>
          <a:blip r:embed="rId1"/>
          <a:stretch/>
        </p:blipFill>
        <p:spPr>
          <a:xfrm>
            <a:off x="569520" y="1886760"/>
            <a:ext cx="7268400" cy="4453920"/>
          </a:xfrm>
          <a:prstGeom prst="rect">
            <a:avLst/>
          </a:prstGeom>
          <a:ln>
            <a:noFill/>
          </a:ln>
        </p:spPr>
      </p:pic>
      <p:pic>
        <p:nvPicPr>
          <p:cNvPr id="388" name="Obraz 1" descr=""/>
          <p:cNvPicPr/>
          <p:nvPr/>
        </p:nvPicPr>
        <p:blipFill>
          <a:blip r:embed="rId2"/>
          <a:stretch/>
        </p:blipFill>
        <p:spPr>
          <a:xfrm>
            <a:off x="569520" y="1761120"/>
            <a:ext cx="3190680" cy="208800"/>
          </a:xfrm>
          <a:prstGeom prst="rect">
            <a:avLst/>
          </a:prstGeom>
          <a:ln>
            <a:noFill/>
          </a:ln>
        </p:spPr>
      </p:pic>
      <p:sp>
        <p:nvSpPr>
          <p:cNvPr id="389" name="CustomShape 6"/>
          <p:cNvSpPr/>
          <p:nvPr/>
        </p:nvSpPr>
        <p:spPr>
          <a:xfrm>
            <a:off x="8839080" y="2903400"/>
            <a:ext cx="2827440" cy="2017080"/>
          </a:xfrm>
          <a:prstGeom prst="wedgeRoundRectCallout">
            <a:avLst>
              <a:gd name="adj1" fmla="val -83498"/>
              <a:gd name="adj2" fmla="val 1836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Podgląd przypisania przypadków testowych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Raport pokazuje bieżący status prowadzenia testów przez przypisanych testerów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05" dur="indefinite" restart="never" nodeType="tmRoot">
          <p:childTnLst>
            <p:seq>
              <p:cTn id="406" dur="indefinite" nodeType="mainSeq">
                <p:childTnLst>
                  <p:par>
                    <p:cTn id="407" fill="hold">
                      <p:stCondLst>
                        <p:cond delay="0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11" dur="500" fill="hold"/>
                                        <p:tgtEl>
                                          <p:spTgt spid="38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12" dur="500" fill="hold"/>
                                        <p:tgtEl>
                                          <p:spTgt spid="38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500"/>
                            </p:stCondLst>
                            <p:childTnLst>
                              <p:par>
                                <p:cTn id="414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16" dur="500" fill="hold"/>
                                        <p:tgtEl>
                                          <p:spTgt spid="38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17" dur="500" fill="hold"/>
                                        <p:tgtEl>
                                          <p:spTgt spid="38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1" name="Obraz 11" descr=""/>
          <p:cNvPicPr/>
          <p:nvPr/>
        </p:nvPicPr>
        <p:blipFill>
          <a:blip r:embed="rId1"/>
          <a:stretch/>
        </p:blipFill>
        <p:spPr>
          <a:xfrm>
            <a:off x="256320" y="1263960"/>
            <a:ext cx="8801640" cy="5067360"/>
          </a:xfrm>
          <a:prstGeom prst="rect">
            <a:avLst/>
          </a:prstGeom>
          <a:ln>
            <a:noFill/>
          </a:ln>
        </p:spPr>
      </p:pic>
      <p:sp>
        <p:nvSpPr>
          <p:cNvPr id="392" name="CustomShape 2"/>
          <p:cNvSpPr/>
          <p:nvPr/>
        </p:nvSpPr>
        <p:spPr>
          <a:xfrm>
            <a:off x="9185040" y="2363040"/>
            <a:ext cx="2896560" cy="2999160"/>
          </a:xfrm>
          <a:prstGeom prst="wedgeRoundRectCallout">
            <a:avLst>
              <a:gd name="adj1" fmla="val -257264"/>
              <a:gd name="adj2" fmla="val -79617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Tabela wyników testów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raport pokazuje wyniki wykonania przypadku testowego dla każdego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 wydań, analizując PT przypisane oraz nieprzypisane. Jest możliwość wygenerowania raportu w pliku excel.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8" dur="indefinite" restart="never" nodeType="tmRoot">
          <p:childTnLst>
            <p:seq>
              <p:cTn id="4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4" name="CustomShape 2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5" name="CustomShape 3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4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5"/>
          <p:cNvSpPr/>
          <p:nvPr/>
        </p:nvSpPr>
        <p:spPr>
          <a:xfrm>
            <a:off x="2688480" y="12639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Generowanie raportów (8)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8" name="Obraz 1" descr=""/>
          <p:cNvPicPr/>
          <p:nvPr/>
        </p:nvPicPr>
        <p:blipFill>
          <a:blip r:embed="rId1"/>
          <a:stretch/>
        </p:blipFill>
        <p:spPr>
          <a:xfrm>
            <a:off x="139320" y="3085920"/>
            <a:ext cx="3309120" cy="1236240"/>
          </a:xfrm>
          <a:prstGeom prst="rect">
            <a:avLst/>
          </a:prstGeom>
          <a:ln>
            <a:noFill/>
          </a:ln>
        </p:spPr>
      </p:pic>
      <p:pic>
        <p:nvPicPr>
          <p:cNvPr id="399" name="Obraz 3" descr=""/>
          <p:cNvPicPr/>
          <p:nvPr/>
        </p:nvPicPr>
        <p:blipFill>
          <a:blip r:embed="rId2"/>
          <a:stretch/>
        </p:blipFill>
        <p:spPr>
          <a:xfrm>
            <a:off x="4245480" y="2071080"/>
            <a:ext cx="6553440" cy="1161360"/>
          </a:xfrm>
          <a:prstGeom prst="rect">
            <a:avLst/>
          </a:prstGeom>
          <a:ln>
            <a:noFill/>
          </a:ln>
        </p:spPr>
      </p:pic>
      <p:pic>
        <p:nvPicPr>
          <p:cNvPr id="400" name="Obraz 4" descr=""/>
          <p:cNvPicPr/>
          <p:nvPr/>
        </p:nvPicPr>
        <p:blipFill>
          <a:blip r:embed="rId3"/>
          <a:stretch/>
        </p:blipFill>
        <p:spPr>
          <a:xfrm>
            <a:off x="4245480" y="3417840"/>
            <a:ext cx="6705720" cy="904320"/>
          </a:xfrm>
          <a:prstGeom prst="rect">
            <a:avLst/>
          </a:prstGeom>
          <a:ln>
            <a:noFill/>
          </a:ln>
        </p:spPr>
      </p:pic>
      <p:pic>
        <p:nvPicPr>
          <p:cNvPr id="401" name="Obraz 6" descr=""/>
          <p:cNvPicPr/>
          <p:nvPr/>
        </p:nvPicPr>
        <p:blipFill>
          <a:blip r:embed="rId4"/>
          <a:stretch/>
        </p:blipFill>
        <p:spPr>
          <a:xfrm>
            <a:off x="4245480" y="4578480"/>
            <a:ext cx="7169760" cy="1544040"/>
          </a:xfrm>
          <a:prstGeom prst="rect">
            <a:avLst/>
          </a:prstGeom>
          <a:ln>
            <a:noFill/>
          </a:ln>
        </p:spPr>
      </p:pic>
      <p:sp>
        <p:nvSpPr>
          <p:cNvPr id="402" name="CustomShape 6"/>
          <p:cNvSpPr/>
          <p:nvPr/>
        </p:nvSpPr>
        <p:spPr>
          <a:xfrm flipV="1">
            <a:off x="2286000" y="2146680"/>
            <a:ext cx="1958760" cy="108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7"/>
          <p:cNvSpPr/>
          <p:nvPr/>
        </p:nvSpPr>
        <p:spPr>
          <a:xfrm flipV="1">
            <a:off x="2688480" y="3564360"/>
            <a:ext cx="1556640" cy="6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8"/>
          <p:cNvSpPr/>
          <p:nvPr/>
        </p:nvSpPr>
        <p:spPr>
          <a:xfrm>
            <a:off x="2688480" y="4047840"/>
            <a:ext cx="1556640" cy="66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20" dur="indefinite" restart="never" nodeType="tmRoot">
          <p:childTnLst>
            <p:seq>
              <p:cTn id="421" dur="indefinite" nodeType="mainSeq">
                <p:childTnLst>
                  <p:par>
                    <p:cTn id="422" fill="hold">
                      <p:stCondLst>
                        <p:cond delay="0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26" dur="500" fill="hold"/>
                                        <p:tgtEl>
                                          <p:spTgt spid="39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27" dur="500" fill="hold"/>
                                        <p:tgtEl>
                                          <p:spTgt spid="39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500"/>
                            </p:stCondLst>
                            <p:childTnLst>
                              <p:par>
                                <p:cTn id="429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31" dur="500" fill="hold"/>
                                        <p:tgtEl>
                                          <p:spTgt spid="39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32" dur="500" fill="hold"/>
                                        <p:tgtEl>
                                          <p:spTgt spid="39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6" name="CustomShape 2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7" name="CustomShape 3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4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5"/>
          <p:cNvSpPr/>
          <p:nvPr/>
        </p:nvSpPr>
        <p:spPr>
          <a:xfrm>
            <a:off x="2688480" y="12639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Obsługa wymagań (1)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0" name="Obraz 10" descr=""/>
          <p:cNvPicPr/>
          <p:nvPr/>
        </p:nvPicPr>
        <p:blipFill>
          <a:blip r:embed="rId1"/>
          <a:stretch/>
        </p:blipFill>
        <p:spPr>
          <a:xfrm>
            <a:off x="313920" y="2076480"/>
            <a:ext cx="2542680" cy="561240"/>
          </a:xfrm>
          <a:prstGeom prst="rect">
            <a:avLst/>
          </a:prstGeom>
          <a:ln>
            <a:noFill/>
          </a:ln>
        </p:spPr>
      </p:pic>
      <p:sp>
        <p:nvSpPr>
          <p:cNvPr id="411" name="CustomShape 6"/>
          <p:cNvSpPr/>
          <p:nvPr/>
        </p:nvSpPr>
        <p:spPr>
          <a:xfrm>
            <a:off x="3458520" y="2076480"/>
            <a:ext cx="3272040" cy="953640"/>
          </a:xfrm>
          <a:prstGeom prst="wedgeRoundRectCallout">
            <a:avLst>
              <a:gd name="adj1" fmla="val -72210"/>
              <a:gd name="adj2" fmla="val 5257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1</a:t>
            </a: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: W celu aktywowania wymagań należy otworzyć projekty testowe.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2</a:t>
            </a: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: otworzyć wybrany projekt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2" name="Obraz 1" descr=""/>
          <p:cNvPicPr/>
          <p:nvPr/>
        </p:nvPicPr>
        <p:blipFill>
          <a:blip r:embed="rId2"/>
          <a:srcRect l="9114" t="14297" r="0" b="13065"/>
          <a:stretch/>
        </p:blipFill>
        <p:spPr>
          <a:xfrm>
            <a:off x="7120080" y="2311560"/>
            <a:ext cx="1765440" cy="317880"/>
          </a:xfrm>
          <a:prstGeom prst="rect">
            <a:avLst/>
          </a:prstGeom>
          <a:ln>
            <a:noFill/>
          </a:ln>
        </p:spPr>
      </p:pic>
      <p:sp>
        <p:nvSpPr>
          <p:cNvPr id="413" name="CustomShape 7"/>
          <p:cNvSpPr/>
          <p:nvPr/>
        </p:nvSpPr>
        <p:spPr>
          <a:xfrm>
            <a:off x="9452160" y="1973880"/>
            <a:ext cx="2557440" cy="1283400"/>
          </a:xfrm>
          <a:prstGeom prst="wedgeRoundRectCallout">
            <a:avLst>
              <a:gd name="adj1" fmla="val -72623"/>
              <a:gd name="adj2" fmla="val -10746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3</a:t>
            </a: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: w otwartym formularzu zaznaczyć odpowiednie pole.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 pasku menu głównego pojawi się nowa ikona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4" name="Obraz 2" descr=""/>
          <p:cNvPicPr/>
          <p:nvPr/>
        </p:nvPicPr>
        <p:blipFill>
          <a:blip r:embed="rId3"/>
          <a:stretch/>
        </p:blipFill>
        <p:spPr>
          <a:xfrm>
            <a:off x="7474320" y="2657880"/>
            <a:ext cx="1056600" cy="599400"/>
          </a:xfrm>
          <a:prstGeom prst="rect">
            <a:avLst/>
          </a:prstGeom>
          <a:ln>
            <a:noFill/>
          </a:ln>
        </p:spPr>
      </p:pic>
      <p:sp>
        <p:nvSpPr>
          <p:cNvPr id="415" name="CustomShape 8"/>
          <p:cNvSpPr/>
          <p:nvPr/>
        </p:nvSpPr>
        <p:spPr>
          <a:xfrm>
            <a:off x="7474320" y="2638800"/>
            <a:ext cx="487440" cy="399960"/>
          </a:xfrm>
          <a:prstGeom prst="ellipse">
            <a:avLst/>
          </a:prstGeom>
          <a:noFill/>
          <a:ln w="3168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6" name="Obraz 4" descr=""/>
          <p:cNvPicPr/>
          <p:nvPr/>
        </p:nvPicPr>
        <p:blipFill>
          <a:blip r:embed="rId4"/>
          <a:srcRect l="0" t="0" r="13635" b="0"/>
          <a:stretch/>
        </p:blipFill>
        <p:spPr>
          <a:xfrm>
            <a:off x="426960" y="3424320"/>
            <a:ext cx="2839680" cy="1469160"/>
          </a:xfrm>
          <a:prstGeom prst="rect">
            <a:avLst/>
          </a:prstGeom>
          <a:ln>
            <a:noFill/>
          </a:ln>
        </p:spPr>
      </p:pic>
      <p:sp>
        <p:nvSpPr>
          <p:cNvPr id="417" name="CustomShape 9"/>
          <p:cNvSpPr/>
          <p:nvPr/>
        </p:nvSpPr>
        <p:spPr>
          <a:xfrm>
            <a:off x="313920" y="3424320"/>
            <a:ext cx="1170360" cy="318600"/>
          </a:xfrm>
          <a:prstGeom prst="rect">
            <a:avLst/>
          </a:prstGeom>
          <a:noFill/>
          <a:ln w="3816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10"/>
          <p:cNvSpPr/>
          <p:nvPr/>
        </p:nvSpPr>
        <p:spPr>
          <a:xfrm>
            <a:off x="3409920" y="3263400"/>
            <a:ext cx="2783520" cy="829080"/>
          </a:xfrm>
          <a:prstGeom prst="wedgeRoundRectCallout">
            <a:avLst>
              <a:gd name="adj1" fmla="val -112720"/>
              <a:gd name="adj2" fmla="val -15309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 menu po prawej stronie pojawi się nowa sekcja dotycząca wymagań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11"/>
          <p:cNvSpPr/>
          <p:nvPr/>
        </p:nvSpPr>
        <p:spPr>
          <a:xfrm>
            <a:off x="313920" y="3743640"/>
            <a:ext cx="1740240" cy="19080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12"/>
          <p:cNvSpPr/>
          <p:nvPr/>
        </p:nvSpPr>
        <p:spPr>
          <a:xfrm>
            <a:off x="196920" y="5433120"/>
            <a:ext cx="2088360" cy="493200"/>
          </a:xfrm>
          <a:prstGeom prst="wedgeRoundRectCallout">
            <a:avLst>
              <a:gd name="adj1" fmla="val 26750"/>
              <a:gd name="adj2" fmla="val -350687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4</a:t>
            </a: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: wybrać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1" name="Obraz 8" descr=""/>
          <p:cNvPicPr/>
          <p:nvPr/>
        </p:nvPicPr>
        <p:blipFill>
          <a:blip r:embed="rId5"/>
          <a:stretch/>
        </p:blipFill>
        <p:spPr>
          <a:xfrm>
            <a:off x="3458520" y="4300560"/>
            <a:ext cx="3733560" cy="694800"/>
          </a:xfrm>
          <a:prstGeom prst="rect">
            <a:avLst/>
          </a:prstGeom>
          <a:ln>
            <a:noFill/>
          </a:ln>
        </p:spPr>
      </p:pic>
      <p:sp>
        <p:nvSpPr>
          <p:cNvPr id="422" name="CustomShape 13"/>
          <p:cNvSpPr/>
          <p:nvPr/>
        </p:nvSpPr>
        <p:spPr>
          <a:xfrm>
            <a:off x="3005640" y="5432040"/>
            <a:ext cx="2088360" cy="493200"/>
          </a:xfrm>
          <a:prstGeom prst="wedgeRoundRectCallout">
            <a:avLst>
              <a:gd name="adj1" fmla="val 684"/>
              <a:gd name="adj2" fmla="val -163505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5</a:t>
            </a: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: wybrać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3" name="Obraz 15" descr=""/>
          <p:cNvPicPr/>
          <p:nvPr/>
        </p:nvPicPr>
        <p:blipFill>
          <a:blip r:embed="rId6"/>
          <a:stretch/>
        </p:blipFill>
        <p:spPr>
          <a:xfrm>
            <a:off x="7347960" y="3468600"/>
            <a:ext cx="2990520" cy="2704680"/>
          </a:xfrm>
          <a:prstGeom prst="rect">
            <a:avLst/>
          </a:prstGeom>
          <a:ln>
            <a:noFill/>
          </a:ln>
        </p:spPr>
      </p:pic>
      <p:pic>
        <p:nvPicPr>
          <p:cNvPr id="424" name="Obraz 17" descr=""/>
          <p:cNvPicPr/>
          <p:nvPr/>
        </p:nvPicPr>
        <p:blipFill>
          <a:blip r:embed="rId7"/>
          <a:stretch/>
        </p:blipFill>
        <p:spPr>
          <a:xfrm>
            <a:off x="7357320" y="6027120"/>
            <a:ext cx="2981160" cy="789840"/>
          </a:xfrm>
          <a:prstGeom prst="rect">
            <a:avLst/>
          </a:prstGeom>
          <a:ln>
            <a:noFill/>
          </a:ln>
        </p:spPr>
      </p:pic>
      <p:pic>
        <p:nvPicPr>
          <p:cNvPr id="425" name="Obraz 19" descr=""/>
          <p:cNvPicPr/>
          <p:nvPr/>
        </p:nvPicPr>
        <p:blipFill>
          <a:blip r:embed="rId8"/>
          <a:stretch/>
        </p:blipFill>
        <p:spPr>
          <a:xfrm>
            <a:off x="9796320" y="6059880"/>
            <a:ext cx="513720" cy="227880"/>
          </a:xfrm>
          <a:prstGeom prst="rect">
            <a:avLst/>
          </a:prstGeom>
          <a:ln>
            <a:noFill/>
          </a:ln>
        </p:spPr>
      </p:pic>
      <p:sp>
        <p:nvSpPr>
          <p:cNvPr id="426" name="CustomShape 14"/>
          <p:cNvSpPr/>
          <p:nvPr/>
        </p:nvSpPr>
        <p:spPr>
          <a:xfrm>
            <a:off x="10494360" y="4300560"/>
            <a:ext cx="1571760" cy="1486440"/>
          </a:xfrm>
          <a:prstGeom prst="wedgeRoundRectCallout">
            <a:avLst>
              <a:gd name="adj1" fmla="val -94054"/>
              <a:gd name="adj2" fmla="val 5830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6</a:t>
            </a: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: opisać zestaw wymagań, a na końcu „zapisz”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3" dur="indefinite" restart="never" nodeType="tmRoot">
          <p:childTnLst>
            <p:seq>
              <p:cTn id="434" dur="indefinite" nodeType="mainSeq"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39" dur="500" fill="hold"/>
                                        <p:tgtEl>
                                          <p:spTgt spid="405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40" dur="500" fill="hold"/>
                                        <p:tgtEl>
                                          <p:spTgt spid="405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500"/>
                            </p:stCondLst>
                            <p:childTnLst>
                              <p:par>
                                <p:cTn id="442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44" dur="500" fill="hold"/>
                                        <p:tgtEl>
                                          <p:spTgt spid="406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45" dur="500" fill="hold"/>
                                        <p:tgtEl>
                                          <p:spTgt spid="406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399240" y="2321640"/>
            <a:ext cx="10766160" cy="36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TestLink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współpracuje z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takimi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systemami śledzenia zmian i zgłaszania usterek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jak Mantis, Bugzilla czy Jira.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TestLink jest aplikacją WWW i działa w przeglądarce internetowej (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współpracuje z Firefoksem, Internet Explorerem, Chrome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).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TestLink - interfejs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: wszystkie jego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funkcje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są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podzielone na zakładki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(m.in. Specification, Execute czy Results.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Interfejs programu TestLink został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przetłumaczony na wiele języków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m.in. na angielski, francuski, włoski, niemiecki, hiszpański czy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polski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Wszystkie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testy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są uporządkowane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 postaci wielopoziomowej hierarchii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przedstawianej jako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drzewo z dynamicznie rozwijanymi i zwijanymi gałęziami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>
                <p:childTnLst>
                  <p:par>
                    <p:cTn id="27" fill="freeze">
                      <p:stCondLst>
                        <p:cond delay="0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8" name="CustomShape 2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9" name="CustomShape 3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4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5"/>
          <p:cNvSpPr/>
          <p:nvPr/>
        </p:nvSpPr>
        <p:spPr>
          <a:xfrm>
            <a:off x="2688480" y="12639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Obsługa wymagań (2)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2" name="Obraz 1" descr=""/>
          <p:cNvPicPr/>
          <p:nvPr/>
        </p:nvPicPr>
        <p:blipFill>
          <a:blip r:embed="rId1"/>
          <a:stretch/>
        </p:blipFill>
        <p:spPr>
          <a:xfrm>
            <a:off x="622800" y="2122200"/>
            <a:ext cx="2503800" cy="702360"/>
          </a:xfrm>
          <a:prstGeom prst="rect">
            <a:avLst/>
          </a:prstGeom>
          <a:ln>
            <a:noFill/>
          </a:ln>
        </p:spPr>
      </p:pic>
      <p:sp>
        <p:nvSpPr>
          <p:cNvPr id="433" name="CustomShape 6"/>
          <p:cNvSpPr/>
          <p:nvPr/>
        </p:nvSpPr>
        <p:spPr>
          <a:xfrm>
            <a:off x="3303360" y="2331360"/>
            <a:ext cx="2088360" cy="493200"/>
          </a:xfrm>
          <a:prstGeom prst="wedgeRoundRectCallout">
            <a:avLst>
              <a:gd name="adj1" fmla="val -67677"/>
              <a:gd name="adj2" fmla="val 17438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7</a:t>
            </a: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: wybrać nowy zestaw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4" name="Obraz 2" descr=""/>
          <p:cNvPicPr/>
          <p:nvPr/>
        </p:nvPicPr>
        <p:blipFill>
          <a:blip r:embed="rId2"/>
          <a:stretch/>
        </p:blipFill>
        <p:spPr>
          <a:xfrm>
            <a:off x="1702080" y="3363120"/>
            <a:ext cx="9230400" cy="2323800"/>
          </a:xfrm>
          <a:prstGeom prst="rect">
            <a:avLst/>
          </a:prstGeom>
          <a:ln>
            <a:noFill/>
          </a:ln>
        </p:spPr>
      </p:pic>
      <p:sp>
        <p:nvSpPr>
          <p:cNvPr id="435" name="CustomShape 7"/>
          <p:cNvSpPr/>
          <p:nvPr/>
        </p:nvSpPr>
        <p:spPr>
          <a:xfrm>
            <a:off x="6317640" y="2319480"/>
            <a:ext cx="3505320" cy="493200"/>
          </a:xfrm>
          <a:prstGeom prst="wedgeRoundRectCallout">
            <a:avLst>
              <a:gd name="adj1" fmla="val -134786"/>
              <a:gd name="adj2" fmla="val 358524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8</a:t>
            </a: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: wybrać        a następnie utworzyć nowe wymaganie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6" name="Obraz 4" descr=""/>
          <p:cNvPicPr/>
          <p:nvPr/>
        </p:nvPicPr>
        <p:blipFill>
          <a:blip r:embed="rId3"/>
          <a:stretch/>
        </p:blipFill>
        <p:spPr>
          <a:xfrm>
            <a:off x="8073720" y="2360160"/>
            <a:ext cx="256320" cy="23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46" dur="indefinite" restart="never" nodeType="tmRoot">
          <p:childTnLst>
            <p:seq>
              <p:cTn id="447" dur="indefinite" nodeType="mainSeq">
                <p:childTnLst>
                  <p:par>
                    <p:cTn id="448" fill="hold">
                      <p:stCondLst>
                        <p:cond delay="0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52" dur="500" fill="hold"/>
                                        <p:tgtEl>
                                          <p:spTgt spid="427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53" dur="500" fill="hold"/>
                                        <p:tgtEl>
                                          <p:spTgt spid="427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500"/>
                            </p:stCondLst>
                            <p:childTnLst>
                              <p:par>
                                <p:cTn id="455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57" dur="500" fill="hold"/>
                                        <p:tgtEl>
                                          <p:spTgt spid="42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58" dur="500" fill="hold"/>
                                        <p:tgtEl>
                                          <p:spTgt spid="42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8" name="CustomShape 2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9" name="CustomShape 3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4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1" name="Obraz 1" descr=""/>
          <p:cNvPicPr/>
          <p:nvPr/>
        </p:nvPicPr>
        <p:blipFill>
          <a:blip r:embed="rId1"/>
          <a:stretch/>
        </p:blipFill>
        <p:spPr>
          <a:xfrm>
            <a:off x="32040" y="0"/>
            <a:ext cx="4354920" cy="6857280"/>
          </a:xfrm>
          <a:prstGeom prst="rect">
            <a:avLst/>
          </a:prstGeom>
          <a:ln>
            <a:noFill/>
          </a:ln>
        </p:spPr>
      </p:pic>
      <p:sp>
        <p:nvSpPr>
          <p:cNvPr id="442" name="CustomShape 5"/>
          <p:cNvSpPr/>
          <p:nvPr/>
        </p:nvSpPr>
        <p:spPr>
          <a:xfrm>
            <a:off x="2688480" y="12639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Obsługa wymagań (3)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3" name="Obraz 2" descr=""/>
          <p:cNvPicPr/>
          <p:nvPr/>
        </p:nvPicPr>
        <p:blipFill>
          <a:blip r:embed="rId2"/>
          <a:stretch/>
        </p:blipFill>
        <p:spPr>
          <a:xfrm>
            <a:off x="4570200" y="3530880"/>
            <a:ext cx="1399680" cy="1447200"/>
          </a:xfrm>
          <a:prstGeom prst="rect">
            <a:avLst/>
          </a:prstGeom>
          <a:ln>
            <a:noFill/>
          </a:ln>
        </p:spPr>
      </p:pic>
      <p:sp>
        <p:nvSpPr>
          <p:cNvPr id="444" name="CustomShape 6"/>
          <p:cNvSpPr/>
          <p:nvPr/>
        </p:nvSpPr>
        <p:spPr>
          <a:xfrm>
            <a:off x="4537800" y="1928160"/>
            <a:ext cx="2579040" cy="963000"/>
          </a:xfrm>
          <a:prstGeom prst="wedgeRoundRectCallout">
            <a:avLst>
              <a:gd name="adj1" fmla="val -67682"/>
              <a:gd name="adj2" fmla="val 145342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9: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wypełnić formularz tworzonego wymagania; zapisać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5" name="Obraz 3" descr=""/>
          <p:cNvPicPr/>
          <p:nvPr/>
        </p:nvPicPr>
        <p:blipFill>
          <a:blip r:embed="rId3"/>
          <a:stretch/>
        </p:blipFill>
        <p:spPr>
          <a:xfrm>
            <a:off x="4584240" y="4996440"/>
            <a:ext cx="1371240" cy="1352160"/>
          </a:xfrm>
          <a:prstGeom prst="rect">
            <a:avLst/>
          </a:prstGeom>
          <a:ln>
            <a:noFill/>
          </a:ln>
        </p:spPr>
      </p:pic>
      <p:sp>
        <p:nvSpPr>
          <p:cNvPr id="446" name="CustomShape 7"/>
          <p:cNvSpPr/>
          <p:nvPr/>
        </p:nvSpPr>
        <p:spPr>
          <a:xfrm flipV="1">
            <a:off x="1591560" y="4354920"/>
            <a:ext cx="2991960" cy="9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7" name="Obraz 13" descr=""/>
          <p:cNvPicPr/>
          <p:nvPr/>
        </p:nvPicPr>
        <p:blipFill>
          <a:blip r:embed="rId4"/>
          <a:stretch/>
        </p:blipFill>
        <p:spPr>
          <a:xfrm>
            <a:off x="7669800" y="2191680"/>
            <a:ext cx="2304720" cy="828000"/>
          </a:xfrm>
          <a:prstGeom prst="rect">
            <a:avLst/>
          </a:prstGeom>
          <a:ln>
            <a:noFill/>
          </a:ln>
        </p:spPr>
      </p:pic>
      <p:pic>
        <p:nvPicPr>
          <p:cNvPr id="448" name="Obraz 15" descr=""/>
          <p:cNvPicPr/>
          <p:nvPr/>
        </p:nvPicPr>
        <p:blipFill>
          <a:blip r:embed="rId5"/>
          <a:stretch/>
        </p:blipFill>
        <p:spPr>
          <a:xfrm>
            <a:off x="6730920" y="3614040"/>
            <a:ext cx="5429160" cy="999720"/>
          </a:xfrm>
          <a:prstGeom prst="rect">
            <a:avLst/>
          </a:prstGeom>
          <a:ln>
            <a:noFill/>
          </a:ln>
        </p:spPr>
      </p:pic>
      <p:sp>
        <p:nvSpPr>
          <p:cNvPr id="449" name="CustomShape 8"/>
          <p:cNvSpPr/>
          <p:nvPr/>
        </p:nvSpPr>
        <p:spPr>
          <a:xfrm flipV="1">
            <a:off x="1528560" y="5065200"/>
            <a:ext cx="3051360" cy="72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9"/>
          <p:cNvSpPr/>
          <p:nvPr/>
        </p:nvSpPr>
        <p:spPr>
          <a:xfrm flipH="1">
            <a:off x="7232400" y="2892240"/>
            <a:ext cx="1588680" cy="79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10"/>
          <p:cNvSpPr/>
          <p:nvPr/>
        </p:nvSpPr>
        <p:spPr>
          <a:xfrm>
            <a:off x="8169480" y="5106240"/>
            <a:ext cx="2579040" cy="963000"/>
          </a:xfrm>
          <a:prstGeom prst="wedgeRoundRectCallout">
            <a:avLst>
              <a:gd name="adj1" fmla="val -46176"/>
              <a:gd name="adj2" fmla="val -117961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10: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nowe wymaganie może być dowolnie edytowane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9" dur="indefinite" restart="never" nodeType="tmRoot">
          <p:childTnLst>
            <p:seq>
              <p:cTn id="460" dur="indefinite" nodeType="mainSeq"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65" dur="500" fill="hold"/>
                                        <p:tgtEl>
                                          <p:spTgt spid="437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66" dur="500" fill="hold"/>
                                        <p:tgtEl>
                                          <p:spTgt spid="437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500"/>
                            </p:stCondLst>
                            <p:childTnLst>
                              <p:par>
                                <p:cTn id="468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70" dur="500" fill="hold"/>
                                        <p:tgtEl>
                                          <p:spTgt spid="43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71" dur="500" fill="hold"/>
                                        <p:tgtEl>
                                          <p:spTgt spid="43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3" name="CustomShape 2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4" name="CustomShape 3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4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5"/>
          <p:cNvSpPr/>
          <p:nvPr/>
        </p:nvSpPr>
        <p:spPr>
          <a:xfrm>
            <a:off x="2688480" y="12639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Obsługa wymagań (4)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7" name="Obraz 1" descr=""/>
          <p:cNvPicPr/>
          <p:nvPr/>
        </p:nvPicPr>
        <p:blipFill>
          <a:blip r:embed="rId1"/>
          <a:stretch/>
        </p:blipFill>
        <p:spPr>
          <a:xfrm>
            <a:off x="406080" y="2168280"/>
            <a:ext cx="2666520" cy="1323360"/>
          </a:xfrm>
          <a:prstGeom prst="rect">
            <a:avLst/>
          </a:prstGeom>
          <a:ln>
            <a:noFill/>
          </a:ln>
        </p:spPr>
      </p:pic>
      <p:pic>
        <p:nvPicPr>
          <p:cNvPr id="458" name="Obraz 2" descr=""/>
          <p:cNvPicPr/>
          <p:nvPr/>
        </p:nvPicPr>
        <p:blipFill>
          <a:blip r:embed="rId2"/>
          <a:srcRect l="341" t="1000" r="0" b="0"/>
          <a:stretch/>
        </p:blipFill>
        <p:spPr>
          <a:xfrm>
            <a:off x="3534480" y="2168280"/>
            <a:ext cx="8482320" cy="4006080"/>
          </a:xfrm>
          <a:prstGeom prst="rect">
            <a:avLst/>
          </a:prstGeom>
          <a:ln>
            <a:noFill/>
          </a:ln>
        </p:spPr>
      </p:pic>
      <p:sp>
        <p:nvSpPr>
          <p:cNvPr id="459" name="CustomShape 6"/>
          <p:cNvSpPr/>
          <p:nvPr/>
        </p:nvSpPr>
        <p:spPr>
          <a:xfrm>
            <a:off x="406080" y="3061800"/>
            <a:ext cx="1319400" cy="286920"/>
          </a:xfrm>
          <a:prstGeom prst="wedgeRoundRectCallout">
            <a:avLst>
              <a:gd name="adj1" fmla="val 191102"/>
              <a:gd name="adj2" fmla="val -253938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72" dur="indefinite" restart="never" nodeType="tmRoot">
          <p:childTnLst>
            <p:seq>
              <p:cTn id="473" dur="indefinite" nodeType="mainSeq">
                <p:childTnLst>
                  <p:par>
                    <p:cTn id="474" fill="hold">
                      <p:stCondLst>
                        <p:cond delay="0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78" dur="500" fill="hold"/>
                                        <p:tgtEl>
                                          <p:spTgt spid="45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79" dur="500" fill="hold"/>
                                        <p:tgtEl>
                                          <p:spTgt spid="452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500"/>
                            </p:stCondLst>
                            <p:childTnLst>
                              <p:par>
                                <p:cTn id="481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83" dur="500" fill="hold"/>
                                        <p:tgtEl>
                                          <p:spTgt spid="45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84" dur="500" fill="hold"/>
                                        <p:tgtEl>
                                          <p:spTgt spid="45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1" name="CustomShape 2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2" name="CustomShape 3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4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5"/>
          <p:cNvSpPr/>
          <p:nvPr/>
        </p:nvSpPr>
        <p:spPr>
          <a:xfrm>
            <a:off x="2688480" y="12639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Obsługa wymagań (5)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5" name="Obraz 4" descr=""/>
          <p:cNvPicPr/>
          <p:nvPr/>
        </p:nvPicPr>
        <p:blipFill>
          <a:blip r:embed="rId1"/>
          <a:stretch/>
        </p:blipFill>
        <p:spPr>
          <a:xfrm>
            <a:off x="8073720" y="2360160"/>
            <a:ext cx="256320" cy="237600"/>
          </a:xfrm>
          <a:prstGeom prst="rect">
            <a:avLst/>
          </a:prstGeom>
          <a:ln>
            <a:noFill/>
          </a:ln>
        </p:spPr>
      </p:pic>
      <p:pic>
        <p:nvPicPr>
          <p:cNvPr id="466" name="Obraz 14" descr=""/>
          <p:cNvPicPr/>
          <p:nvPr/>
        </p:nvPicPr>
        <p:blipFill>
          <a:blip r:embed="rId2"/>
          <a:stretch/>
        </p:blipFill>
        <p:spPr>
          <a:xfrm>
            <a:off x="1330920" y="1954080"/>
            <a:ext cx="8791920" cy="3943080"/>
          </a:xfrm>
          <a:prstGeom prst="rect">
            <a:avLst/>
          </a:prstGeom>
          <a:ln>
            <a:noFill/>
          </a:ln>
        </p:spPr>
      </p:pic>
      <p:sp>
        <p:nvSpPr>
          <p:cNvPr id="467" name="CustomShape 6"/>
          <p:cNvSpPr/>
          <p:nvPr/>
        </p:nvSpPr>
        <p:spPr>
          <a:xfrm>
            <a:off x="3457800" y="4900320"/>
            <a:ext cx="2544840" cy="978120"/>
          </a:xfrm>
          <a:prstGeom prst="wedgeRoundRectCallout">
            <a:avLst>
              <a:gd name="adj1" fmla="val -46974"/>
              <a:gd name="adj2" fmla="val -120104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1</a:t>
            </a: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: wybrać przypadek testowy, do którego ma być przypisane wymaganie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7"/>
          <p:cNvSpPr/>
          <p:nvPr/>
        </p:nvSpPr>
        <p:spPr>
          <a:xfrm>
            <a:off x="9630360" y="3151800"/>
            <a:ext cx="1918800" cy="884880"/>
          </a:xfrm>
          <a:prstGeom prst="wedgeRoundRectCallout">
            <a:avLst>
              <a:gd name="adj1" fmla="val -61656"/>
              <a:gd name="adj2" fmla="val -76320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2</a:t>
            </a: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: wybrać odpowiednie wymaganie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CustomShape 8"/>
          <p:cNvSpPr/>
          <p:nvPr/>
        </p:nvSpPr>
        <p:spPr>
          <a:xfrm>
            <a:off x="8876160" y="5501880"/>
            <a:ext cx="1959840" cy="637560"/>
          </a:xfrm>
          <a:prstGeom prst="wedgeRoundRectCallout">
            <a:avLst>
              <a:gd name="adj1" fmla="val -147922"/>
              <a:gd name="adj2" fmla="val -26086"/>
              <a:gd name="adj3" fmla="val 16667"/>
            </a:avLst>
          </a:prstGeom>
          <a:noFill/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Krok 3</a:t>
            </a:r>
            <a:r>
              <a:rPr lang="en-US" sz="14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: zatwierdzić wybór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85" dur="indefinite" restart="never" nodeType="tmRoot">
          <p:childTnLst>
            <p:seq>
              <p:cTn id="486" dur="indefinite" nodeType="mainSeq">
                <p:childTnLst>
                  <p:par>
                    <p:cTn id="487" fill="hold">
                      <p:stCondLst>
                        <p:cond delay="0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91" dur="500" fill="hold"/>
                                        <p:tgtEl>
                                          <p:spTgt spid="46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92" dur="500" fill="hold"/>
                                        <p:tgtEl>
                                          <p:spTgt spid="46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00"/>
                            </p:stCondLst>
                            <p:childTnLst>
                              <p:par>
                                <p:cTn id="494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96" dur="500" fill="hold"/>
                                        <p:tgtEl>
                                          <p:spTgt spid="461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97" dur="500" fill="hold"/>
                                        <p:tgtEl>
                                          <p:spTgt spid="461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2384280" y="227376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1" name="CustomShape 2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2" name="CustomShape 3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4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5"/>
          <p:cNvSpPr/>
          <p:nvPr/>
        </p:nvSpPr>
        <p:spPr>
          <a:xfrm>
            <a:off x="2564640" y="164520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Widok wymagań podczas wykonywania testów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5" name="Obraz 1" descr=""/>
          <p:cNvPicPr/>
          <p:nvPr/>
        </p:nvPicPr>
        <p:blipFill>
          <a:blip r:embed="rId1"/>
          <a:stretch/>
        </p:blipFill>
        <p:spPr>
          <a:xfrm>
            <a:off x="1614600" y="2328840"/>
            <a:ext cx="9158400" cy="4052880"/>
          </a:xfrm>
          <a:prstGeom prst="rect">
            <a:avLst/>
          </a:prstGeom>
          <a:ln>
            <a:noFill/>
          </a:ln>
        </p:spPr>
      </p:pic>
      <p:sp>
        <p:nvSpPr>
          <p:cNvPr id="476" name="CustomShape 6"/>
          <p:cNvSpPr/>
          <p:nvPr/>
        </p:nvSpPr>
        <p:spPr>
          <a:xfrm>
            <a:off x="1447200" y="5649120"/>
            <a:ext cx="1679760" cy="617040"/>
          </a:xfrm>
          <a:prstGeom prst="ellipse">
            <a:avLst/>
          </a:prstGeom>
          <a:noFill/>
          <a:ln w="349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98" dur="indefinite" restart="never" nodeType="tmRoot">
          <p:childTnLst>
            <p:seq>
              <p:cTn id="499" dur="indefinite" nodeType="mainSeq">
                <p:childTnLst>
                  <p:par>
                    <p:cTn id="500" fill="hold">
                      <p:stCondLst>
                        <p:cond delay="0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04" dur="500" fill="hold"/>
                                        <p:tgtEl>
                                          <p:spTgt spid="47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05" dur="500" fill="hold"/>
                                        <p:tgtEl>
                                          <p:spTgt spid="47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00"/>
                            </p:stCondLst>
                            <p:childTnLst>
                              <p:par>
                                <p:cTn id="507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09" dur="500" fill="hold"/>
                                        <p:tgtEl>
                                          <p:spTgt spid="471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10" dur="500" fill="hold"/>
                                        <p:tgtEl>
                                          <p:spTgt spid="471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2463840" y="223560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8" name="CustomShape 2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9" name="CustomShape 3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4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5"/>
          <p:cNvSpPr/>
          <p:nvPr/>
        </p:nvSpPr>
        <p:spPr>
          <a:xfrm>
            <a:off x="2644560" y="162540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Widok wymagań w raporcie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planu testów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2" name="Obraz 1" descr=""/>
          <p:cNvPicPr/>
          <p:nvPr/>
        </p:nvPicPr>
        <p:blipFill>
          <a:blip r:embed="rId1"/>
          <a:stretch/>
        </p:blipFill>
        <p:spPr>
          <a:xfrm>
            <a:off x="3013560" y="2321640"/>
            <a:ext cx="6429240" cy="394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1" dur="indefinite" restart="never" nodeType="tmRoot">
          <p:childTnLst>
            <p:seq>
              <p:cTn id="512" dur="indefinite" nodeType="mainSeq">
                <p:childTnLst>
                  <p:par>
                    <p:cTn id="513" fill="hold">
                      <p:stCondLst>
                        <p:cond delay="0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17" dur="500" fill="hold"/>
                                        <p:tgtEl>
                                          <p:spTgt spid="477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18" dur="500" fill="hold"/>
                                        <p:tgtEl>
                                          <p:spTgt spid="477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500"/>
                            </p:stCondLst>
                            <p:childTnLst>
                              <p:par>
                                <p:cTn id="520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22" dur="500" fill="hold"/>
                                        <p:tgtEl>
                                          <p:spTgt spid="47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23" dur="500" fill="hold"/>
                                        <p:tgtEl>
                                          <p:spTgt spid="47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164f8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ndale Mono"/>
              </a:rPr>
              <a:t>TESTLINK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5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6"/>
          <p:cNvSpPr/>
          <p:nvPr/>
        </p:nvSpPr>
        <p:spPr>
          <a:xfrm>
            <a:off x="763560" y="1885320"/>
            <a:ext cx="11152800" cy="40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libri"/>
              </a:rPr>
              <a:t>1.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libri"/>
              </a:rPr>
              <a:t>Rozdzielenie przypadku testowego od planu testów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libri"/>
              </a:rPr>
              <a:t>- Daje możliwość składania planu testów z różnych "części" i przy tym wykorzystania jednego przypadku testowego kilkukrotnie.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libri"/>
              </a:rPr>
              <a:t>2.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libri"/>
              </a:rPr>
              <a:t>Rozdzielenie przypadku testowego od jego wykonania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libri"/>
              </a:rPr>
              <a:t>- jeden przypadek można wykonać wielokrotnie, zachowana jest cała historia wykonania danego przypadku testowego, wraz z wersją, która była wykonana (przypadki testowe są wersjonowane, wszystkie wersje są zachowywane w bazie).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libri"/>
              </a:rPr>
              <a:t>3.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libri"/>
              </a:rPr>
              <a:t>Hierarchia przypadków testowych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libri"/>
              </a:rPr>
              <a:t>- element, który w nowej wersji został ulepszony.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libri"/>
              </a:rPr>
              <a:t>Przypadki testowe można układać w dowolnej hierarchii, tworzyć zagnieżdżone katalogi, zmieniać kolejność pozycji w danym katalogu.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Logowanie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Obraz 3" descr=""/>
          <p:cNvPicPr/>
          <p:nvPr/>
        </p:nvPicPr>
        <p:blipFill>
          <a:blip r:embed="rId1"/>
          <a:srcRect l="0" t="0" r="1695" b="10646"/>
          <a:stretch/>
        </p:blipFill>
        <p:spPr>
          <a:xfrm>
            <a:off x="854280" y="1945440"/>
            <a:ext cx="6058440" cy="4354200"/>
          </a:xfrm>
          <a:prstGeom prst="rect">
            <a:avLst/>
          </a:prstGeom>
          <a:ln>
            <a:noFill/>
          </a:ln>
        </p:spPr>
      </p:pic>
      <p:sp>
        <p:nvSpPr>
          <p:cNvPr id="64" name="CustomShape 6"/>
          <p:cNvSpPr/>
          <p:nvPr/>
        </p:nvSpPr>
        <p:spPr>
          <a:xfrm>
            <a:off x="7290360" y="2321640"/>
            <a:ext cx="4744440" cy="31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Po instalacji i konfiguracji łącząc się z TestLinkiem widoczny jest standardowy panel logowania, z linkami do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formularza nowego użytkownika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formatki o e-mail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 nowym hasłem, strony projektu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 odnośnik do strony z opisem licencji TestLink'a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1827000" y="4924080"/>
            <a:ext cx="636480" cy="271080"/>
          </a:xfrm>
          <a:prstGeom prst="rect">
            <a:avLst/>
          </a:prstGeom>
          <a:noFill/>
          <a:ln w="4428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Logowanie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5"/>
          <p:cNvSpPr/>
          <p:nvPr/>
        </p:nvSpPr>
        <p:spPr>
          <a:xfrm>
            <a:off x="8645400" y="2643120"/>
            <a:ext cx="2653920" cy="15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 formularzu należy podać niezbędne dane do identyfikacji użytkownika.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6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2" name="Obraz 3" descr=""/>
          <p:cNvPicPr/>
          <p:nvPr/>
        </p:nvPicPr>
        <p:blipFill>
          <a:blip r:embed="rId1"/>
          <a:stretch/>
        </p:blipFill>
        <p:spPr>
          <a:xfrm>
            <a:off x="1071360" y="2216880"/>
            <a:ext cx="7297560" cy="417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66" dur="500" fill="hold"/>
                                        <p:tgtEl>
                                          <p:spTgt spid="67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Ustawienia konta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5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Obraz 3" descr=""/>
          <p:cNvPicPr/>
          <p:nvPr/>
        </p:nvPicPr>
        <p:blipFill>
          <a:blip r:embed="rId1"/>
          <a:srcRect l="-615" t="7744" r="0" b="0"/>
          <a:stretch/>
        </p:blipFill>
        <p:spPr>
          <a:xfrm>
            <a:off x="200880" y="1969560"/>
            <a:ext cx="4923000" cy="4725000"/>
          </a:xfrm>
          <a:prstGeom prst="rect">
            <a:avLst/>
          </a:prstGeom>
          <a:ln>
            <a:noFill/>
          </a:ln>
        </p:spPr>
      </p:pic>
      <p:pic>
        <p:nvPicPr>
          <p:cNvPr id="79" name="Obraz 4" descr=""/>
          <p:cNvPicPr/>
          <p:nvPr/>
        </p:nvPicPr>
        <p:blipFill>
          <a:blip r:embed="rId2"/>
          <a:stretch/>
        </p:blipFill>
        <p:spPr>
          <a:xfrm>
            <a:off x="5443200" y="2559240"/>
            <a:ext cx="1287360" cy="2286360"/>
          </a:xfrm>
          <a:prstGeom prst="rect">
            <a:avLst/>
          </a:prstGeom>
          <a:ln>
            <a:noFill/>
          </a:ln>
        </p:spPr>
      </p:pic>
      <p:sp>
        <p:nvSpPr>
          <p:cNvPr id="80" name="CustomShape 6"/>
          <p:cNvSpPr/>
          <p:nvPr/>
        </p:nvSpPr>
        <p:spPr>
          <a:xfrm>
            <a:off x="7891200" y="2545200"/>
            <a:ext cx="307080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Użytkownik może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edytować i dowolnie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zmieniać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: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•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dane osobowe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•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ustawienia języka menu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•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hasło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7"/>
          <p:cNvSpPr/>
          <p:nvPr/>
        </p:nvSpPr>
        <p:spPr>
          <a:xfrm>
            <a:off x="231120" y="3818520"/>
            <a:ext cx="441360" cy="24948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2" dur="indefinite" restart="never" nodeType="tmRoot">
          <p:childTnLst>
            <p:seq>
              <p:cTn id="73" dur="indefinite" nodeType="mainSeq"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83" dur="500" fill="hold"/>
                                        <p:tgtEl>
                                          <p:spTgt spid="75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4" dur="500" fill="hold"/>
                                        <p:tgtEl>
                                          <p:spTgt spid="75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64640" y="1222560"/>
            <a:ext cx="72583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809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Andale Mono"/>
              </a:rPr>
              <a:t>Menu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286000" y="1804320"/>
            <a:ext cx="761940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5460840" y="6382440"/>
            <a:ext cx="1269360" cy="11880"/>
          </a:xfrm>
          <a:prstGeom prst="rect">
            <a:avLst/>
          </a:prstGeom>
          <a:solidFill>
            <a:srgbClr val="c62421"/>
          </a:solidFill>
          <a:ln w="1260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4511160" y="6422400"/>
            <a:ext cx="3169440" cy="4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Obraz 4" descr=""/>
          <p:cNvPicPr/>
          <p:nvPr/>
        </p:nvPicPr>
        <p:blipFill>
          <a:blip r:embed="rId1"/>
          <a:stretch/>
        </p:blipFill>
        <p:spPr>
          <a:xfrm>
            <a:off x="1066680" y="1910880"/>
            <a:ext cx="10057680" cy="4510800"/>
          </a:xfrm>
          <a:prstGeom prst="rect">
            <a:avLst/>
          </a:prstGeom>
          <a:ln>
            <a:noFill/>
          </a:ln>
        </p:spPr>
      </p:pic>
      <p:sp>
        <p:nvSpPr>
          <p:cNvPr id="88" name="CustomShape 6"/>
          <p:cNvSpPr/>
          <p:nvPr/>
        </p:nvSpPr>
        <p:spPr>
          <a:xfrm>
            <a:off x="4423680" y="2903400"/>
            <a:ext cx="3500280" cy="24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Okno główne składa się z trzech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części - menu górne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menu lewe i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menu prawe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4458960" y="4248720"/>
            <a:ext cx="1242720" cy="26388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8"/>
          <p:cNvSpPr/>
          <p:nvPr/>
        </p:nvSpPr>
        <p:spPr>
          <a:xfrm>
            <a:off x="5322240" y="3695040"/>
            <a:ext cx="1319040" cy="27936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9"/>
          <p:cNvSpPr/>
          <p:nvPr/>
        </p:nvSpPr>
        <p:spPr>
          <a:xfrm>
            <a:off x="4458960" y="4791600"/>
            <a:ext cx="1394640" cy="27936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0"/>
          <p:cNvSpPr/>
          <p:nvPr/>
        </p:nvSpPr>
        <p:spPr>
          <a:xfrm flipH="1" flipV="1">
            <a:off x="5853600" y="2368800"/>
            <a:ext cx="485640" cy="129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1"/>
          <p:cNvSpPr/>
          <p:nvPr/>
        </p:nvSpPr>
        <p:spPr>
          <a:xfrm flipH="1" flipV="1">
            <a:off x="3988800" y="4248000"/>
            <a:ext cx="468360" cy="13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2"/>
          <p:cNvSpPr/>
          <p:nvPr/>
        </p:nvSpPr>
        <p:spPr>
          <a:xfrm flipV="1">
            <a:off x="5889600" y="4413240"/>
            <a:ext cx="229860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3"/>
          <p:cNvSpPr/>
          <p:nvPr/>
        </p:nvSpPr>
        <p:spPr>
          <a:xfrm>
            <a:off x="2212560" y="1923840"/>
            <a:ext cx="8911800" cy="426240"/>
          </a:xfrm>
          <a:prstGeom prst="rect">
            <a:avLst/>
          </a:prstGeom>
          <a:noFill/>
          <a:ln w="3816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4"/>
          <p:cNvSpPr/>
          <p:nvPr/>
        </p:nvSpPr>
        <p:spPr>
          <a:xfrm>
            <a:off x="8202240" y="2561760"/>
            <a:ext cx="2908800" cy="3832560"/>
          </a:xfrm>
          <a:prstGeom prst="rect">
            <a:avLst/>
          </a:prstGeom>
          <a:noFill/>
          <a:ln w="3816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5"/>
          <p:cNvSpPr/>
          <p:nvPr/>
        </p:nvSpPr>
        <p:spPr>
          <a:xfrm>
            <a:off x="1082160" y="2518560"/>
            <a:ext cx="2907000" cy="3077640"/>
          </a:xfrm>
          <a:prstGeom prst="rect">
            <a:avLst/>
          </a:prstGeom>
          <a:noFill/>
          <a:ln w="3816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nodeType="afterEffect" fill="hold" presetClass="entr" presetID="23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96" dur="500" fill="hold"/>
                                        <p:tgtEl>
                                          <p:spTgt spid="8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97" dur="500" fill="hold"/>
                                        <p:tgtEl>
                                          <p:spTgt spid="84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30336</TotalTime>
  <Application>LibreOffice/5.0.4.2$Windows_x86 LibreOffice_project/2b9802c1994aa0b7dc6079e128979269cf95bc78</Application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2015-11-23T09:16:22Z</dcterms:created>
  <dc:creator>Andrzej Farulewski</dc:creator>
  <dc:language>en-US</dc:language>
  <dcterms:modified xsi:type="dcterms:W3CDTF">2017-05-08T10:35:23Z</dcterms:modified>
  <cp:revision>160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46</vt:i4>
  </property>
</Properties>
</file>