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ukaszprogramista.pl/praktyczny-kurs-git-dla-zielonych-cz-5-dobre-praktyki-i-podsumowanie/" TargetMode="External"/><Relationship Id="rId3" Type="http://schemas.openxmlformats.org/officeDocument/2006/relationships/hyperlink" Target="https://devstyle.pl/2012/12/10/sztuka-commitowania-pracy/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pushok.com/software/svn-vscvs.html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ckoverflow.com/questions/871/why-is-git-better-than-subversion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9f178b1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9f178b1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plik .gitignore zapewnia, że przypadkowo nie dołączymy (np. za pomocą polecenia git add .) niepożądanych plików. Ujednolica również zasady obsługi plików dla wszystkich użytkowników korzystających z repozytorium.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b6959a2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b6959a2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b426836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b426836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Ze względu na łatwość tworzenia gałęzi w GITcie (Branch), tworzymy gałęzie często.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b6959a2c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b6959a2c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Gałęzie master i development istnieją przez cały cykl życia produktu. Hotfix i feature branches są tymczasowe.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master</a:t>
            </a:r>
            <a:r>
              <a:rPr lang="pl"/>
              <a:t> - zawiera kod gotowy do deploymentu, produkcyjny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development</a:t>
            </a:r>
            <a:r>
              <a:rPr lang="pl"/>
              <a:t> - kod w developmencie, kod powinien być kompilowalny i działający, stąd następuje deployment na serwery testowe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feature branches</a:t>
            </a:r>
            <a:r>
              <a:rPr lang="pl"/>
              <a:t> - branche tworzone na potrzeby konkretnego zadania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hotfix</a:t>
            </a:r>
            <a:r>
              <a:rPr lang="pl"/>
              <a:t> - szybkie poprawki do kodu produkcyjnego, łączone również z gałęzią development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afcedd66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afcedd66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afcedd66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afcedd66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afcedd662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afcedd66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b6959a2c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b6959a2c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2"/>
              </a:rPr>
              <a:t>https://lukaszprogramista.pl/praktyczny-kurs-git-dla-zielonych-cz-5-dobre-praktyki-i-podsumowanie/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https://devstyle.pl/2012/12/10/sztuka-commitowania-pracy/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b6959a2c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b6959a2c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b4268360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b4268360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93aac69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93aac69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RCS był pierwszym historycznie rozwiązaniem, które umożliwiało kontrolowanie zmian. Operuje ono na pojedynczych plikach, nie wspiera wersjonowania katalogów. RCS pracuje jedynie na lokalnym komputerze.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CVS wprowadza architekturę klient-serwer, dzięki czemu staje się możliwa praca grupowa nad kodem. Ma jednak wady: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/>
              <a:t>nie zapewnia atomowości commitu - tzn. commit może zostać zatwierdzony częściowo, jeżeli wystąpi błąd.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/>
              <a:t>nie umożliwia wersjonowania zmian nazw katalogów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/>
              <a:t>nie wersjonuje zmian nazw i usuwania plików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/>
              <a:t>jest zasobożerny, gdyż tworzenie brancha powoduje skopiowanie całej zawartości katalogu roboczego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SVN (Subversion) eliminuje podstawowe wady CVS - przede wszystkim umożliwia wersjonowanie zmian nazw katalogów i położenia plików w katalogach. Oferuje także własne protokoły transmisji oraz mechanizmy uwierzytelniania użytkowników. Repozytorium może być przechowywane w bazie danych (Berkeley DB)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Notatki: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2"/>
              </a:rPr>
              <a:t>http://www.pushok.com/software/svn-vscvs.html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150">
                <a:solidFill>
                  <a:srgbClr val="242729"/>
                </a:solidFill>
                <a:highlight>
                  <a:srgbClr val="FFFFFF"/>
                </a:highlight>
              </a:rPr>
              <a:t>CVS only tracks modification on a file-by-file basis, while SVN tracks a whole commit as a new revision, which means that it is easier to follow the history of your project.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93aac694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93aac694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2"/>
              </a:rPr>
              <a:t>https://stackoverflow.com/questions/871/why-is-git-better-than-subversion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93aac694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93aac694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https://4programmers.net/Forum/Newbie/203399-svn_vs_git?page=4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9b88c1f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9b88c1f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https://www.atlassian.com/git/tutorials/comparing-workflows/forking-workflow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f54287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7f54287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c17930ed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c17930ed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afcedd66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afcedd66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c17930eda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c17930ed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-scm.com/doc" TargetMode="External"/><Relationship Id="rId4" Type="http://schemas.openxmlformats.org/officeDocument/2006/relationships/hyperlink" Target="https://learngitbranching.js.org/" TargetMode="External"/><Relationship Id="rId5" Type="http://schemas.openxmlformats.org/officeDocument/2006/relationships/hyperlink" Target="https://progmar.net.pl/pl/knowledge-base/git-commands" TargetMode="External"/><Relationship Id="rId6" Type="http://schemas.openxmlformats.org/officeDocument/2006/relationships/hyperlink" Target="http://onlywei.github.io/explain-git-with-d3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System kontroli wersji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Pliki wyłączone z kontroli wersji</a:t>
            </a:r>
            <a:endParaRPr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.gitignore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Jest cała grupa plików, które nie powinny być przechowywane za pomocą systemu kontroli wersji np: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pliki binarne</a:t>
            </a:r>
            <a:endParaRPr sz="14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głównie ze względu na wielkość oraz trudność porównywania danych binarnych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pliki użytkownika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	np. pliki z indywidualnymi ustawieniami dla danego komputera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pliki tymczasowe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	obj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.gitignore - przykład</a:t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311700" y="1152475"/>
            <a:ext cx="240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#OS junk files </a:t>
            </a:r>
            <a:endParaRPr sz="1000">
              <a:solidFill>
                <a:srgbClr val="242729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[Tt]humbs.db </a:t>
            </a:r>
            <a:endParaRPr sz="1000">
              <a:solidFill>
                <a:srgbClr val="242729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*.DS_Store </a:t>
            </a:r>
            <a:endParaRPr sz="1000">
              <a:solidFill>
                <a:srgbClr val="242729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729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#Visual Studio files </a:t>
            </a:r>
            <a:endParaRPr sz="1000">
              <a:solidFill>
                <a:srgbClr val="242729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*.[Oo]bj </a:t>
            </a:r>
            <a:endParaRPr sz="1000">
              <a:solidFill>
                <a:srgbClr val="242729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*.user </a:t>
            </a:r>
            <a:endParaRPr sz="1000">
              <a:solidFill>
                <a:srgbClr val="242729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*.aps </a:t>
            </a:r>
            <a:endParaRPr sz="1000">
              <a:solidFill>
                <a:srgbClr val="242729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*.vspscc </a:t>
            </a:r>
            <a:endParaRPr sz="1000">
              <a:solidFill>
                <a:srgbClr val="242729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*.suo </a:t>
            </a:r>
            <a:endParaRPr sz="1000">
              <a:solidFill>
                <a:srgbClr val="242729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*.tlb </a:t>
            </a:r>
            <a:endParaRPr sz="1000">
              <a:solidFill>
                <a:srgbClr val="242729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*.bak </a:t>
            </a:r>
            <a:endParaRPr sz="1000">
              <a:solidFill>
                <a:srgbClr val="242729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obj/ </a:t>
            </a:r>
            <a:endParaRPr sz="1000">
              <a:solidFill>
                <a:srgbClr val="242729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[Bb]in </a:t>
            </a:r>
            <a:endParaRPr sz="1000">
              <a:solidFill>
                <a:srgbClr val="242729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[Dd]ebug*/ </a:t>
            </a:r>
            <a:endParaRPr sz="1000">
              <a:solidFill>
                <a:srgbClr val="242729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[Rr]elease*/ </a:t>
            </a:r>
            <a:endParaRPr sz="1000">
              <a:solidFill>
                <a:srgbClr val="242729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729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#Office Temp Files </a:t>
            </a:r>
            <a:endParaRPr sz="1000">
              <a:solidFill>
                <a:srgbClr val="242729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~$*</a:t>
            </a:r>
            <a:endParaRPr sz="1000">
              <a:solidFill>
                <a:srgbClr val="242729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3873975" y="1152475"/>
            <a:ext cx="460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# oznacza komentarz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można stosować wzorce dopasowania,  jak * dla dowolnego ciągu, [aA] dla dowolnego znaku z nawiasu, ! dla negacji wzorca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.gitingore może być umieszczony w katalogu domowym użytkownika lub katalogu projektu.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Gałęzie - Branches</a:t>
            </a:r>
            <a:endParaRPr/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402875" y="3449475"/>
            <a:ext cx="8520600" cy="13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Operacja tworzenia gałęzi nazywa się branch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Operacja odwrotna - złączenia gałęzi - to merge</a:t>
            </a:r>
            <a:endParaRPr/>
          </a:p>
        </p:txBody>
      </p:sp>
      <p:grpSp>
        <p:nvGrpSpPr>
          <p:cNvPr id="194" name="Google Shape;194;p24"/>
          <p:cNvGrpSpPr/>
          <p:nvPr/>
        </p:nvGrpSpPr>
        <p:grpSpPr>
          <a:xfrm>
            <a:off x="453725" y="1292450"/>
            <a:ext cx="7797950" cy="1882300"/>
            <a:chOff x="-207300" y="1546700"/>
            <a:chExt cx="7797950" cy="1882300"/>
          </a:xfrm>
        </p:grpSpPr>
        <p:sp>
          <p:nvSpPr>
            <p:cNvPr id="195" name="Google Shape;195;p24"/>
            <p:cNvSpPr/>
            <p:nvPr/>
          </p:nvSpPr>
          <p:spPr>
            <a:xfrm>
              <a:off x="-207300" y="1643900"/>
              <a:ext cx="833100" cy="4476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master</a:t>
              </a: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3242550" y="2884200"/>
              <a:ext cx="979200" cy="4476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branch b1</a:t>
              </a: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1001950" y="1546700"/>
              <a:ext cx="651600" cy="6420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C1</a:t>
              </a: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2204950" y="1546700"/>
              <a:ext cx="651600" cy="6420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C2</a:t>
              </a: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3359425" y="1546700"/>
              <a:ext cx="651600" cy="6420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C3</a:t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4572000" y="2787000"/>
              <a:ext cx="651600" cy="6420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C4</a:t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4572000" y="1546700"/>
              <a:ext cx="651600" cy="6420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C5</a:t>
              </a: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5985875" y="2787000"/>
              <a:ext cx="651600" cy="6420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C6</a:t>
              </a: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6939050" y="1546700"/>
              <a:ext cx="651600" cy="6420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C7</a:t>
              </a:r>
              <a:endParaRPr/>
            </a:p>
          </p:txBody>
        </p:sp>
        <p:cxnSp>
          <p:nvCxnSpPr>
            <p:cNvPr id="204" name="Google Shape;204;p24"/>
            <p:cNvCxnSpPr>
              <a:stCxn id="198" idx="2"/>
              <a:endCxn id="197" idx="6"/>
            </p:cNvCxnSpPr>
            <p:nvPr/>
          </p:nvCxnSpPr>
          <p:spPr>
            <a:xfrm rot="10800000">
              <a:off x="1653550" y="1867700"/>
              <a:ext cx="551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5" name="Google Shape;205;p24"/>
            <p:cNvCxnSpPr>
              <a:stCxn id="199" idx="2"/>
              <a:endCxn id="198" idx="6"/>
            </p:cNvCxnSpPr>
            <p:nvPr/>
          </p:nvCxnSpPr>
          <p:spPr>
            <a:xfrm rot="10800000">
              <a:off x="2856625" y="1867700"/>
              <a:ext cx="5028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6" name="Google Shape;206;p24"/>
            <p:cNvCxnSpPr>
              <a:stCxn id="201" idx="2"/>
              <a:endCxn id="199" idx="6"/>
            </p:cNvCxnSpPr>
            <p:nvPr/>
          </p:nvCxnSpPr>
          <p:spPr>
            <a:xfrm rot="10800000">
              <a:off x="4011000" y="1867700"/>
              <a:ext cx="5610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7" name="Google Shape;207;p24"/>
            <p:cNvCxnSpPr>
              <a:stCxn id="200" idx="1"/>
              <a:endCxn id="199" idx="5"/>
            </p:cNvCxnSpPr>
            <p:nvPr/>
          </p:nvCxnSpPr>
          <p:spPr>
            <a:xfrm rot="10800000">
              <a:off x="3915625" y="2094719"/>
              <a:ext cx="751800" cy="786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8" name="Google Shape;208;p24"/>
            <p:cNvCxnSpPr>
              <a:endCxn id="200" idx="6"/>
            </p:cNvCxnSpPr>
            <p:nvPr/>
          </p:nvCxnSpPr>
          <p:spPr>
            <a:xfrm rot="10800000">
              <a:off x="5223600" y="3108000"/>
              <a:ext cx="7623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9" name="Google Shape;209;p24"/>
            <p:cNvCxnSpPr>
              <a:stCxn id="203" idx="3"/>
              <a:endCxn id="202" idx="7"/>
            </p:cNvCxnSpPr>
            <p:nvPr/>
          </p:nvCxnSpPr>
          <p:spPr>
            <a:xfrm flipH="1">
              <a:off x="6542175" y="2094681"/>
              <a:ext cx="492300" cy="786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0" name="Google Shape;210;p24"/>
            <p:cNvCxnSpPr>
              <a:stCxn id="203" idx="2"/>
              <a:endCxn id="201" idx="6"/>
            </p:cNvCxnSpPr>
            <p:nvPr/>
          </p:nvCxnSpPr>
          <p:spPr>
            <a:xfrm rot="10800000">
              <a:off x="5223650" y="1867700"/>
              <a:ext cx="1715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1" name="Google Shape;211;p24"/>
            <p:cNvSpPr/>
            <p:nvPr/>
          </p:nvSpPr>
          <p:spPr>
            <a:xfrm>
              <a:off x="6455900" y="2295750"/>
              <a:ext cx="781500" cy="301500"/>
            </a:xfrm>
            <a:prstGeom prst="roundRect">
              <a:avLst>
                <a:gd fmla="val 16667" name="adj"/>
              </a:avLst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merge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GIT Workflow - strategie tworzenia gałęzi</a:t>
            </a:r>
            <a:endParaRPr/>
          </a:p>
        </p:txBody>
      </p:sp>
      <p:grpSp>
        <p:nvGrpSpPr>
          <p:cNvPr id="217" name="Google Shape;217;p25"/>
          <p:cNvGrpSpPr/>
          <p:nvPr/>
        </p:nvGrpSpPr>
        <p:grpSpPr>
          <a:xfrm>
            <a:off x="425525" y="1244600"/>
            <a:ext cx="7982700" cy="3157026"/>
            <a:chOff x="425525" y="328025"/>
            <a:chExt cx="7982700" cy="3157026"/>
          </a:xfrm>
        </p:grpSpPr>
        <p:sp>
          <p:nvSpPr>
            <p:cNvPr id="218" name="Google Shape;218;p25"/>
            <p:cNvSpPr/>
            <p:nvPr/>
          </p:nvSpPr>
          <p:spPr>
            <a:xfrm>
              <a:off x="425525" y="612500"/>
              <a:ext cx="1042500" cy="3303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master</a:t>
              </a: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425525" y="2023225"/>
              <a:ext cx="1042500" cy="3303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100"/>
                <a:t>development</a:t>
              </a:r>
              <a:endParaRPr sz="1100"/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425525" y="2769175"/>
              <a:ext cx="1042500" cy="4116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100"/>
                <a:t>feature branches</a:t>
              </a:r>
              <a:endParaRPr sz="1100"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425525" y="1288400"/>
              <a:ext cx="1042500" cy="3303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100"/>
                <a:t>hotfix</a:t>
              </a:r>
              <a:endParaRPr sz="1100"/>
            </a:p>
          </p:txBody>
        </p:sp>
        <p:cxnSp>
          <p:nvCxnSpPr>
            <p:cNvPr id="222" name="Google Shape;222;p25"/>
            <p:cNvCxnSpPr>
              <a:stCxn id="218" idx="3"/>
            </p:cNvCxnSpPr>
            <p:nvPr/>
          </p:nvCxnSpPr>
          <p:spPr>
            <a:xfrm flipH="1" rot="10800000">
              <a:off x="1468025" y="759650"/>
              <a:ext cx="6940200" cy="18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25"/>
            <p:cNvCxnSpPr/>
            <p:nvPr/>
          </p:nvCxnSpPr>
          <p:spPr>
            <a:xfrm flipH="1" rot="10800000">
              <a:off x="1468025" y="1444550"/>
              <a:ext cx="6940200" cy="18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25"/>
            <p:cNvCxnSpPr/>
            <p:nvPr/>
          </p:nvCxnSpPr>
          <p:spPr>
            <a:xfrm flipH="1" rot="10800000">
              <a:off x="1468025" y="2159588"/>
              <a:ext cx="6940200" cy="18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25"/>
            <p:cNvCxnSpPr/>
            <p:nvPr/>
          </p:nvCxnSpPr>
          <p:spPr>
            <a:xfrm flipH="1" rot="10800000">
              <a:off x="1468025" y="2605075"/>
              <a:ext cx="6940200" cy="18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25"/>
            <p:cNvCxnSpPr/>
            <p:nvPr/>
          </p:nvCxnSpPr>
          <p:spPr>
            <a:xfrm flipH="1" rot="10800000">
              <a:off x="1468025" y="2965963"/>
              <a:ext cx="6940200" cy="18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25"/>
            <p:cNvCxnSpPr/>
            <p:nvPr/>
          </p:nvCxnSpPr>
          <p:spPr>
            <a:xfrm flipH="1" rot="10800000">
              <a:off x="1468025" y="3326863"/>
              <a:ext cx="6940200" cy="18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8" name="Google Shape;228;p25"/>
            <p:cNvSpPr/>
            <p:nvPr/>
          </p:nvSpPr>
          <p:spPr>
            <a:xfrm>
              <a:off x="1589725" y="2026400"/>
              <a:ext cx="312900" cy="2844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/>
                <a:t>1</a:t>
              </a:r>
              <a:endParaRPr sz="1200"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1988500" y="2493713"/>
              <a:ext cx="312900" cy="2844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/>
                <a:t>2</a:t>
              </a:r>
              <a:endParaRPr sz="1200"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2492475" y="2493700"/>
              <a:ext cx="312900" cy="2844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/>
                <a:t>3</a:t>
              </a:r>
              <a:endParaRPr sz="1200"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2892225" y="2072063"/>
              <a:ext cx="312900" cy="2844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/>
                <a:t>4</a:t>
              </a:r>
              <a:endParaRPr sz="1200"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3323175" y="626450"/>
              <a:ext cx="312900" cy="2844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/>
                <a:t>5</a:t>
              </a:r>
              <a:endParaRPr sz="1200"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3323175" y="2832775"/>
              <a:ext cx="312900" cy="2844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/>
                <a:t>6</a:t>
              </a:r>
              <a:endParaRPr sz="1200"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3323175" y="3193675"/>
              <a:ext cx="312900" cy="2844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/>
                <a:t>7</a:t>
              </a:r>
              <a:endParaRPr sz="1200"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3950100" y="3199747"/>
              <a:ext cx="312900" cy="2844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/>
                <a:t>8</a:t>
              </a:r>
              <a:endParaRPr sz="1200"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3950100" y="2072075"/>
              <a:ext cx="495300" cy="2844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/>
                <a:t>11</a:t>
              </a:r>
              <a:endParaRPr sz="1200"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4923986" y="2072050"/>
              <a:ext cx="570900" cy="2844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/>
                <a:t>13</a:t>
              </a:r>
              <a:endParaRPr sz="1200"/>
            </a:p>
          </p:txBody>
        </p:sp>
        <p:cxnSp>
          <p:nvCxnSpPr>
            <p:cNvPr id="238" name="Google Shape;238;p25"/>
            <p:cNvCxnSpPr>
              <a:stCxn id="228" idx="5"/>
              <a:endCxn id="229" idx="1"/>
            </p:cNvCxnSpPr>
            <p:nvPr/>
          </p:nvCxnSpPr>
          <p:spPr>
            <a:xfrm>
              <a:off x="1856802" y="2269151"/>
              <a:ext cx="177600" cy="266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9" name="Google Shape;239;p25"/>
            <p:cNvCxnSpPr>
              <a:endCxn id="230" idx="2"/>
            </p:cNvCxnSpPr>
            <p:nvPr/>
          </p:nvCxnSpPr>
          <p:spPr>
            <a:xfrm>
              <a:off x="2301375" y="2635900"/>
              <a:ext cx="1911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0" name="Google Shape;240;p25"/>
            <p:cNvCxnSpPr>
              <a:stCxn id="230" idx="7"/>
              <a:endCxn id="231" idx="3"/>
            </p:cNvCxnSpPr>
            <p:nvPr/>
          </p:nvCxnSpPr>
          <p:spPr>
            <a:xfrm flipH="1" rot="10800000">
              <a:off x="2759552" y="2314849"/>
              <a:ext cx="178500" cy="2205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1" name="Google Shape;241;p25"/>
            <p:cNvCxnSpPr>
              <a:stCxn id="231" idx="7"/>
              <a:endCxn id="232" idx="4"/>
            </p:cNvCxnSpPr>
            <p:nvPr/>
          </p:nvCxnSpPr>
          <p:spPr>
            <a:xfrm flipH="1" rot="10800000">
              <a:off x="3159302" y="910712"/>
              <a:ext cx="320400" cy="12030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2" name="Google Shape;242;p25"/>
            <p:cNvCxnSpPr>
              <a:stCxn id="231" idx="4"/>
              <a:endCxn id="234" idx="1"/>
            </p:cNvCxnSpPr>
            <p:nvPr/>
          </p:nvCxnSpPr>
          <p:spPr>
            <a:xfrm>
              <a:off x="3048675" y="2356463"/>
              <a:ext cx="320400" cy="8790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3" name="Google Shape;243;p25"/>
            <p:cNvCxnSpPr>
              <a:stCxn id="231" idx="5"/>
              <a:endCxn id="233" idx="0"/>
            </p:cNvCxnSpPr>
            <p:nvPr/>
          </p:nvCxnSpPr>
          <p:spPr>
            <a:xfrm>
              <a:off x="3159302" y="2314813"/>
              <a:ext cx="320400" cy="518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4" name="Google Shape;244;p25"/>
            <p:cNvCxnSpPr>
              <a:stCxn id="233" idx="6"/>
              <a:endCxn id="245" idx="2"/>
            </p:cNvCxnSpPr>
            <p:nvPr/>
          </p:nvCxnSpPr>
          <p:spPr>
            <a:xfrm>
              <a:off x="3636075" y="2974975"/>
              <a:ext cx="6774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6" name="Google Shape;246;p25"/>
            <p:cNvCxnSpPr>
              <a:stCxn id="234" idx="6"/>
              <a:endCxn id="235" idx="2"/>
            </p:cNvCxnSpPr>
            <p:nvPr/>
          </p:nvCxnSpPr>
          <p:spPr>
            <a:xfrm>
              <a:off x="3636075" y="3335875"/>
              <a:ext cx="314100" cy="60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5" name="Google Shape;245;p25"/>
            <p:cNvSpPr/>
            <p:nvPr/>
          </p:nvSpPr>
          <p:spPr>
            <a:xfrm>
              <a:off x="4313325" y="2832775"/>
              <a:ext cx="570900" cy="2844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/>
                <a:t>12</a:t>
              </a:r>
              <a:endParaRPr sz="1200"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3754275" y="1326425"/>
              <a:ext cx="312900" cy="2844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/>
                <a:t>9</a:t>
              </a:r>
              <a:endParaRPr sz="1200"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4133925" y="635450"/>
              <a:ext cx="570900" cy="2844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/>
                <a:t>10</a:t>
              </a:r>
              <a:endParaRPr sz="1200"/>
            </a:p>
          </p:txBody>
        </p:sp>
        <p:cxnSp>
          <p:nvCxnSpPr>
            <p:cNvPr id="249" name="Google Shape;249;p25"/>
            <p:cNvCxnSpPr>
              <a:stCxn id="232" idx="5"/>
              <a:endCxn id="247" idx="0"/>
            </p:cNvCxnSpPr>
            <p:nvPr/>
          </p:nvCxnSpPr>
          <p:spPr>
            <a:xfrm>
              <a:off x="3590252" y="869201"/>
              <a:ext cx="320400" cy="457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0" name="Google Shape;250;p25"/>
            <p:cNvCxnSpPr>
              <a:stCxn id="247" idx="7"/>
              <a:endCxn id="248" idx="4"/>
            </p:cNvCxnSpPr>
            <p:nvPr/>
          </p:nvCxnSpPr>
          <p:spPr>
            <a:xfrm flipH="1" rot="10800000">
              <a:off x="4021352" y="919874"/>
              <a:ext cx="398100" cy="448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1" name="Google Shape;251;p25"/>
            <p:cNvSpPr/>
            <p:nvPr/>
          </p:nvSpPr>
          <p:spPr>
            <a:xfrm>
              <a:off x="5621700" y="3200651"/>
              <a:ext cx="570900" cy="2844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/>
                <a:t>14</a:t>
              </a:r>
              <a:endParaRPr sz="1200"/>
            </a:p>
          </p:txBody>
        </p:sp>
        <p:cxnSp>
          <p:nvCxnSpPr>
            <p:cNvPr id="252" name="Google Shape;252;p25"/>
            <p:cNvCxnSpPr>
              <a:stCxn id="247" idx="4"/>
              <a:endCxn id="236" idx="0"/>
            </p:cNvCxnSpPr>
            <p:nvPr/>
          </p:nvCxnSpPr>
          <p:spPr>
            <a:xfrm>
              <a:off x="3910725" y="1610825"/>
              <a:ext cx="287100" cy="461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3" name="Google Shape;253;p25"/>
            <p:cNvCxnSpPr>
              <a:stCxn id="236" idx="5"/>
              <a:endCxn id="245" idx="0"/>
            </p:cNvCxnSpPr>
            <p:nvPr/>
          </p:nvCxnSpPr>
          <p:spPr>
            <a:xfrm>
              <a:off x="4372865" y="2314826"/>
              <a:ext cx="225900" cy="5178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4" name="Google Shape;254;p25"/>
            <p:cNvCxnSpPr>
              <a:stCxn id="245" idx="7"/>
              <a:endCxn id="237" idx="4"/>
            </p:cNvCxnSpPr>
            <p:nvPr/>
          </p:nvCxnSpPr>
          <p:spPr>
            <a:xfrm flipH="1" rot="10800000">
              <a:off x="4800619" y="2356324"/>
              <a:ext cx="408900" cy="518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5" name="Google Shape;255;p25"/>
            <p:cNvSpPr/>
            <p:nvPr/>
          </p:nvSpPr>
          <p:spPr>
            <a:xfrm>
              <a:off x="6105525" y="2072050"/>
              <a:ext cx="570900" cy="2844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/>
                <a:t>15</a:t>
              </a:r>
              <a:endParaRPr sz="1200"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6765950" y="626450"/>
              <a:ext cx="570900" cy="2844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/>
                <a:t>16</a:t>
              </a:r>
              <a:endParaRPr sz="1200"/>
            </a:p>
          </p:txBody>
        </p:sp>
        <p:cxnSp>
          <p:nvCxnSpPr>
            <p:cNvPr id="257" name="Google Shape;257;p25"/>
            <p:cNvCxnSpPr>
              <a:stCxn id="235" idx="6"/>
              <a:endCxn id="251" idx="2"/>
            </p:cNvCxnSpPr>
            <p:nvPr/>
          </p:nvCxnSpPr>
          <p:spPr>
            <a:xfrm>
              <a:off x="4263000" y="3341947"/>
              <a:ext cx="1358700" cy="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8" name="Google Shape;258;p25"/>
            <p:cNvCxnSpPr>
              <a:stCxn id="237" idx="5"/>
              <a:endCxn id="251" idx="1"/>
            </p:cNvCxnSpPr>
            <p:nvPr/>
          </p:nvCxnSpPr>
          <p:spPr>
            <a:xfrm>
              <a:off x="5411279" y="2314801"/>
              <a:ext cx="294000" cy="9276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9" name="Google Shape;259;p25"/>
            <p:cNvCxnSpPr>
              <a:stCxn id="251" idx="7"/>
              <a:endCxn id="255" idx="4"/>
            </p:cNvCxnSpPr>
            <p:nvPr/>
          </p:nvCxnSpPr>
          <p:spPr>
            <a:xfrm flipH="1" rot="10800000">
              <a:off x="6108994" y="2356400"/>
              <a:ext cx="282000" cy="885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0" name="Google Shape;260;p25"/>
            <p:cNvCxnSpPr>
              <a:stCxn id="255" idx="7"/>
              <a:endCxn id="256" idx="4"/>
            </p:cNvCxnSpPr>
            <p:nvPr/>
          </p:nvCxnSpPr>
          <p:spPr>
            <a:xfrm flipH="1" rot="10800000">
              <a:off x="6592819" y="910999"/>
              <a:ext cx="458700" cy="1202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1" name="Google Shape;261;p25"/>
            <p:cNvSpPr/>
            <p:nvPr/>
          </p:nvSpPr>
          <p:spPr>
            <a:xfrm>
              <a:off x="4021350" y="328175"/>
              <a:ext cx="924600" cy="222600"/>
            </a:xfrm>
            <a:prstGeom prst="roundRect">
              <a:avLst>
                <a:gd fmla="val 16667" name="adj"/>
              </a:avLst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tag v1.1</a:t>
              </a:r>
              <a:endParaRPr/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2857200" y="328025"/>
              <a:ext cx="924600" cy="222600"/>
            </a:xfrm>
            <a:prstGeom prst="roundRect">
              <a:avLst>
                <a:gd fmla="val 16667" name="adj"/>
              </a:avLst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tag v1.0</a:t>
              </a:r>
              <a:endParaRPr/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6589100" y="328025"/>
              <a:ext cx="924600" cy="222600"/>
            </a:xfrm>
            <a:prstGeom prst="roundRect">
              <a:avLst>
                <a:gd fmla="val 16667" name="adj"/>
              </a:avLst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tag v2.0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Podstawowe operacje</a:t>
            </a:r>
            <a:endParaRPr/>
          </a:p>
        </p:txBody>
      </p:sp>
      <p:sp>
        <p:nvSpPr>
          <p:cNvPr id="269" name="Google Shape;26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clone</a:t>
            </a:r>
            <a:r>
              <a:rPr lang="pl"/>
              <a:t> - klonuje repozytorium lokalnie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l"/>
              <a:t>init</a:t>
            </a:r>
            <a:r>
              <a:rPr lang="pl"/>
              <a:t> - tworzy repozytorium w bieżącym katalogu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l"/>
              <a:t>config</a:t>
            </a:r>
            <a:r>
              <a:rPr lang="pl"/>
              <a:t> - ustawia dane konfiguracyjne, np. użytkownika, jego email, itp.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l"/>
              <a:t>pull</a:t>
            </a:r>
            <a:r>
              <a:rPr lang="pl"/>
              <a:t> - pobranie i złączenie (merge) zmian ze zdalnego repozytorium dla bieżącej gałęzi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l"/>
              <a:t>push</a:t>
            </a:r>
            <a:r>
              <a:rPr lang="pl"/>
              <a:t> - wysłanie zmian do zdalnego repozytorium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Podstawowe operacje</a:t>
            </a:r>
            <a:endParaRPr/>
          </a:p>
        </p:txBody>
      </p:sp>
      <p:sp>
        <p:nvSpPr>
          <p:cNvPr id="275" name="Google Shape;27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add</a:t>
            </a:r>
            <a:r>
              <a:rPr lang="pl"/>
              <a:t> - dodanie plików do kontroli wersji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l"/>
              <a:t>rm</a:t>
            </a:r>
            <a:r>
              <a:rPr lang="pl"/>
              <a:t> - odpowiednio usunięcie plików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l"/>
              <a:t>commit</a:t>
            </a:r>
            <a:r>
              <a:rPr lang="pl"/>
              <a:t> - zatwierdzenie zmian i dodanie do bieżącego brancha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l"/>
              <a:t>diff</a:t>
            </a:r>
            <a:r>
              <a:rPr lang="pl"/>
              <a:t> - wyświetlenie różnic między katalogiem roboczym a repozytorium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l"/>
              <a:t>branch</a:t>
            </a:r>
            <a:r>
              <a:rPr lang="pl"/>
              <a:t> - tworzenie / usuwanie /wyświetlanie gałęzi, w zależności od dodatkowego parametru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l"/>
              <a:t>merge</a:t>
            </a:r>
            <a:r>
              <a:rPr lang="pl"/>
              <a:t> - złączenie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Podstawowe operacje</a:t>
            </a:r>
            <a:endParaRPr/>
          </a:p>
        </p:txBody>
      </p:sp>
      <p:sp>
        <p:nvSpPr>
          <p:cNvPr id="281" name="Google Shape;28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stash - zapisanie stanu katalogu roboczego w ‘skrytce’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cherry-pick - pobranie aktualnego stanu innego brancha i złączenie z bieżącym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różnice między cherry-pick, merge, rebase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Dobre praktyki</a:t>
            </a:r>
            <a:endParaRPr/>
          </a:p>
        </p:txBody>
      </p:sp>
      <p:sp>
        <p:nvSpPr>
          <p:cNvPr id="287" name="Google Shape;28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Częste commity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zmiany dotyczące jednego problemu / zadania - spójne ze sobą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zapobiega utracie pracy i zapewnia dostęp do historii wersji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Znaczące opisy do commitów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dobrze jest dołączyć nr zadania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opisujemy zmiany zwięźle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nie dodajemy commita bez komentarza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Zdefiniowany .gitignore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zapewnienie prawidłowej struktury i zawartości repozytorium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zapobiega przypadkowemu dodaniu niechcianych plików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Osobne gałęzie dla sprintu, tasku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zasada </a:t>
            </a:r>
            <a:r>
              <a:rPr b="1" lang="pl"/>
              <a:t>branch early, branch often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Dobre praktyki</a:t>
            </a:r>
            <a:endParaRPr/>
          </a:p>
        </p:txBody>
      </p:sp>
      <p:sp>
        <p:nvSpPr>
          <p:cNvPr id="293" name="Google Shape;29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Ustalamy wspólną konwencję dla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struktury projektu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komentarzy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Nie robimy push niedziałającego kodu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dla feature branchy nie działające commity mogą być akceptowalne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w repozytorium ogólno-dostępnym i głównych gałęziach commit musi działać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gałąź </a:t>
            </a:r>
            <a:r>
              <a:rPr b="1" lang="pl"/>
              <a:t>master</a:t>
            </a:r>
            <a:r>
              <a:rPr lang="pl"/>
              <a:t> powinna być zawsze działająca i nadająca się do deploymentu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Przed merge robimy code review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Materiały pomocnicze - GIT</a:t>
            </a:r>
            <a:endParaRPr/>
          </a:p>
        </p:txBody>
      </p:sp>
      <p:sp>
        <p:nvSpPr>
          <p:cNvPr id="299" name="Google Shape;29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https://git-scm.com/doc</a:t>
            </a:r>
            <a:r>
              <a:rPr lang="pl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4"/>
              </a:rPr>
              <a:t>https://learngitbranching.js.org/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5"/>
              </a:rPr>
              <a:t>https://progmar.net.pl/pl/knowledge-base/git-commands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6"/>
              </a:rPr>
              <a:t>http://onlywei.github.io/explain-git-with-d3/</a:t>
            </a:r>
            <a:r>
              <a:rPr lang="pl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Krótko o historii</a:t>
            </a:r>
            <a:r>
              <a:rPr lang="pl"/>
              <a:t>...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RCS (Revision Control System)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zmiany lokalnie, dla pojedynczych plików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970375" y="2200675"/>
            <a:ext cx="5590500" cy="13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CVS</a:t>
            </a:r>
            <a:r>
              <a:rPr lang="pl"/>
              <a:t> (Concurrent Versions System)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architektura klient-serwer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1964225" y="3247775"/>
            <a:ext cx="5590500" cy="13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SVN - Subversion</a:t>
            </a:r>
            <a:r>
              <a:rPr lang="pl"/>
              <a:t> (Concurrent Versions System)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eliminuje wady CVS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umożliwia szybsze tworzenie branchy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Scentralizowane i zdecentralizowane systemy kontroli wersji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445875"/>
            <a:ext cx="8520600" cy="31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SVN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Wymaga połączenia z serwerem do działania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Prostszy w obsłudze dla typowych operacji (bezpośrednie operacje na zdalnym repozytorium)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GIT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Może działać offline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Nie ma centralnego repozytorium, ale mogą być repozytoria nadrzędne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Wymaga trochę więcej zachodu w codziennej pracy (staging area, lokalne repozytorium, dodatkowe operacje push / pull)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GIT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Rozproszone repozytoria - nie ma głównego serwera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2 - stopniowy ‘commit’ - najpierw commitujemy do lokalnego repozytorium, potem robimy push do publicznego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Staging area - przestrzeń tymczasowa modyfikowanych plików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GIT Workflow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124600" y="1294850"/>
            <a:ext cx="274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aby dodać pliki do kontroli wersji, trzeba wykonać add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dodanie plików do repozytorium (lokalnego) następuje po commit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lokalne zmiany przesyła się do zdalnego repozytorium za pomocą push</a:t>
            </a:r>
            <a:endParaRPr sz="1600"/>
          </a:p>
        </p:txBody>
      </p:sp>
      <p:grpSp>
        <p:nvGrpSpPr>
          <p:cNvPr id="82" name="Google Shape;82;p17"/>
          <p:cNvGrpSpPr/>
          <p:nvPr/>
        </p:nvGrpSpPr>
        <p:grpSpPr>
          <a:xfrm>
            <a:off x="2865400" y="551725"/>
            <a:ext cx="6033375" cy="4053000"/>
            <a:chOff x="2865400" y="551725"/>
            <a:chExt cx="6033375" cy="4053000"/>
          </a:xfrm>
        </p:grpSpPr>
        <p:sp>
          <p:nvSpPr>
            <p:cNvPr id="83" name="Google Shape;83;p17"/>
            <p:cNvSpPr/>
            <p:nvPr/>
          </p:nvSpPr>
          <p:spPr>
            <a:xfrm>
              <a:off x="2865400" y="551736"/>
              <a:ext cx="1083424" cy="1022802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Working directory /</a:t>
              </a:r>
              <a:endParaRPr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l"/>
                <a:t>Katalog roboczy</a:t>
              </a:r>
              <a:endParaRPr i="1"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4242856" y="551736"/>
              <a:ext cx="1083424" cy="1022802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Staging area / </a:t>
              </a:r>
              <a:r>
                <a:rPr i="1" lang="pl"/>
                <a:t>“zaplecze”</a:t>
              </a:r>
              <a:endParaRPr i="1"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5569850" y="551725"/>
              <a:ext cx="1135200" cy="10227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Local repository /</a:t>
              </a:r>
              <a:endParaRPr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l" sz="1200"/>
                <a:t>Repozytorium lokalne</a:t>
              </a:r>
              <a:endParaRPr i="1" sz="1200"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7763575" y="551725"/>
              <a:ext cx="1135200" cy="10227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Remote repository /</a:t>
              </a:r>
              <a:endParaRPr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/>
                <a:t>Repozytorium zdalne</a:t>
              </a:r>
              <a:endParaRPr sz="1200"/>
            </a:p>
          </p:txBody>
        </p:sp>
        <p:cxnSp>
          <p:nvCxnSpPr>
            <p:cNvPr id="87" name="Google Shape;87;p17"/>
            <p:cNvCxnSpPr>
              <a:stCxn id="83" idx="2"/>
            </p:cNvCxnSpPr>
            <p:nvPr/>
          </p:nvCxnSpPr>
          <p:spPr>
            <a:xfrm>
              <a:off x="3407112" y="1574538"/>
              <a:ext cx="9900" cy="3020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17"/>
            <p:cNvCxnSpPr>
              <a:stCxn id="85" idx="2"/>
            </p:cNvCxnSpPr>
            <p:nvPr/>
          </p:nvCxnSpPr>
          <p:spPr>
            <a:xfrm>
              <a:off x="6137450" y="1574425"/>
              <a:ext cx="12900" cy="3030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17"/>
            <p:cNvCxnSpPr>
              <a:stCxn id="84" idx="2"/>
            </p:cNvCxnSpPr>
            <p:nvPr/>
          </p:nvCxnSpPr>
          <p:spPr>
            <a:xfrm flipH="1">
              <a:off x="4776467" y="1574538"/>
              <a:ext cx="8100" cy="3020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17"/>
            <p:cNvCxnSpPr>
              <a:stCxn id="86" idx="2"/>
            </p:cNvCxnSpPr>
            <p:nvPr/>
          </p:nvCxnSpPr>
          <p:spPr>
            <a:xfrm flipH="1">
              <a:off x="8326075" y="1574425"/>
              <a:ext cx="5100" cy="3011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17"/>
            <p:cNvCxnSpPr/>
            <p:nvPr/>
          </p:nvCxnSpPr>
          <p:spPr>
            <a:xfrm>
              <a:off x="3417000" y="2004765"/>
              <a:ext cx="1369044" cy="96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2" name="Google Shape;92;p17"/>
            <p:cNvCxnSpPr/>
            <p:nvPr/>
          </p:nvCxnSpPr>
          <p:spPr>
            <a:xfrm flipH="1" rot="10800000">
              <a:off x="4795999" y="2406183"/>
              <a:ext cx="1359380" cy="96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3" name="Google Shape;93;p17"/>
            <p:cNvCxnSpPr/>
            <p:nvPr/>
          </p:nvCxnSpPr>
          <p:spPr>
            <a:xfrm flipH="1" rot="10800000">
              <a:off x="6174997" y="2893702"/>
              <a:ext cx="2176780" cy="96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4" name="Google Shape;94;p17"/>
            <p:cNvCxnSpPr/>
            <p:nvPr/>
          </p:nvCxnSpPr>
          <p:spPr>
            <a:xfrm flipH="1">
              <a:off x="6165132" y="3371757"/>
              <a:ext cx="2186712" cy="96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5" name="Google Shape;95;p17"/>
            <p:cNvCxnSpPr/>
            <p:nvPr/>
          </p:nvCxnSpPr>
          <p:spPr>
            <a:xfrm rot="10800000">
              <a:off x="3407179" y="3801853"/>
              <a:ext cx="2757953" cy="96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6" name="Google Shape;96;p17"/>
            <p:cNvCxnSpPr/>
            <p:nvPr/>
          </p:nvCxnSpPr>
          <p:spPr>
            <a:xfrm rot="10800000">
              <a:off x="3404070" y="4278344"/>
              <a:ext cx="2757953" cy="96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7" name="Google Shape;97;p17"/>
            <p:cNvSpPr/>
            <p:nvPr/>
          </p:nvSpPr>
          <p:spPr>
            <a:xfrm>
              <a:off x="3754380" y="1923613"/>
              <a:ext cx="682911" cy="171943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100"/>
                <a:t>git add</a:t>
              </a:r>
              <a:endParaRPr sz="1100"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4983147" y="2325031"/>
              <a:ext cx="831627" cy="171943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000"/>
                <a:t>git commit</a:t>
              </a:r>
              <a:endParaRPr sz="1000"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55561" y="2812550"/>
              <a:ext cx="682911" cy="171943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000"/>
                <a:t>git push</a:t>
              </a:r>
              <a:endParaRPr sz="1000"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6755561" y="3290605"/>
              <a:ext cx="682911" cy="171943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100"/>
                <a:t>git pull</a:t>
              </a:r>
              <a:endParaRPr sz="1100"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4326430" y="3720701"/>
              <a:ext cx="903301" cy="171943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000"/>
                <a:t>git checkout</a:t>
              </a:r>
              <a:endParaRPr sz="1000"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4332917" y="4197192"/>
              <a:ext cx="903301" cy="171943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100"/>
                <a:t>git merge</a:t>
              </a:r>
              <a:endParaRPr sz="11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Status pliku w GIT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1303325"/>
            <a:ext cx="674370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9"/>
          <p:cNvGrpSpPr/>
          <p:nvPr/>
        </p:nvGrpSpPr>
        <p:grpSpPr>
          <a:xfrm>
            <a:off x="1614600" y="1376325"/>
            <a:ext cx="5853650" cy="3139525"/>
            <a:chOff x="1156275" y="503300"/>
            <a:chExt cx="5853650" cy="3139525"/>
          </a:xfrm>
        </p:grpSpPr>
        <p:sp>
          <p:nvSpPr>
            <p:cNvPr id="116" name="Google Shape;116;p19"/>
            <p:cNvSpPr/>
            <p:nvPr/>
          </p:nvSpPr>
          <p:spPr>
            <a:xfrm>
              <a:off x="3015400" y="503300"/>
              <a:ext cx="2135400" cy="8418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Master</a:t>
              </a:r>
              <a:endParaRPr/>
            </a:p>
          </p:txBody>
        </p:sp>
        <p:cxnSp>
          <p:nvCxnSpPr>
            <p:cNvPr id="117" name="Google Shape;117;p19"/>
            <p:cNvCxnSpPr>
              <a:stCxn id="118" idx="0"/>
              <a:endCxn id="116" idx="2"/>
            </p:cNvCxnSpPr>
            <p:nvPr/>
          </p:nvCxnSpPr>
          <p:spPr>
            <a:xfrm rot="10800000">
              <a:off x="4083125" y="1345125"/>
              <a:ext cx="2068800" cy="1733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9" name="Google Shape;119;p19"/>
            <p:cNvCxnSpPr>
              <a:stCxn id="120" idx="0"/>
              <a:endCxn id="116" idx="2"/>
            </p:cNvCxnSpPr>
            <p:nvPr/>
          </p:nvCxnSpPr>
          <p:spPr>
            <a:xfrm rot="10800000">
              <a:off x="4083100" y="1345125"/>
              <a:ext cx="0" cy="1733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1" name="Google Shape;121;p19"/>
            <p:cNvCxnSpPr>
              <a:stCxn id="122" idx="0"/>
              <a:endCxn id="116" idx="2"/>
            </p:cNvCxnSpPr>
            <p:nvPr/>
          </p:nvCxnSpPr>
          <p:spPr>
            <a:xfrm flipH="1" rot="10800000">
              <a:off x="2014275" y="1345125"/>
              <a:ext cx="2068800" cy="1733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2" name="Google Shape;122;p19"/>
            <p:cNvSpPr/>
            <p:nvPr/>
          </p:nvSpPr>
          <p:spPr>
            <a:xfrm>
              <a:off x="1156275" y="3078225"/>
              <a:ext cx="1716000" cy="564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Developer 1</a:t>
              </a: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3225100" y="3078225"/>
              <a:ext cx="1716000" cy="564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Developer 2</a:t>
              </a: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5293925" y="3078225"/>
              <a:ext cx="1716000" cy="564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Developer 3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GIT Workflow - struktura repozytoriów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3470525"/>
            <a:ext cx="8341500" cy="11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Do głównego repozytorium uprawnienia do zapisu ma jedynie uprawniona osoba. Deweloperzy klonują to repozytorium, zmiany zapisują do swoich publicznych a następnie wystawiają </a:t>
            </a:r>
            <a:r>
              <a:rPr b="1" lang="pl"/>
              <a:t>PULL REQUEST</a:t>
            </a:r>
            <a:endParaRPr b="1"/>
          </a:p>
        </p:txBody>
      </p:sp>
      <p:grpSp>
        <p:nvGrpSpPr>
          <p:cNvPr id="129" name="Google Shape;129;p20"/>
          <p:cNvGrpSpPr/>
          <p:nvPr/>
        </p:nvGrpSpPr>
        <p:grpSpPr>
          <a:xfrm>
            <a:off x="872625" y="1132550"/>
            <a:ext cx="7030825" cy="2048450"/>
            <a:chOff x="872625" y="1132550"/>
            <a:chExt cx="7030825" cy="2048450"/>
          </a:xfrm>
        </p:grpSpPr>
        <p:sp>
          <p:nvSpPr>
            <p:cNvPr id="130" name="Google Shape;130;p20"/>
            <p:cNvSpPr/>
            <p:nvPr/>
          </p:nvSpPr>
          <p:spPr>
            <a:xfrm>
              <a:off x="872625" y="1132550"/>
              <a:ext cx="2135400" cy="8418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Master</a:t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3961225" y="2616400"/>
              <a:ext cx="1716000" cy="5646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Dev 1 private</a:t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6187450" y="2616400"/>
              <a:ext cx="1716000" cy="5646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Dev 2 private</a:t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1082325" y="2616400"/>
              <a:ext cx="1716000" cy="5646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Integration manager</a:t>
              </a:r>
              <a:endParaRPr/>
            </a:p>
          </p:txBody>
        </p:sp>
        <p:cxnSp>
          <p:nvCxnSpPr>
            <p:cNvPr id="134" name="Google Shape;134;p20"/>
            <p:cNvCxnSpPr/>
            <p:nvPr/>
          </p:nvCxnSpPr>
          <p:spPr>
            <a:xfrm>
              <a:off x="3008125" y="1892200"/>
              <a:ext cx="1170300" cy="729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5" name="Google Shape;135;p20"/>
            <p:cNvCxnSpPr/>
            <p:nvPr/>
          </p:nvCxnSpPr>
          <p:spPr>
            <a:xfrm>
              <a:off x="3028450" y="1759000"/>
              <a:ext cx="3418800" cy="862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6" name="Google Shape;136;p20"/>
            <p:cNvCxnSpPr>
              <a:stCxn id="131" idx="0"/>
              <a:endCxn id="137" idx="2"/>
            </p:cNvCxnSpPr>
            <p:nvPr/>
          </p:nvCxnSpPr>
          <p:spPr>
            <a:xfrm rot="10800000">
              <a:off x="4819225" y="1974400"/>
              <a:ext cx="0" cy="64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8" name="Google Shape;138;p20"/>
            <p:cNvCxnSpPr>
              <a:stCxn id="132" idx="0"/>
              <a:endCxn id="139" idx="2"/>
            </p:cNvCxnSpPr>
            <p:nvPr/>
          </p:nvCxnSpPr>
          <p:spPr>
            <a:xfrm rot="10800000">
              <a:off x="7045450" y="1974400"/>
              <a:ext cx="0" cy="64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0" name="Google Shape;140;p20"/>
            <p:cNvCxnSpPr>
              <a:stCxn id="137" idx="1"/>
            </p:cNvCxnSpPr>
            <p:nvPr/>
          </p:nvCxnSpPr>
          <p:spPr>
            <a:xfrm flipH="1">
              <a:off x="2833525" y="1692050"/>
              <a:ext cx="1127700" cy="980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1" name="Google Shape;141;p20"/>
            <p:cNvCxnSpPr>
              <a:stCxn id="139" idx="1"/>
              <a:endCxn id="133" idx="3"/>
            </p:cNvCxnSpPr>
            <p:nvPr/>
          </p:nvCxnSpPr>
          <p:spPr>
            <a:xfrm flipH="1">
              <a:off x="2798350" y="1692050"/>
              <a:ext cx="3389100" cy="1206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2" name="Google Shape;142;p20"/>
            <p:cNvCxnSpPr>
              <a:stCxn id="133" idx="0"/>
              <a:endCxn id="130" idx="2"/>
            </p:cNvCxnSpPr>
            <p:nvPr/>
          </p:nvCxnSpPr>
          <p:spPr>
            <a:xfrm rot="10800000">
              <a:off x="1940325" y="1974400"/>
              <a:ext cx="0" cy="64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7" name="Google Shape;137;p20"/>
            <p:cNvSpPr/>
            <p:nvPr/>
          </p:nvSpPr>
          <p:spPr>
            <a:xfrm>
              <a:off x="3961225" y="1409750"/>
              <a:ext cx="1716000" cy="564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Dev 1 public</a:t>
              </a:r>
              <a:endParaRPr/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6187450" y="1409750"/>
              <a:ext cx="1716000" cy="564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Dev 2 public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21"/>
          <p:cNvGrpSpPr/>
          <p:nvPr/>
        </p:nvGrpSpPr>
        <p:grpSpPr>
          <a:xfrm>
            <a:off x="1554977" y="1134870"/>
            <a:ext cx="5887418" cy="3739317"/>
            <a:chOff x="1118450" y="991975"/>
            <a:chExt cx="6241300" cy="4598275"/>
          </a:xfrm>
        </p:grpSpPr>
        <p:cxnSp>
          <p:nvCxnSpPr>
            <p:cNvPr id="149" name="Google Shape;149;p21"/>
            <p:cNvCxnSpPr>
              <a:stCxn id="150" idx="2"/>
              <a:endCxn id="151" idx="0"/>
            </p:cNvCxnSpPr>
            <p:nvPr/>
          </p:nvCxnSpPr>
          <p:spPr>
            <a:xfrm flipH="1">
              <a:off x="1976450" y="2025075"/>
              <a:ext cx="4096200" cy="3000600"/>
            </a:xfrm>
            <a:prstGeom prst="straightConnector1">
              <a:avLst/>
            </a:prstGeom>
            <a:noFill/>
            <a:ln cap="flat" cmpd="sng" w="28575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2" name="Google Shape;152;p21"/>
            <p:cNvCxnSpPr>
              <a:stCxn id="150" idx="2"/>
              <a:endCxn id="153" idx="0"/>
            </p:cNvCxnSpPr>
            <p:nvPr/>
          </p:nvCxnSpPr>
          <p:spPr>
            <a:xfrm flipH="1">
              <a:off x="3930650" y="2025075"/>
              <a:ext cx="2142000" cy="3000600"/>
            </a:xfrm>
            <a:prstGeom prst="straightConnector1">
              <a:avLst/>
            </a:prstGeom>
            <a:noFill/>
            <a:ln cap="flat" cmpd="sng" w="28575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4" name="Google Shape;154;p21"/>
            <p:cNvCxnSpPr>
              <a:stCxn id="150" idx="2"/>
              <a:endCxn id="155" idx="0"/>
            </p:cNvCxnSpPr>
            <p:nvPr/>
          </p:nvCxnSpPr>
          <p:spPr>
            <a:xfrm>
              <a:off x="6072650" y="2025075"/>
              <a:ext cx="84600" cy="3000600"/>
            </a:xfrm>
            <a:prstGeom prst="straightConnector1">
              <a:avLst/>
            </a:prstGeom>
            <a:noFill/>
            <a:ln cap="flat" cmpd="sng" w="28575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6" name="Google Shape;156;p21"/>
            <p:cNvSpPr/>
            <p:nvPr/>
          </p:nvSpPr>
          <p:spPr>
            <a:xfrm>
              <a:off x="1188800" y="1168050"/>
              <a:ext cx="1575300" cy="8622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Dyktator</a:t>
              </a: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1118450" y="5025650"/>
              <a:ext cx="1716000" cy="5646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Dev 1 private</a:t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3072575" y="5025650"/>
              <a:ext cx="1716000" cy="5646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Dev 2 private</a:t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1118450" y="2804400"/>
              <a:ext cx="1716000" cy="5646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Porucznik</a:t>
              </a:r>
              <a:endParaRPr/>
            </a:p>
          </p:txBody>
        </p:sp>
        <p:cxnSp>
          <p:nvCxnSpPr>
            <p:cNvPr id="158" name="Google Shape;158;p21"/>
            <p:cNvCxnSpPr>
              <a:stCxn id="151" idx="0"/>
              <a:endCxn id="159" idx="2"/>
            </p:cNvCxnSpPr>
            <p:nvPr/>
          </p:nvCxnSpPr>
          <p:spPr>
            <a:xfrm rot="10800000">
              <a:off x="1976450" y="4665650"/>
              <a:ext cx="0" cy="3600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0" name="Google Shape;160;p21"/>
            <p:cNvCxnSpPr>
              <a:stCxn id="156" idx="3"/>
              <a:endCxn id="150" idx="1"/>
            </p:cNvCxnSpPr>
            <p:nvPr/>
          </p:nvCxnSpPr>
          <p:spPr>
            <a:xfrm>
              <a:off x="2764100" y="1599150"/>
              <a:ext cx="2241000" cy="5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1" name="Google Shape;161;p21"/>
            <p:cNvCxnSpPr>
              <a:stCxn id="159" idx="0"/>
              <a:endCxn id="157" idx="2"/>
            </p:cNvCxnSpPr>
            <p:nvPr/>
          </p:nvCxnSpPr>
          <p:spPr>
            <a:xfrm rot="10800000">
              <a:off x="1976450" y="3368950"/>
              <a:ext cx="0" cy="7320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21"/>
            <p:cNvCxnSpPr>
              <a:stCxn id="163" idx="0"/>
              <a:endCxn id="157" idx="2"/>
            </p:cNvCxnSpPr>
            <p:nvPr/>
          </p:nvCxnSpPr>
          <p:spPr>
            <a:xfrm rot="10800000">
              <a:off x="1976675" y="3368950"/>
              <a:ext cx="1953900" cy="7320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4" name="Google Shape;164;p21"/>
            <p:cNvCxnSpPr>
              <a:stCxn id="165" idx="0"/>
              <a:endCxn id="166" idx="2"/>
            </p:cNvCxnSpPr>
            <p:nvPr/>
          </p:nvCxnSpPr>
          <p:spPr>
            <a:xfrm rot="10800000">
              <a:off x="3930400" y="3368950"/>
              <a:ext cx="2226600" cy="7320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7" name="Google Shape;167;p21"/>
            <p:cNvCxnSpPr>
              <a:stCxn id="166" idx="0"/>
              <a:endCxn id="156" idx="2"/>
            </p:cNvCxnSpPr>
            <p:nvPr/>
          </p:nvCxnSpPr>
          <p:spPr>
            <a:xfrm rot="10800000">
              <a:off x="1976675" y="2030400"/>
              <a:ext cx="1953900" cy="7740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8" name="Google Shape;168;p21"/>
            <p:cNvCxnSpPr>
              <a:stCxn id="157" idx="0"/>
              <a:endCxn id="156" idx="2"/>
            </p:cNvCxnSpPr>
            <p:nvPr/>
          </p:nvCxnSpPr>
          <p:spPr>
            <a:xfrm rot="10800000">
              <a:off x="1976450" y="2030400"/>
              <a:ext cx="0" cy="7740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9" name="Google Shape;159;p21"/>
            <p:cNvSpPr/>
            <p:nvPr/>
          </p:nvSpPr>
          <p:spPr>
            <a:xfrm>
              <a:off x="1118450" y="4100950"/>
              <a:ext cx="1716000" cy="564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Dev 1 public</a:t>
              </a: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3072575" y="4100950"/>
              <a:ext cx="1716000" cy="564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Dev 2 public</a:t>
              </a: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3072575" y="2804400"/>
              <a:ext cx="1716000" cy="5646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Porucznik</a:t>
              </a:r>
              <a:endParaRPr/>
            </a:p>
          </p:txBody>
        </p:sp>
        <p:grpSp>
          <p:nvGrpSpPr>
            <p:cNvPr id="169" name="Google Shape;169;p21"/>
            <p:cNvGrpSpPr/>
            <p:nvPr/>
          </p:nvGrpSpPr>
          <p:grpSpPr>
            <a:xfrm>
              <a:off x="5004950" y="991975"/>
              <a:ext cx="2354800" cy="1033100"/>
              <a:chOff x="5228650" y="697000"/>
              <a:chExt cx="2354800" cy="1033100"/>
            </a:xfrm>
          </p:grpSpPr>
          <p:sp>
            <p:nvSpPr>
              <p:cNvPr id="150" name="Google Shape;150;p21"/>
              <p:cNvSpPr/>
              <p:nvPr/>
            </p:nvSpPr>
            <p:spPr>
              <a:xfrm>
                <a:off x="5228650" y="888300"/>
                <a:ext cx="2135400" cy="84180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"/>
                  <a:t>Główne repozytorium</a:t>
                </a:r>
                <a:endParaRPr/>
              </a:p>
            </p:txBody>
          </p:sp>
          <p:sp>
            <p:nvSpPr>
              <p:cNvPr id="170" name="Google Shape;170;p21"/>
              <p:cNvSpPr/>
              <p:nvPr/>
            </p:nvSpPr>
            <p:spPr>
              <a:xfrm>
                <a:off x="7041350" y="697000"/>
                <a:ext cx="542100" cy="4215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rgbClr val="F6B26B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5" name="Google Shape;165;p21"/>
            <p:cNvSpPr/>
            <p:nvPr/>
          </p:nvSpPr>
          <p:spPr>
            <a:xfrm>
              <a:off x="5299000" y="4100950"/>
              <a:ext cx="1716000" cy="564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Dev 2 public</a:t>
              </a: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5299100" y="5025650"/>
              <a:ext cx="1716000" cy="5646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Dev 2 private</a:t>
              </a:r>
              <a:endParaRPr/>
            </a:p>
          </p:txBody>
        </p:sp>
        <p:cxnSp>
          <p:nvCxnSpPr>
            <p:cNvPr id="171" name="Google Shape;171;p21"/>
            <p:cNvCxnSpPr>
              <a:stCxn id="153" idx="0"/>
              <a:endCxn id="163" idx="2"/>
            </p:cNvCxnSpPr>
            <p:nvPr/>
          </p:nvCxnSpPr>
          <p:spPr>
            <a:xfrm rot="10800000">
              <a:off x="3930575" y="4665650"/>
              <a:ext cx="0" cy="3600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2" name="Google Shape;172;p21"/>
            <p:cNvCxnSpPr>
              <a:stCxn id="155" idx="0"/>
              <a:endCxn id="165" idx="2"/>
            </p:cNvCxnSpPr>
            <p:nvPr/>
          </p:nvCxnSpPr>
          <p:spPr>
            <a:xfrm rot="10800000">
              <a:off x="6157100" y="4665650"/>
              <a:ext cx="0" cy="3600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3" name="Google Shape;173;p21"/>
            <p:cNvCxnSpPr>
              <a:stCxn id="150" idx="2"/>
              <a:endCxn id="157" idx="0"/>
            </p:cNvCxnSpPr>
            <p:nvPr/>
          </p:nvCxnSpPr>
          <p:spPr>
            <a:xfrm flipH="1">
              <a:off x="1976450" y="2025075"/>
              <a:ext cx="4096200" cy="779100"/>
            </a:xfrm>
            <a:prstGeom prst="straightConnector1">
              <a:avLst/>
            </a:prstGeom>
            <a:noFill/>
            <a:ln cap="flat" cmpd="sng" w="28575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4" name="Google Shape;174;p21"/>
            <p:cNvCxnSpPr>
              <a:stCxn id="150" idx="2"/>
              <a:endCxn id="166" idx="0"/>
            </p:cNvCxnSpPr>
            <p:nvPr/>
          </p:nvCxnSpPr>
          <p:spPr>
            <a:xfrm flipH="1">
              <a:off x="3930650" y="2025075"/>
              <a:ext cx="2142000" cy="779100"/>
            </a:xfrm>
            <a:prstGeom prst="straightConnector1">
              <a:avLst/>
            </a:prstGeom>
            <a:noFill/>
            <a:ln cap="flat" cmpd="sng" w="28575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