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68"/>
  </p:notesMasterIdLst>
  <p:sldIdLst>
    <p:sldId id="256" r:id="rId4"/>
    <p:sldId id="351" r:id="rId5"/>
    <p:sldId id="350" r:id="rId6"/>
    <p:sldId id="291" r:id="rId7"/>
    <p:sldId id="292" r:id="rId8"/>
    <p:sldId id="293" r:id="rId9"/>
    <p:sldId id="332" r:id="rId10"/>
    <p:sldId id="294" r:id="rId11"/>
    <p:sldId id="320" r:id="rId12"/>
    <p:sldId id="333" r:id="rId13"/>
    <p:sldId id="303" r:id="rId14"/>
    <p:sldId id="308" r:id="rId15"/>
    <p:sldId id="304" r:id="rId16"/>
    <p:sldId id="334" r:id="rId17"/>
    <p:sldId id="305" r:id="rId18"/>
    <p:sldId id="335" r:id="rId19"/>
    <p:sldId id="300" r:id="rId20"/>
    <p:sldId id="336" r:id="rId21"/>
    <p:sldId id="321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15" r:id="rId30"/>
    <p:sldId id="344" r:id="rId31"/>
    <p:sldId id="345" r:id="rId32"/>
    <p:sldId id="323" r:id="rId33"/>
    <p:sldId id="346" r:id="rId34"/>
    <p:sldId id="347" r:id="rId35"/>
    <p:sldId id="319" r:id="rId36"/>
    <p:sldId id="324" r:id="rId37"/>
    <p:sldId id="328" r:id="rId38"/>
    <p:sldId id="329" r:id="rId39"/>
    <p:sldId id="327" r:id="rId40"/>
    <p:sldId id="258" r:id="rId41"/>
    <p:sldId id="348" r:id="rId42"/>
    <p:sldId id="260" r:id="rId43"/>
    <p:sldId id="261" r:id="rId44"/>
    <p:sldId id="263" r:id="rId45"/>
    <p:sldId id="264" r:id="rId46"/>
    <p:sldId id="265" r:id="rId47"/>
    <p:sldId id="266" r:id="rId48"/>
    <p:sldId id="267" r:id="rId49"/>
    <p:sldId id="349" r:id="rId50"/>
    <p:sldId id="269" r:id="rId51"/>
    <p:sldId id="288" r:id="rId52"/>
    <p:sldId id="270" r:id="rId53"/>
    <p:sldId id="271" r:id="rId54"/>
    <p:sldId id="273" r:id="rId55"/>
    <p:sldId id="274" r:id="rId56"/>
    <p:sldId id="275" r:id="rId57"/>
    <p:sldId id="276" r:id="rId58"/>
    <p:sldId id="277" r:id="rId59"/>
    <p:sldId id="278" r:id="rId60"/>
    <p:sldId id="279" r:id="rId61"/>
    <p:sldId id="280" r:id="rId62"/>
    <p:sldId id="281" r:id="rId63"/>
    <p:sldId id="282" r:id="rId64"/>
    <p:sldId id="283" r:id="rId65"/>
    <p:sldId id="284" r:id="rId66"/>
    <p:sldId id="352" r:id="rId6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4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4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4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4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8753DB1-3F87-460D-9AB4-E2F19C818E0F}" type="slidenum">
              <a:rPr lang="en-US" sz="1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05489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B42DEA1-E862-424E-87CC-71B7CA3D77FE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3788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8753DB1-3F87-460D-9AB4-E2F19C818E0F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21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83595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8753DB1-3F87-460D-9AB4-E2F19C818E0F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22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83696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8753DB1-3F87-460D-9AB4-E2F19C818E0F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23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8211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B42DEA1-E862-424E-87CC-71B7CA3D77FE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24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8397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B42DEA1-E862-424E-87CC-71B7CA3D77FE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26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6064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B42DEA1-E862-424E-87CC-71B7CA3D77FE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31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6066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B42DEA1-E862-424E-87CC-71B7CA3D77FE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32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045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Czym jednak jest proces testowy i w jaki sposób wiąże się z naszą pracą. Co powinniśmy o nim wiedzieć?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5A296-69EE-4F41-8F6B-DDD777D1C399}" type="slidenum">
              <a:rPr lang="pl-PL" smtClean="0"/>
              <a:t>47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726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Strona 33 A. Roman</a:t>
            </a:r>
          </a:p>
        </p:txBody>
      </p:sp>
      <p:sp>
        <p:nvSpPr>
          <p:cNvPr id="210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8530586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Strona 33 A. Roman</a:t>
            </a:r>
          </a:p>
        </p:txBody>
      </p:sp>
      <p:sp>
        <p:nvSpPr>
          <p:cNvPr id="210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293340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B42DEA1-E862-424E-87CC-71B7CA3D77FE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37919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Gdzie jest miejsce testera w całym procesie?</a:t>
            </a:r>
          </a:p>
        </p:txBody>
      </p:sp>
      <p:sp>
        <p:nvSpPr>
          <p:cNvPr id="44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D03163C-17EE-458F-BE2A-36C0E39F42FC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6</a:t>
            </a:fld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1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A3A86E7-16D6-4D76-B467-51DE8C69BCFD}" type="slidenum">
              <a:rPr lang="en-US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2446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modelu kaskadowym kolejne etapy procesu rozwoju oprogramowania następują po sobie w ściśle określonym porządku:</a:t>
            </a:r>
          </a:p>
          <a:p>
            <a:br>
              <a:rPr lang="pl-PL" dirty="0"/>
            </a:br>
            <a:r>
              <a:rPr lang="pl-PL" dirty="0"/>
              <a:t>1. 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Określenie wymagań (requirements)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Projektowanie systemu (system design)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Implementacja i testowanie modułów (podsystemów)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Testowanie połączeń modułów i całości systemu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Użytkowanie i pielęgnacja (konserwacja, maintenance)</a:t>
            </a:r>
          </a:p>
          <a:p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Każda następna faza rozpoczyna się dopiero po (często formalnym) zakończeniu fazy poprzedzającej</a:t>
            </a:r>
          </a:p>
          <a:p>
            <a:endParaRPr lang="pl-PL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Zalety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Zaletą modelu kaskadowego jest zidentyfikowanie podstawowych faz rozwoju oprogramowania i uporządkowanie procesu tworzenia oprogramowania (ułatwia to planowanie i zarządzanie wykonaniem)</a:t>
            </a:r>
          </a:p>
          <a:p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Wady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Wadą modelu kaskadowego jest rygorystyczne określenie następstwa faz (co może utrudniać realizację).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konsekwencji, jeżeli pewne błędy zostają popełnione w fazie określania wymagań lub projektowania, a wykryte w fazie testowania lub użytkowania, koszt ich usunięcia okazuje się bardzo wysoki</a:t>
            </a:r>
          </a:p>
          <a:p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B42DEA1-E862-424E-87CC-71B7CA3D77FE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7761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8753DB1-3F87-460D-9AB4-E2F19C818E0F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65544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B42DEA1-E862-424E-87CC-71B7CA3D77FE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14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3585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B42DEA1-E862-424E-87CC-71B7CA3D77FE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16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0905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B42DEA1-E862-424E-87CC-71B7CA3D77FE}" type="slidenum">
              <a:rPr lang="en-US" sz="140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</a:t>
            </a:fld>
            <a:endParaRPr lang="en-US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76410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ytuł i zawartoś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rostokąt 31"/>
          <p:cNvSpPr/>
          <p:nvPr userDrawn="1"/>
        </p:nvSpPr>
        <p:spPr>
          <a:xfrm>
            <a:off x="0" y="6644965"/>
            <a:ext cx="12192000" cy="2130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800"/>
          </a:p>
        </p:txBody>
      </p:sp>
      <p:sp>
        <p:nvSpPr>
          <p:cNvPr id="15" name="Symbol zastępczy numeru slajdu 3"/>
          <p:cNvSpPr txBox="1">
            <a:spLocks/>
          </p:cNvSpPr>
          <p:nvPr userDrawn="1"/>
        </p:nvSpPr>
        <p:spPr>
          <a:xfrm>
            <a:off x="11581631" y="6596523"/>
            <a:ext cx="582080" cy="301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l-PL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fld id="{AD24E56A-0A1A-4D62-B1C0-301D93E3C981}" type="slidenum">
              <a:rPr lang="pl-PL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>
                <a:defRPr/>
              </a:pPr>
              <a:t>‹#›</a:t>
            </a:fld>
            <a:endParaRPr lang="pl-PL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ytuł 1"/>
          <p:cNvSpPr>
            <a:spLocks noGrp="1"/>
          </p:cNvSpPr>
          <p:nvPr>
            <p:ph type="title"/>
          </p:nvPr>
        </p:nvSpPr>
        <p:spPr>
          <a:xfrm>
            <a:off x="785088" y="129372"/>
            <a:ext cx="9932917" cy="631857"/>
          </a:xfrm>
        </p:spPr>
        <p:txBody>
          <a:bodyPr anchor="t"/>
          <a:lstStyle>
            <a:lvl1pPr algn="l">
              <a:defRPr sz="25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17" name="Symbol zastępczy tekstu 20"/>
          <p:cNvSpPr>
            <a:spLocks noGrp="1"/>
          </p:cNvSpPr>
          <p:nvPr>
            <p:ph type="body" sz="quarter" idx="10" hasCustomPrompt="1"/>
          </p:nvPr>
        </p:nvSpPr>
        <p:spPr>
          <a:xfrm>
            <a:off x="1348969" y="502074"/>
            <a:ext cx="9560125" cy="582269"/>
          </a:xfrm>
        </p:spPr>
        <p:txBody>
          <a:bodyPr/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pl-PL" sz="1800" b="0" kern="12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8" indent="0">
              <a:buNone/>
              <a:defRPr/>
            </a:lvl2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cxnSp>
        <p:nvCxnSpPr>
          <p:cNvPr id="8" name="Łącznik prosty 7"/>
          <p:cNvCxnSpPr/>
          <p:nvPr userDrawn="1"/>
        </p:nvCxnSpPr>
        <p:spPr>
          <a:xfrm>
            <a:off x="492444" y="606435"/>
            <a:ext cx="672075" cy="0"/>
          </a:xfrm>
          <a:prstGeom prst="line">
            <a:avLst/>
          </a:prstGeom>
          <a:ln w="28575">
            <a:solidFill>
              <a:srgbClr val="33B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24"/>
          <p:cNvCxnSpPr/>
          <p:nvPr userDrawn="1"/>
        </p:nvCxnSpPr>
        <p:spPr>
          <a:xfrm>
            <a:off x="492444" y="6749115"/>
            <a:ext cx="384043" cy="0"/>
          </a:xfrm>
          <a:prstGeom prst="line">
            <a:avLst/>
          </a:prstGeom>
          <a:ln w="12700">
            <a:solidFill>
              <a:srgbClr val="33BC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3"/>
          <p:cNvSpPr>
            <a:spLocks noChangeArrowheads="1"/>
          </p:cNvSpPr>
          <p:nvPr userDrawn="1"/>
        </p:nvSpPr>
        <p:spPr bwMode="auto">
          <a:xfrm>
            <a:off x="1009394" y="6696931"/>
            <a:ext cx="831967" cy="11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40000"/>
              </a:spcBef>
              <a:defRPr/>
            </a:pPr>
            <a:r>
              <a:rPr lang="pl-PL" sz="800" dirty="0">
                <a:solidFill>
                  <a:schemeClr val="tx1">
                    <a:lumMod val="50000"/>
                    <a:lumOff val="50000"/>
                  </a:schemeClr>
                </a:solidFill>
                <a:ea typeface="Verdana" pitchFamily="34" charset="0"/>
                <a:cs typeface="Verdana" pitchFamily="34" charset="0"/>
              </a:rPr>
              <a:t>www.sii.pl</a:t>
            </a:r>
            <a:endParaRPr lang="pl-PL" sz="800" b="1" dirty="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11" name="Obraz 1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8006" y="173537"/>
            <a:ext cx="1169009" cy="57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55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prezi.com/jnkxlhgidgvb/proces-testowy-zgodny-z-istqb/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6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TESTOWANIE OPROGRAMOWANIA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WARSZTATY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10">
            <a:extLst>
              <a:ext uri="{FF2B5EF4-FFF2-40B4-BE49-F238E27FC236}">
                <a16:creationId xmlns:a16="http://schemas.microsoft.com/office/drawing/2014/main" id="{45B26E76-23D4-4641-966C-1C6CFDB97D6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5338" y="1827387"/>
          <a:ext cx="5464268" cy="3595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4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586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↓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A8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Cechy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BD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9653"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buSzPct val="80000"/>
                        <a:buFontTx/>
                        <a:buBlip>
                          <a:blip r:embed="rId3"/>
                        </a:buBlip>
                      </a:pPr>
                      <a:r>
                        <a:rPr lang="pl-PL" sz="2000" kern="1200" spc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nie można przejść do następnej fazy przed zakończeniem poprzedniej</a:t>
                      </a:r>
                    </a:p>
                    <a:p>
                      <a:pPr marL="285750" indent="-285750"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buSzPct val="80000"/>
                        <a:buFontTx/>
                        <a:buBlip>
                          <a:blip r:embed="rId3"/>
                        </a:buBlip>
                      </a:pPr>
                      <a:r>
                        <a:rPr lang="pl-PL" sz="2000" kern="1200" spc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błąd popełniony w początkowej fazie ma wpływ na całość</a:t>
                      </a:r>
                    </a:p>
                    <a:p>
                      <a:pPr marL="285750" indent="-285750"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buSzPct val="80000"/>
                        <a:buFontTx/>
                        <a:buBlip>
                          <a:blip r:embed="rId3"/>
                        </a:buBlip>
                      </a:pPr>
                      <a:r>
                        <a:rPr lang="pl-PL" sz="2000" kern="1200" spc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model ten posiada bardzo nieelastyczny podział na kolejne fazy</a:t>
                      </a:r>
                    </a:p>
                    <a:p>
                      <a:pPr marL="285750" indent="-285750"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buSzPct val="80000"/>
                        <a:buFontTx/>
                        <a:buBlip>
                          <a:blip r:embed="rId3"/>
                        </a:buBlip>
                      </a:pPr>
                      <a:r>
                        <a:rPr lang="pl-PL" sz="2000" kern="1200" spc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łatwy nadzór, dużo dokumentacji</a:t>
                      </a:r>
                    </a:p>
                    <a:p>
                      <a:pPr marL="0" lvl="0" indent="0">
                        <a:spcAft>
                          <a:spcPts val="0"/>
                        </a:spcAft>
                        <a:buSzPct val="80000"/>
                        <a:buFontTx/>
                        <a:buNone/>
                      </a:pPr>
                      <a:endParaRPr lang="pl-PL" sz="16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a typeface="Calibri" panose="020F0502020204030204" pitchFamily="34" charset="0"/>
                      </a:endParaRPr>
                    </a:p>
                  </a:txBody>
                  <a:tcPr marT="108000" marB="144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35047436-0930-4B97-B47C-C2D8994D3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141" y="1568080"/>
            <a:ext cx="5668916" cy="4832720"/>
          </a:xfrm>
          <a:prstGeom prst="rect">
            <a:avLst/>
          </a:prstGeom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4758131D-5516-4052-B31A-CC060F2BA94D}"/>
              </a:ext>
            </a:extLst>
          </p:cNvPr>
          <p:cNvSpPr txBox="1">
            <a:spLocks/>
          </p:cNvSpPr>
          <p:nvPr/>
        </p:nvSpPr>
        <p:spPr>
          <a:xfrm>
            <a:off x="785088" y="129372"/>
            <a:ext cx="10651736" cy="13172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l-PL" sz="3200" dirty="0">
              <a:latin typeface="+mn-lt"/>
            </a:endParaRPr>
          </a:p>
          <a:p>
            <a:r>
              <a:rPr lang="pl-PL" sz="3200" dirty="0">
                <a:latin typeface="+mn-lt"/>
              </a:rPr>
              <a:t>Model kaskadowy (</a:t>
            </a:r>
            <a:r>
              <a:rPr lang="pl-PL" sz="3200" dirty="0" err="1">
                <a:solidFill>
                  <a:schemeClr val="accent1"/>
                </a:solidFill>
                <a:latin typeface="+mn-lt"/>
              </a:rPr>
              <a:t>waterfall</a:t>
            </a:r>
            <a:r>
              <a:rPr lang="pl-PL" sz="3200" dirty="0"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15398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Picture 406"/>
          <p:cNvPicPr/>
          <p:nvPr/>
        </p:nvPicPr>
        <p:blipFill>
          <a:blip r:embed="rId2"/>
          <a:stretch/>
        </p:blipFill>
        <p:spPr>
          <a:xfrm>
            <a:off x="1098000" y="365760"/>
            <a:ext cx="10606320" cy="6126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60138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39520" y="2107932"/>
            <a:ext cx="5801912" cy="431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88640" indent="-188640">
              <a:lnSpc>
                <a:spcPct val="150000"/>
              </a:lnSpc>
              <a:buClr>
                <a:srgbClr val="FFA000"/>
              </a:buClr>
              <a:buSzPct val="90000"/>
              <a:buFont typeface="Wingdings" charset="2"/>
              <a:buChar char=""/>
            </a:pPr>
            <a:r>
              <a:rPr lang="pl-PL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Każdy przyrost może być testowany na różnych poziomach (w zakresie swojego cyklu tworzenia)</a:t>
            </a:r>
            <a:endParaRPr lang="pl-PL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88640" indent="-188640">
              <a:lnSpc>
                <a:spcPct val="150000"/>
              </a:lnSpc>
              <a:buClr>
                <a:srgbClr val="FFA000"/>
              </a:buClr>
              <a:buSzPct val="90000"/>
              <a:buFont typeface="Wingdings" charset="2"/>
              <a:buChar char=""/>
            </a:pPr>
            <a:r>
              <a:rPr lang="pl-PL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Intensywne testy regresyjne systemu po każdym przyroście</a:t>
            </a:r>
            <a:endParaRPr lang="pl-PL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88640" indent="-188640">
              <a:lnSpc>
                <a:spcPct val="150000"/>
              </a:lnSpc>
              <a:buClr>
                <a:srgbClr val="FFA000"/>
              </a:buClr>
              <a:buSzPct val="90000"/>
              <a:buFont typeface="Wingdings" charset="2"/>
              <a:buChar char=""/>
            </a:pPr>
            <a:r>
              <a:rPr lang="pl-PL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Mniej ryzykowna integracja</a:t>
            </a:r>
            <a:endParaRPr lang="pl-PL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88640" indent="-188640">
              <a:lnSpc>
                <a:spcPct val="150000"/>
              </a:lnSpc>
              <a:buClr>
                <a:srgbClr val="FFA000"/>
              </a:buClr>
              <a:buSzPct val="90000"/>
              <a:buFont typeface="Wingdings" charset="2"/>
              <a:buChar char=""/>
            </a:pPr>
            <a:r>
              <a:rPr lang="pl-PL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Testy w całym cyklu tworzenia oprogramowania</a:t>
            </a:r>
            <a:endParaRPr lang="pl-PL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88640" indent="-188640">
              <a:lnSpc>
                <a:spcPct val="150000"/>
              </a:lnSpc>
              <a:buClr>
                <a:srgbClr val="FFA000"/>
              </a:buClr>
              <a:buSzPct val="90000"/>
              <a:buFont typeface="Wingdings" charset="2"/>
              <a:buChar char=""/>
            </a:pPr>
            <a:r>
              <a:rPr lang="pl-PL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Większa elastyczność na zmiany wymagań</a:t>
            </a:r>
            <a:endParaRPr lang="pl-PL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88640" indent="-188640">
              <a:lnSpc>
                <a:spcPts val="635"/>
              </a:lnSpc>
            </a:pPr>
            <a:r>
              <a:rPr lang="pl-PL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pl-PL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839520" y="5036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l-PL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Modele iteracyjne/przyrostowe </a:t>
            </a:r>
            <a:endParaRPr lang="pl-PL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4" name="Tabela 10">
            <a:extLst>
              <a:ext uri="{FF2B5EF4-FFF2-40B4-BE49-F238E27FC236}">
                <a16:creationId xmlns:a16="http://schemas.microsoft.com/office/drawing/2014/main" id="{5AC5F329-840E-4FBD-9FB4-3B443E5F3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870169"/>
              </p:ext>
            </p:extLst>
          </p:nvPr>
        </p:nvGraphicFramePr>
        <p:xfrm>
          <a:off x="7021193" y="1588372"/>
          <a:ext cx="4707197" cy="483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2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048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↓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A8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Cechy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BD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6480"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buSzPct val="80000"/>
                        <a:buFontTx/>
                        <a:buBlip>
                          <a:blip r:embed="rId3"/>
                        </a:buBlip>
                      </a:pPr>
                      <a:r>
                        <a:rPr lang="pl-PL" sz="2000" kern="1200" spc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Elastyczność </a:t>
                      </a:r>
                    </a:p>
                    <a:p>
                      <a:pPr marL="285750" indent="-285750"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buSzPct val="80000"/>
                        <a:buFontTx/>
                        <a:buBlip>
                          <a:blip r:embed="rId3"/>
                        </a:buBlip>
                      </a:pPr>
                      <a:r>
                        <a:rPr lang="pl-PL" sz="2000" kern="1200" spc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Skoncentrowanie na kliencie</a:t>
                      </a:r>
                    </a:p>
                    <a:p>
                      <a:pPr marL="285750" indent="-285750" algn="just">
                        <a:lnSpc>
                          <a:spcPct val="100000"/>
                        </a:lnSpc>
                        <a:spcBef>
                          <a:spcPts val="1200"/>
                        </a:spcBef>
                        <a:buSzPct val="80000"/>
                        <a:buFontTx/>
                        <a:buBlip>
                          <a:blip r:embed="rId3"/>
                        </a:buBlip>
                      </a:pPr>
                      <a:r>
                        <a:rPr lang="pl-PL" sz="2000" kern="1200" spc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Stała komunikacja</a:t>
                      </a:r>
                    </a:p>
                    <a:p>
                      <a:pPr marL="285750" indent="-28575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buSzPct val="80000"/>
                        <a:buFontTx/>
                        <a:buBlip>
                          <a:blip r:embed="rId3"/>
                        </a:buBlip>
                      </a:pPr>
                      <a:r>
                        <a:rPr lang="pl-PL" sz="2000" kern="1200" spc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Systematycznie dostarczane, działające oprogramowanie jest kluczowe. </a:t>
                      </a:r>
                    </a:p>
                    <a:p>
                      <a:pPr marL="285750" indent="-28575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buSzPct val="80000"/>
                        <a:buFontTx/>
                        <a:buBlip>
                          <a:blip r:embed="rId3"/>
                        </a:buBlip>
                      </a:pPr>
                      <a:r>
                        <a:rPr lang="pl-PL" sz="2000" kern="1200" spc="0" noProof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Na początku ustalamy zarys rozwiązania, a później doprecyzowujemy, wykonujemy i przekazujemy klientowi. </a:t>
                      </a:r>
                    </a:p>
                  </a:txBody>
                  <a:tcPr marT="108000" marB="144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4485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Picture 407"/>
          <p:cNvPicPr/>
          <p:nvPr/>
        </p:nvPicPr>
        <p:blipFill>
          <a:blip r:embed="rId2"/>
          <a:stretch/>
        </p:blipFill>
        <p:spPr>
          <a:xfrm>
            <a:off x="548640" y="182880"/>
            <a:ext cx="10654920" cy="64922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94018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Image result for manifest agile">
            <a:extLst>
              <a:ext uri="{FF2B5EF4-FFF2-40B4-BE49-F238E27FC236}">
                <a16:creationId xmlns:a16="http://schemas.microsoft.com/office/drawing/2014/main" id="{D9FB63E8-DD43-420F-8DA9-07E60498CA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" r="1170"/>
          <a:stretch/>
        </p:blipFill>
        <p:spPr bwMode="auto">
          <a:xfrm>
            <a:off x="109182" y="0"/>
            <a:ext cx="119554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5967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Picture 408"/>
          <p:cNvPicPr/>
          <p:nvPr/>
        </p:nvPicPr>
        <p:blipFill>
          <a:blip r:embed="rId2"/>
          <a:stretch/>
        </p:blipFill>
        <p:spPr>
          <a:xfrm>
            <a:off x="274320" y="548640"/>
            <a:ext cx="11840760" cy="57297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27832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Model V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9" name="CustomShape 2"/>
          <p:cNvSpPr/>
          <p:nvPr/>
        </p:nvSpPr>
        <p:spPr>
          <a:xfrm>
            <a:off x="483238" y="1528549"/>
            <a:ext cx="7520178" cy="51452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Najczęściej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spotykany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model – </a:t>
            </a:r>
            <a:r>
              <a:rPr lang="en-US" sz="3200" b="1" strike="noStrike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 V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posiada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cztery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poziomy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testowania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odpowiadające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czterem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poziomom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rozwoju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oprogramowania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endParaRPr lang="pl-PL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Opisuje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czynności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wytwarzania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oprogramowania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od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specyfikacji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wymagań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do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pielęgnacji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  <a:endParaRPr lang="pl-PL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 V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ilustruje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jak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czynności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testowe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mogą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być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integrowane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z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każdym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etapem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cyklu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życia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oprogramowania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578" name="Picture 2" descr="Related image">
            <a:extLst>
              <a:ext uri="{FF2B5EF4-FFF2-40B4-BE49-F238E27FC236}">
                <a16:creationId xmlns:a16="http://schemas.microsoft.com/office/drawing/2014/main" id="{EC35751C-0A5D-44A6-81C5-A06F6E6958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71"/>
          <a:stretch/>
        </p:blipFill>
        <p:spPr bwMode="auto">
          <a:xfrm>
            <a:off x="8003416" y="1825560"/>
            <a:ext cx="3842841" cy="435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0167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1" name="CustomShape 2"/>
          <p:cNvSpPr/>
          <p:nvPr/>
        </p:nvSpPr>
        <p:spPr>
          <a:xfrm>
            <a:off x="268200" y="6055920"/>
            <a:ext cx="39373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6A4F75-E5AB-4DC3-901F-2E27DF1B5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8" y="721895"/>
            <a:ext cx="12283392" cy="550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361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Testowanie</a:t>
            </a:r>
            <a:r>
              <a:rPr lang="en-US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w </a:t>
            </a:r>
            <a:r>
              <a:rPr lang="en-US" sz="4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cyklu</a:t>
            </a:r>
            <a:r>
              <a:rPr lang="en-US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4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życia</a:t>
            </a:r>
            <a:r>
              <a:rPr lang="en-US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4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oprogramowania</a:t>
            </a:r>
            <a:r>
              <a:rPr lang="pl-PL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- </a:t>
            </a:r>
            <a:r>
              <a:rPr lang="pl-PL" sz="440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podsumowanie</a:t>
            </a:r>
            <a:endParaRPr lang="en-US" sz="180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każdym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modelu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rozwoju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oprogramowania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dobre</a:t>
            </a:r>
            <a:r>
              <a:rPr lang="en-US" sz="320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testowanie</a:t>
            </a:r>
            <a:r>
              <a:rPr lang="en-US" sz="320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posiada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kilka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niezmiennych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cech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dla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każdej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czynności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związanej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z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wytworzeniem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oprogramowania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istnieją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odpowiadające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jej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czynności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związane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z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testowaniem</a:t>
            </a:r>
            <a:endParaRPr lang="en-US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każdy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poziom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testowania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ma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zdefiniowane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cele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analiza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projektowanie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testów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dla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danego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poziomu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powinny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rozpoczynać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się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już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podczas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odpowiadającej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fazy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wytwarzania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testerzy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powinni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uczestniczyć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przeglądach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już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od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wczesnych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wersji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dokumentacji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tworzonej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podczas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wytwarzania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24974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11">
            <a:extLst>
              <a:ext uri="{FF2B5EF4-FFF2-40B4-BE49-F238E27FC236}">
                <a16:creationId xmlns:a16="http://schemas.microsoft.com/office/drawing/2014/main" id="{A6015120-B85C-4BCA-8AE5-F19763ADE71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269" r="1337" b="6648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grpSp>
        <p:nvGrpSpPr>
          <p:cNvPr id="4" name="Grupa 8">
            <a:extLst>
              <a:ext uri="{FF2B5EF4-FFF2-40B4-BE49-F238E27FC236}">
                <a16:creationId xmlns:a16="http://schemas.microsoft.com/office/drawing/2014/main" id="{2AC109E7-B5EF-4578-AFE0-BE8F62ED2722}"/>
              </a:ext>
            </a:extLst>
          </p:cNvPr>
          <p:cNvGrpSpPr/>
          <p:nvPr/>
        </p:nvGrpSpPr>
        <p:grpSpPr>
          <a:xfrm>
            <a:off x="7836028" y="4788000"/>
            <a:ext cx="4355976" cy="1656184"/>
            <a:chOff x="4788024" y="3240171"/>
            <a:chExt cx="4355976" cy="1295983"/>
          </a:xfrm>
        </p:grpSpPr>
        <p:sp>
          <p:nvSpPr>
            <p:cNvPr id="5" name="Prostokąt 9">
              <a:extLst>
                <a:ext uri="{FF2B5EF4-FFF2-40B4-BE49-F238E27FC236}">
                  <a16:creationId xmlns:a16="http://schemas.microsoft.com/office/drawing/2014/main" id="{9718F12F-0DD8-453D-9A31-424C7AFA25DB}"/>
                </a:ext>
              </a:extLst>
            </p:cNvPr>
            <p:cNvSpPr/>
            <p:nvPr/>
          </p:nvSpPr>
          <p:spPr>
            <a:xfrm>
              <a:off x="4788024" y="3240171"/>
              <a:ext cx="4355976" cy="12959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96000" tIns="0" rIns="72000" rtlCol="0" anchor="ctr" anchorCtr="0"/>
            <a:lstStyle/>
            <a:p>
              <a:pPr>
                <a:lnSpc>
                  <a:spcPts val="2500"/>
                </a:lnSpc>
              </a:pPr>
              <a:r>
                <a:rPr lang="pl-PL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Poziomy testów</a:t>
              </a:r>
            </a:p>
          </p:txBody>
        </p:sp>
        <p:cxnSp>
          <p:nvCxnSpPr>
            <p:cNvPr id="6" name="Łącznik prosty 10">
              <a:extLst>
                <a:ext uri="{FF2B5EF4-FFF2-40B4-BE49-F238E27FC236}">
                  <a16:creationId xmlns:a16="http://schemas.microsoft.com/office/drawing/2014/main" id="{833445E2-DAB6-4E4C-9C49-C25B7C05EF8A}"/>
                </a:ext>
              </a:extLst>
            </p:cNvPr>
            <p:cNvCxnSpPr/>
            <p:nvPr/>
          </p:nvCxnSpPr>
          <p:spPr>
            <a:xfrm>
              <a:off x="5025600" y="4293096"/>
              <a:ext cx="573581" cy="1"/>
            </a:xfrm>
            <a:prstGeom prst="line">
              <a:avLst/>
            </a:prstGeom>
            <a:ln w="57150">
              <a:solidFill>
                <a:srgbClr val="33BC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158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AutoShape 2" descr="Related image">
            <a:extLst>
              <a:ext uri="{FF2B5EF4-FFF2-40B4-BE49-F238E27FC236}">
                <a16:creationId xmlns:a16="http://schemas.microsoft.com/office/drawing/2014/main" id="{3AF797E4-8987-499A-BC30-51A1373CD0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Image result for continuous improvement">
            <a:extLst>
              <a:ext uri="{FF2B5EF4-FFF2-40B4-BE49-F238E27FC236}">
                <a16:creationId xmlns:a16="http://schemas.microsoft.com/office/drawing/2014/main" id="{2F7ECDCF-88F1-49D8-AF8D-1E22D9F09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5789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731519" y="2560320"/>
            <a:ext cx="3444695" cy="28987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88640" indent="-188640">
              <a:lnSpc>
                <a:spcPct val="150000"/>
              </a:lnSpc>
              <a:buClr>
                <a:srgbClr val="FFA000"/>
              </a:buClr>
              <a:buSzPct val="90000"/>
              <a:buFont typeface="Wingdings" charset="2"/>
              <a:buChar char=""/>
            </a:pPr>
            <a:r>
              <a:rPr lang="pl-PL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Testy modułów/komponentów</a:t>
            </a:r>
            <a:endParaRPr lang="pl-PL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88640" indent="-188640">
              <a:lnSpc>
                <a:spcPct val="150000"/>
              </a:lnSpc>
              <a:buClr>
                <a:srgbClr val="FFA000"/>
              </a:buClr>
              <a:buSzPct val="90000"/>
              <a:buFont typeface="Wingdings" charset="2"/>
              <a:buChar char=""/>
            </a:pPr>
            <a:r>
              <a:rPr lang="pl-PL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Testy integracyjne</a:t>
            </a:r>
            <a:endParaRPr lang="pl-PL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88640" indent="-188640">
              <a:lnSpc>
                <a:spcPct val="150000"/>
              </a:lnSpc>
              <a:buClr>
                <a:srgbClr val="FFA000"/>
              </a:buClr>
              <a:buSzPct val="90000"/>
              <a:buFont typeface="Wingdings" charset="2"/>
              <a:buChar char=""/>
            </a:pPr>
            <a:r>
              <a:rPr lang="pl-PL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Testy systemowe</a:t>
            </a:r>
            <a:endParaRPr lang="pl-PL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88640" indent="-188640">
              <a:lnSpc>
                <a:spcPct val="150000"/>
              </a:lnSpc>
              <a:buClr>
                <a:srgbClr val="FFA000"/>
              </a:buClr>
              <a:buSzPct val="90000"/>
              <a:buFont typeface="Wingdings" charset="2"/>
              <a:buChar char=""/>
            </a:pPr>
            <a:r>
              <a:rPr lang="pl-PL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Testy akceptacyjne</a:t>
            </a:r>
            <a:endParaRPr lang="pl-PL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840600" y="50472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l-PL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Poziomy testów </a:t>
            </a:r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8CE632-C07C-45FC-8CA8-7A854196D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178" y="1570572"/>
            <a:ext cx="7397726" cy="517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49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2"/>
          <p:cNvSpPr txBox="1"/>
          <p:nvPr/>
        </p:nvSpPr>
        <p:spPr>
          <a:xfrm>
            <a:off x="63776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l-PL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Testowanie komponentów (modułowe) </a:t>
            </a:r>
            <a:endParaRPr lang="pl-PL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370573-3354-494F-83C6-54BE014908D9}"/>
              </a:ext>
            </a:extLst>
          </p:cNvPr>
          <p:cNvSpPr/>
          <p:nvPr/>
        </p:nvSpPr>
        <p:spPr>
          <a:xfrm>
            <a:off x="0" y="1592270"/>
            <a:ext cx="8693624" cy="5265730"/>
          </a:xfrm>
          <a:prstGeom prst="rect">
            <a:avLst/>
          </a:prstGeom>
          <a:solidFill>
            <a:srgbClr val="06AED3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71463" lvl="1"/>
            <a:r>
              <a:rPr lang="pl-PL" sz="2800" dirty="0">
                <a:solidFill>
                  <a:schemeClr val="tx1"/>
                </a:solidFill>
              </a:rPr>
              <a:t>Polega na wyszukiwaniu błędów i weryfikacji funkcjonalności oprogramowania (np. modułów, programów, obiektów, klas), które można testować oddzielnie. </a:t>
            </a:r>
          </a:p>
          <a:p>
            <a:pPr marL="271463" lvl="1"/>
            <a:endParaRPr lang="pl-PL" sz="2800" dirty="0">
              <a:solidFill>
                <a:schemeClr val="bg1"/>
              </a:solidFill>
            </a:endParaRPr>
          </a:p>
          <a:p>
            <a:pPr marL="271463" lvl="1"/>
            <a:r>
              <a:rPr lang="pl-PL" sz="2800" dirty="0">
                <a:solidFill>
                  <a:schemeClr val="tx1"/>
                </a:solidFill>
              </a:rPr>
              <a:t>Może być wykonywane </a:t>
            </a:r>
            <a:r>
              <a:rPr lang="pl-PL" sz="2800" b="1" dirty="0">
                <a:solidFill>
                  <a:srgbClr val="FF0000"/>
                </a:solidFill>
              </a:rPr>
              <a:t>w izolacji od reszty systemu</a:t>
            </a:r>
            <a:r>
              <a:rPr lang="pl-PL" sz="2800" dirty="0">
                <a:solidFill>
                  <a:schemeClr val="tx1"/>
                </a:solidFill>
              </a:rPr>
              <a:t>, w zależnosci od kontekstu cyklu rozwoju oprogramowania i od samego systemu.</a:t>
            </a:r>
          </a:p>
          <a:p>
            <a:pPr marL="0" lvl="1"/>
            <a:endParaRPr lang="pl-PL" sz="2800" dirty="0">
              <a:solidFill>
                <a:schemeClr val="tx1"/>
              </a:solidFill>
            </a:endParaRPr>
          </a:p>
          <a:p>
            <a:pPr marL="271463" lvl="1"/>
            <a:r>
              <a:rPr lang="pl-PL" sz="2800" dirty="0">
                <a:solidFill>
                  <a:schemeClr val="tx1"/>
                </a:solidFill>
              </a:rPr>
              <a:t>Można podczas nich użyć zaślepek, sterowników testowych oraz symulatorów.</a:t>
            </a:r>
          </a:p>
          <a:p>
            <a:pPr marL="0" lvl="1"/>
            <a:endParaRPr lang="pl-PL" sz="1200" dirty="0">
              <a:solidFill>
                <a:schemeClr val="bg1"/>
              </a:solidFill>
            </a:endParaRPr>
          </a:p>
          <a:p>
            <a:pPr marL="0" lvl="1"/>
            <a:endParaRPr lang="pl-PL" sz="1600" dirty="0">
              <a:solidFill>
                <a:schemeClr val="bg1"/>
              </a:solidFill>
            </a:endParaRPr>
          </a:p>
        </p:txBody>
      </p:sp>
      <p:pic>
        <p:nvPicPr>
          <p:cNvPr id="25604" name="Picture 4" descr="Image result for testy moduÅowe">
            <a:extLst>
              <a:ext uri="{FF2B5EF4-FFF2-40B4-BE49-F238E27FC236}">
                <a16:creationId xmlns:a16="http://schemas.microsoft.com/office/drawing/2014/main" id="{835E926B-702B-4B4E-8419-01BF84C5E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300" y="2332630"/>
            <a:ext cx="3194714" cy="319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9012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2"/>
          <p:cNvSpPr txBox="1"/>
          <p:nvPr/>
        </p:nvSpPr>
        <p:spPr>
          <a:xfrm>
            <a:off x="63776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l-PL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Testowanie komponentów (modułowe) </a:t>
            </a:r>
            <a:endParaRPr lang="pl-PL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370573-3354-494F-83C6-54BE014908D9}"/>
              </a:ext>
            </a:extLst>
          </p:cNvPr>
          <p:cNvSpPr/>
          <p:nvPr/>
        </p:nvSpPr>
        <p:spPr>
          <a:xfrm>
            <a:off x="0" y="1592270"/>
            <a:ext cx="8693624" cy="5265730"/>
          </a:xfrm>
          <a:prstGeom prst="rect">
            <a:avLst/>
          </a:prstGeom>
          <a:solidFill>
            <a:srgbClr val="06AED3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8640" indent="-188640">
              <a:lnSpc>
                <a:spcPct val="150000"/>
              </a:lnSpc>
              <a:buClr>
                <a:srgbClr val="FFA000"/>
              </a:buClr>
              <a:buSzPct val="90000"/>
              <a:buFont typeface="Wingdings" charset="2"/>
              <a:buChar char=""/>
            </a:pPr>
            <a:r>
              <a:rPr lang="pl-PL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Testy strukturalne (np. pokrycie kodu)</a:t>
            </a:r>
          </a:p>
          <a:p>
            <a:pPr marL="188640" indent="-188640">
              <a:lnSpc>
                <a:spcPct val="150000"/>
              </a:lnSpc>
              <a:buClr>
                <a:srgbClr val="FFA000"/>
              </a:buClr>
              <a:buSzPct val="90000"/>
              <a:buFont typeface="Wingdings" charset="2"/>
              <a:buChar char=""/>
            </a:pPr>
            <a:r>
              <a:rPr lang="pl-PL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Przypadki testowe uzyskiwane z: specyfikacji komponentów, projektu komponentów czy modelu danych</a:t>
            </a:r>
          </a:p>
          <a:p>
            <a:pPr marL="188640" indent="-188640">
              <a:lnSpc>
                <a:spcPct val="150000"/>
              </a:lnSpc>
              <a:buClr>
                <a:srgbClr val="FFA000"/>
              </a:buClr>
              <a:buSzPct val="90000"/>
              <a:buFont typeface="Wingdings" charset="2"/>
              <a:buChar char=""/>
            </a:pPr>
            <a:r>
              <a:rPr lang="pl-PL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Błędy poprawiane natychmiast bez odnotowywania incydentów</a:t>
            </a:r>
          </a:p>
          <a:p>
            <a:pPr marL="0" lvl="1"/>
            <a:endParaRPr lang="pl-PL" sz="1200" dirty="0">
              <a:solidFill>
                <a:schemeClr val="bg1"/>
              </a:solidFill>
            </a:endParaRPr>
          </a:p>
          <a:p>
            <a:pPr marL="271463" lvl="1"/>
            <a:r>
              <a:rPr lang="pl-PL" sz="2200" dirty="0">
                <a:solidFill>
                  <a:schemeClr val="bg1"/>
                </a:solidFill>
              </a:rPr>
              <a:t>Testy modułowe zwykle powinien wykonywać programista ponieważ:</a:t>
            </a:r>
          </a:p>
          <a:p>
            <a:pPr marL="742950" lvl="1" indent="-285750">
              <a:spcAft>
                <a:spcPts val="600"/>
              </a:spcAft>
              <a:buBlip>
                <a:blip r:embed="rId3"/>
              </a:buBlip>
            </a:pPr>
            <a:r>
              <a:rPr lang="pl-PL" sz="2000" dirty="0">
                <a:solidFill>
                  <a:schemeClr val="bg1"/>
                </a:solidFill>
              </a:rPr>
              <a:t>najlepiej zna kod danego elementu systemu;</a:t>
            </a:r>
          </a:p>
          <a:p>
            <a:pPr marL="742950" lvl="1" indent="-285750">
              <a:spcAft>
                <a:spcPts val="600"/>
              </a:spcAft>
              <a:buBlip>
                <a:blip r:embed="rId3"/>
              </a:buBlip>
            </a:pPr>
            <a:r>
              <a:rPr lang="pl-PL" sz="2000" dirty="0">
                <a:solidFill>
                  <a:schemeClr val="bg1"/>
                </a:solidFill>
              </a:rPr>
              <a:t>zmiany w kodzie moga pociagnać za sobą efekty uboczne, łatwe do zauważenia przez twórcę kodu, dużo trudniejsze dla osoby z zewnatrz;</a:t>
            </a:r>
          </a:p>
          <a:p>
            <a:pPr marL="742950" lvl="1" indent="-285750">
              <a:spcAft>
                <a:spcPts val="600"/>
              </a:spcAft>
              <a:buBlip>
                <a:blip r:embed="rId3"/>
              </a:buBlip>
            </a:pPr>
            <a:r>
              <a:rPr lang="pl-PL" sz="2000" dirty="0">
                <a:solidFill>
                  <a:schemeClr val="bg1"/>
                </a:solidFill>
              </a:rPr>
              <a:t>defekty są naprawiane natychmiast po znalezieniu, bez formalnego zgłaszania incydentów.</a:t>
            </a:r>
          </a:p>
          <a:p>
            <a:pPr marL="0" lvl="1"/>
            <a:endParaRPr lang="pl-PL" sz="1600" dirty="0">
              <a:solidFill>
                <a:schemeClr val="bg1"/>
              </a:solidFill>
            </a:endParaRPr>
          </a:p>
        </p:txBody>
      </p:sp>
      <p:pic>
        <p:nvPicPr>
          <p:cNvPr id="25604" name="Picture 4" descr="Image result for testy moduÅowe">
            <a:extLst>
              <a:ext uri="{FF2B5EF4-FFF2-40B4-BE49-F238E27FC236}">
                <a16:creationId xmlns:a16="http://schemas.microsoft.com/office/drawing/2014/main" id="{835E926B-702B-4B4E-8419-01BF84C5E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004" y="2318982"/>
            <a:ext cx="3194714" cy="319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1731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2"/>
          <p:cNvSpPr txBox="1"/>
          <p:nvPr/>
        </p:nvSpPr>
        <p:spPr>
          <a:xfrm>
            <a:off x="63776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l-PL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Testowanie komponentów (modułowe) </a:t>
            </a:r>
            <a:endParaRPr lang="pl-PL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370573-3354-494F-83C6-54BE014908D9}"/>
              </a:ext>
            </a:extLst>
          </p:cNvPr>
          <p:cNvSpPr/>
          <p:nvPr/>
        </p:nvSpPr>
        <p:spPr>
          <a:xfrm>
            <a:off x="0" y="1592270"/>
            <a:ext cx="8693624" cy="5265730"/>
          </a:xfrm>
          <a:prstGeom prst="rect">
            <a:avLst/>
          </a:prstGeom>
          <a:solidFill>
            <a:srgbClr val="06AED3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8640" indent="-188640">
              <a:lnSpc>
                <a:spcPct val="150000"/>
              </a:lnSpc>
              <a:buClr>
                <a:srgbClr val="FFA000"/>
              </a:buClr>
              <a:buSzPct val="90000"/>
              <a:buFont typeface="Wingdings" charset="2"/>
              <a:buChar char=""/>
            </a:pPr>
            <a:r>
              <a:rPr lang="pl-PL" sz="2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Typowo odbywają się z dostępem do kodu który jest testowany (</a:t>
            </a:r>
            <a:r>
              <a:rPr lang="pl-PL" sz="2600" i="1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white-box testing</a:t>
            </a:r>
            <a:r>
              <a:rPr lang="pl-PL" sz="2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</a:p>
          <a:p>
            <a:pPr marL="188640" indent="-188640">
              <a:lnSpc>
                <a:spcPct val="150000"/>
              </a:lnSpc>
              <a:buClr>
                <a:srgbClr val="FFA000"/>
              </a:buClr>
              <a:buSzPct val="90000"/>
              <a:buFont typeface="Wingdings" charset="2"/>
              <a:buChar char=""/>
            </a:pPr>
            <a:r>
              <a:rPr lang="pl-PL" sz="2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Wsparcie narzędziowe – unit test frameworks, debugging tools</a:t>
            </a:r>
          </a:p>
          <a:p>
            <a:pPr marL="188640" indent="-188640">
              <a:lnSpc>
                <a:spcPct val="150000"/>
              </a:lnSpc>
              <a:buClr>
                <a:srgbClr val="FFA000"/>
              </a:buClr>
              <a:buSzPct val="90000"/>
              <a:buFont typeface="Wingdings" charset="2"/>
              <a:buChar char=""/>
            </a:pPr>
            <a:r>
              <a:rPr lang="pl-PL" sz="2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Najczęściej testy wykonywane przez programistę który pisał kod</a:t>
            </a:r>
          </a:p>
          <a:p>
            <a:pPr marL="188640" indent="-188640">
              <a:lnSpc>
                <a:spcPct val="150000"/>
              </a:lnSpc>
              <a:buClr>
                <a:srgbClr val="FFA000"/>
              </a:buClr>
              <a:buSzPct val="90000"/>
              <a:buFont typeface="Wingdings" charset="2"/>
              <a:buChar char=""/>
            </a:pPr>
            <a:r>
              <a:rPr lang="pl-PL" sz="2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Błędy poprawiane natychmiast bez odnotowywania incydentów</a:t>
            </a:r>
            <a:endParaRPr lang="pl-PL" sz="2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5604" name="Picture 4" descr="Image result for testy moduÅowe">
            <a:extLst>
              <a:ext uri="{FF2B5EF4-FFF2-40B4-BE49-F238E27FC236}">
                <a16:creationId xmlns:a16="http://schemas.microsoft.com/office/drawing/2014/main" id="{835E926B-702B-4B4E-8419-01BF84C5E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004" y="2318982"/>
            <a:ext cx="3194714" cy="3194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6719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13CDDB6B-271B-4031-8196-64C7820BCC88}"/>
              </a:ext>
            </a:extLst>
          </p:cNvPr>
          <p:cNvSpPr/>
          <p:nvPr/>
        </p:nvSpPr>
        <p:spPr>
          <a:xfrm>
            <a:off x="0" y="1124743"/>
            <a:ext cx="7765576" cy="5733257"/>
          </a:xfrm>
          <a:prstGeom prst="rect">
            <a:avLst/>
          </a:prstGeom>
          <a:solidFill>
            <a:srgbClr val="3CBD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71463" lvl="1"/>
            <a:endParaRPr lang="pl-PL" sz="1400" dirty="0">
              <a:solidFill>
                <a:schemeClr val="bg1"/>
              </a:solidFill>
            </a:endParaRPr>
          </a:p>
          <a:p>
            <a:pPr marL="271463" lvl="1"/>
            <a:r>
              <a:rPr lang="pl-PL" sz="2400" dirty="0">
                <a:solidFill>
                  <a:schemeClr val="bg1"/>
                </a:solidFill>
              </a:rPr>
              <a:t>Testowanie wykonywane w celu wykrycia błędów w interfejsach i interakcjach pomiędzy integrowanymi elementami.</a:t>
            </a:r>
          </a:p>
          <a:p>
            <a:pPr marL="0" lvl="1"/>
            <a:endParaRPr lang="pl-PL" sz="2400" dirty="0">
              <a:solidFill>
                <a:schemeClr val="bg1"/>
              </a:solidFill>
            </a:endParaRPr>
          </a:p>
          <a:p>
            <a:pPr marL="271463" lvl="1"/>
            <a:r>
              <a:rPr lang="pl-PL" sz="2400" dirty="0"/>
              <a:t>Testy integracyjne mogą być wykonywane na wielu poziomach, a ich przedmiotem mogą być części rozmaitej wielkosci</a:t>
            </a:r>
            <a:r>
              <a:rPr lang="pl-PL" sz="2400" dirty="0">
                <a:solidFill>
                  <a:schemeClr val="bg1"/>
                </a:solidFill>
              </a:rPr>
              <a:t>:</a:t>
            </a:r>
          </a:p>
          <a:p>
            <a:pPr marL="271463" lvl="1"/>
            <a:endParaRPr lang="pl-PL" sz="2400" dirty="0">
              <a:solidFill>
                <a:schemeClr val="bg1"/>
              </a:solidFill>
            </a:endParaRPr>
          </a:p>
          <a:p>
            <a:pPr marL="742950" lvl="1" indent="-285750">
              <a:spcAft>
                <a:spcPts val="600"/>
              </a:spcAft>
              <a:buBlip>
                <a:blip r:embed="rId3"/>
              </a:buBlip>
            </a:pPr>
            <a:r>
              <a:rPr lang="pl-PL" sz="2400" b="1" dirty="0">
                <a:solidFill>
                  <a:schemeClr val="bg1"/>
                </a:solidFill>
              </a:rPr>
              <a:t>Testy integracyjne w małej skali </a:t>
            </a:r>
            <a:r>
              <a:rPr lang="pl-PL" sz="2400" dirty="0">
                <a:solidFill>
                  <a:schemeClr val="bg1"/>
                </a:solidFill>
              </a:rPr>
              <a:t>(wewnetrzne) – integracja modułów – po zakończeniu testów modułów;</a:t>
            </a:r>
          </a:p>
          <a:p>
            <a:pPr marL="742950" lvl="1" indent="-285750">
              <a:spcAft>
                <a:spcPts val="600"/>
              </a:spcAft>
              <a:buBlip>
                <a:blip r:embed="rId3"/>
              </a:buBlip>
            </a:pPr>
            <a:r>
              <a:rPr lang="pl-PL" sz="2400" b="1" dirty="0">
                <a:solidFill>
                  <a:schemeClr val="bg1"/>
                </a:solidFill>
              </a:rPr>
              <a:t>Testy integracyjne w dużej skali </a:t>
            </a:r>
            <a:r>
              <a:rPr lang="pl-PL" sz="2400" dirty="0">
                <a:solidFill>
                  <a:schemeClr val="bg1"/>
                </a:solidFill>
              </a:rPr>
              <a:t>(zewnetrzne) – integracja systemów – po zakończeniu testów systemowych.</a:t>
            </a:r>
          </a:p>
          <a:p>
            <a:pPr marL="271463" lvl="1"/>
            <a:endParaRPr lang="pl-PL" sz="2400" dirty="0">
              <a:solidFill>
                <a:schemeClr val="bg1"/>
              </a:solidFill>
            </a:endParaRPr>
          </a:p>
          <a:p>
            <a:pPr marL="0" lvl="1"/>
            <a:endParaRPr lang="pl-PL" sz="1600" dirty="0">
              <a:solidFill>
                <a:schemeClr val="bg1"/>
              </a:solidFill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B6CEA957-2A58-4C30-87A2-7AEDD533D1D0}"/>
              </a:ext>
            </a:extLst>
          </p:cNvPr>
          <p:cNvSpPr txBox="1"/>
          <p:nvPr/>
        </p:nvSpPr>
        <p:spPr>
          <a:xfrm>
            <a:off x="651408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l-PL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Testowanie integracyjne </a:t>
            </a:r>
            <a:endParaRPr lang="pl-PL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6628" name="Picture 4" descr="Related image">
            <a:extLst>
              <a:ext uri="{FF2B5EF4-FFF2-40B4-BE49-F238E27FC236}">
                <a16:creationId xmlns:a16="http://schemas.microsoft.com/office/drawing/2014/main" id="{0E97B414-5067-4426-821B-CE22F7ADD8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3" t="4556" r="26466"/>
          <a:stretch/>
        </p:blipFill>
        <p:spPr bwMode="auto">
          <a:xfrm>
            <a:off x="7697337" y="1124743"/>
            <a:ext cx="4494663" cy="573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649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13CDDB6B-271B-4031-8196-64C7820BCC88}"/>
              </a:ext>
            </a:extLst>
          </p:cNvPr>
          <p:cNvSpPr/>
          <p:nvPr/>
        </p:nvSpPr>
        <p:spPr>
          <a:xfrm>
            <a:off x="0" y="1124743"/>
            <a:ext cx="7697337" cy="5733257"/>
          </a:xfrm>
          <a:prstGeom prst="rect">
            <a:avLst/>
          </a:prstGeom>
          <a:solidFill>
            <a:srgbClr val="3CBD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71463" lvl="1"/>
            <a:endParaRPr lang="pl-PL" sz="1400" dirty="0">
              <a:solidFill>
                <a:schemeClr val="bg1"/>
              </a:solidFill>
            </a:endParaRPr>
          </a:p>
          <a:p>
            <a:pPr marL="271463" lvl="1"/>
            <a:endParaRPr lang="pl-PL" sz="1400" dirty="0">
              <a:solidFill>
                <a:schemeClr val="bg1"/>
              </a:solidFill>
            </a:endParaRPr>
          </a:p>
          <a:p>
            <a:pPr marL="271463" lvl="1">
              <a:lnSpc>
                <a:spcPct val="150000"/>
              </a:lnSpc>
            </a:pPr>
            <a:r>
              <a:rPr lang="pl-PL" sz="2800" b="1" dirty="0">
                <a:solidFill>
                  <a:schemeClr val="bg1"/>
                </a:solidFill>
              </a:rPr>
              <a:t>Cel testów integracyjnych:</a:t>
            </a:r>
          </a:p>
          <a:p>
            <a:pPr marL="271463" lvl="1">
              <a:lnSpc>
                <a:spcPct val="150000"/>
              </a:lnSpc>
            </a:pPr>
            <a:r>
              <a:rPr lang="pl-PL" sz="2800" dirty="0">
                <a:solidFill>
                  <a:schemeClr val="bg1"/>
                </a:solidFill>
              </a:rPr>
              <a:t>Testowanie integracyjne ukierunkowane jest na znajdowanie błędów w interfejsach pomiędzy poszczególnymi integrowanymi elementami, </a:t>
            </a:r>
            <a:r>
              <a:rPr lang="pl-PL" sz="2800" b="1" dirty="0">
                <a:solidFill>
                  <a:schemeClr val="bg1"/>
                </a:solidFill>
              </a:rPr>
              <a:t>GŁÓWNIE</a:t>
            </a:r>
            <a:r>
              <a:rPr lang="pl-PL" sz="2800" dirty="0">
                <a:solidFill>
                  <a:schemeClr val="bg1"/>
                </a:solidFill>
              </a:rPr>
              <a:t> w wymianie danych pomiedzy nimi.</a:t>
            </a:r>
          </a:p>
          <a:p>
            <a:pPr marL="0" lvl="1"/>
            <a:endParaRPr lang="pl-PL" sz="1600" dirty="0">
              <a:solidFill>
                <a:schemeClr val="bg1"/>
              </a:solidFill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B6CEA957-2A58-4C30-87A2-7AEDD533D1D0}"/>
              </a:ext>
            </a:extLst>
          </p:cNvPr>
          <p:cNvSpPr txBox="1"/>
          <p:nvPr/>
        </p:nvSpPr>
        <p:spPr>
          <a:xfrm>
            <a:off x="651408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l-PL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Testowanie integracyjne </a:t>
            </a:r>
            <a:endParaRPr lang="pl-PL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6628" name="Picture 4" descr="Related image">
            <a:extLst>
              <a:ext uri="{FF2B5EF4-FFF2-40B4-BE49-F238E27FC236}">
                <a16:creationId xmlns:a16="http://schemas.microsoft.com/office/drawing/2014/main" id="{0E97B414-5067-4426-821B-CE22F7ADD8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3" t="4556" r="26466"/>
          <a:stretch/>
        </p:blipFill>
        <p:spPr bwMode="auto">
          <a:xfrm>
            <a:off x="7697337" y="1124743"/>
            <a:ext cx="4494663" cy="573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358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13CDDB6B-271B-4031-8196-64C7820BCC88}"/>
              </a:ext>
            </a:extLst>
          </p:cNvPr>
          <p:cNvSpPr/>
          <p:nvPr/>
        </p:nvSpPr>
        <p:spPr>
          <a:xfrm>
            <a:off x="0" y="1124743"/>
            <a:ext cx="7765576" cy="5733257"/>
          </a:xfrm>
          <a:prstGeom prst="rect">
            <a:avLst/>
          </a:prstGeom>
          <a:solidFill>
            <a:srgbClr val="3CBD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rgbClr val="FFA000"/>
              </a:buClr>
              <a:buSzPct val="90000"/>
            </a:pPr>
            <a:endParaRPr lang="pl-PL" sz="28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buClr>
                <a:srgbClr val="FFA000"/>
              </a:buClr>
              <a:buSzPct val="90000"/>
            </a:pPr>
            <a:r>
              <a:rPr lang="pl-PL" sz="28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Testy interfejsów </a:t>
            </a:r>
            <a:r>
              <a:rPr lang="pl-PL" sz="2800" b="1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pomiędzy komponentami, częściami aplikacji, interakcji z innymi częściami systemu </a:t>
            </a:r>
            <a:r>
              <a:rPr lang="pl-PL" sz="28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(system operacyjny, system plików,…) jak również </a:t>
            </a:r>
            <a:r>
              <a:rPr lang="pl-PL" sz="2800" b="1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interfejsów pomiędzy systemami</a:t>
            </a:r>
          </a:p>
          <a:p>
            <a:pPr>
              <a:buClr>
                <a:srgbClr val="FFA000"/>
              </a:buClr>
              <a:buSzPct val="90000"/>
            </a:pPr>
            <a:endParaRPr lang="pl-PL" sz="2800" b="1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buClr>
                <a:srgbClr val="FFA000"/>
              </a:buClr>
              <a:buSzPct val="90000"/>
            </a:pPr>
            <a:r>
              <a:rPr lang="pl-PL" sz="28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Może być więcej niż jeden poziom testów integracyjnych</a:t>
            </a:r>
          </a:p>
          <a:p>
            <a:pPr marL="379080" lvl="1" indent="189000">
              <a:buClr>
                <a:srgbClr val="FFA000"/>
              </a:buClr>
              <a:buSzPct val="90000"/>
              <a:buFont typeface="Wingdings" charset="2"/>
              <a:buChar char=""/>
            </a:pPr>
            <a:r>
              <a:rPr lang="pl-PL" sz="28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Testy integracyjne komponentów</a:t>
            </a:r>
            <a:endParaRPr lang="pl-PL" sz="20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79080" lvl="1" indent="189000">
              <a:buClr>
                <a:srgbClr val="FFA000"/>
              </a:buClr>
              <a:buSzPct val="90000"/>
              <a:buFont typeface="Wingdings" charset="2"/>
              <a:buChar char=""/>
            </a:pPr>
            <a:r>
              <a:rPr lang="pl-PL" sz="28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Testy integracyjne systemów (po testach systemowych)</a:t>
            </a:r>
            <a:endParaRPr lang="pl-PL" sz="20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B6CEA957-2A58-4C30-87A2-7AEDD533D1D0}"/>
              </a:ext>
            </a:extLst>
          </p:cNvPr>
          <p:cNvSpPr txBox="1"/>
          <p:nvPr/>
        </p:nvSpPr>
        <p:spPr>
          <a:xfrm>
            <a:off x="651408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l-PL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Testowanie integracyjne </a:t>
            </a:r>
            <a:endParaRPr lang="pl-PL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6628" name="Picture 4" descr="Related image">
            <a:extLst>
              <a:ext uri="{FF2B5EF4-FFF2-40B4-BE49-F238E27FC236}">
                <a16:creationId xmlns:a16="http://schemas.microsoft.com/office/drawing/2014/main" id="{0E97B414-5067-4426-821B-CE22F7ADD8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3" t="4556" r="26466"/>
          <a:stretch/>
        </p:blipFill>
        <p:spPr bwMode="auto">
          <a:xfrm>
            <a:off x="7697337" y="1124743"/>
            <a:ext cx="4494663" cy="573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842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51DB685B-0BD0-450D-AE47-1E139C8AB647}"/>
              </a:ext>
            </a:extLst>
          </p:cNvPr>
          <p:cNvSpPr/>
          <p:nvPr/>
        </p:nvSpPr>
        <p:spPr>
          <a:xfrm>
            <a:off x="0" y="1408922"/>
            <a:ext cx="8482457" cy="5449077"/>
          </a:xfrm>
          <a:prstGeom prst="rect">
            <a:avLst/>
          </a:prstGeom>
          <a:solidFill>
            <a:srgbClr val="DE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71463" lvl="1"/>
            <a:endParaRPr lang="pl-PL" sz="2400" dirty="0">
              <a:solidFill>
                <a:schemeClr val="bg1"/>
              </a:solidFill>
            </a:endParaRPr>
          </a:p>
          <a:p>
            <a:pPr marL="271463" lvl="1"/>
            <a:r>
              <a:rPr lang="pl-PL" sz="2400" dirty="0">
                <a:solidFill>
                  <a:schemeClr val="bg1"/>
                </a:solidFill>
              </a:rPr>
              <a:t>Są to </a:t>
            </a:r>
            <a:r>
              <a:rPr lang="pl-PL" sz="2400" dirty="0">
                <a:solidFill>
                  <a:schemeClr val="tx1"/>
                </a:solidFill>
              </a:rPr>
              <a:t>testy w pełni zintegrowanego systemu.</a:t>
            </a:r>
          </a:p>
          <a:p>
            <a:pPr marL="0" lvl="1"/>
            <a:endParaRPr lang="pl-PL" sz="1400" dirty="0">
              <a:solidFill>
                <a:schemeClr val="tx1"/>
              </a:solidFill>
            </a:endParaRPr>
          </a:p>
          <a:p>
            <a:pPr marL="271463" lvl="1"/>
            <a:r>
              <a:rPr lang="pl-PL" sz="2400" dirty="0"/>
              <a:t>Jest to proces testowania sprawdzajacy, </a:t>
            </a:r>
            <a:r>
              <a:rPr lang="pl-PL" sz="2400" dirty="0">
                <a:solidFill>
                  <a:schemeClr val="tx1"/>
                </a:solidFill>
              </a:rPr>
              <a:t>czy zintegrowany system spełnia </a:t>
            </a:r>
            <a:r>
              <a:rPr lang="pl-PL" sz="2400" b="1" dirty="0">
                <a:solidFill>
                  <a:schemeClr val="tx1"/>
                </a:solidFill>
              </a:rPr>
              <a:t>wyspecyfikowane </a:t>
            </a:r>
            <a:r>
              <a:rPr lang="pl-PL" sz="2400" dirty="0">
                <a:solidFill>
                  <a:schemeClr val="tx1"/>
                </a:solidFill>
              </a:rPr>
              <a:t>wymagania</a:t>
            </a:r>
            <a:r>
              <a:rPr lang="pl-PL" sz="2400" dirty="0"/>
              <a:t>.</a:t>
            </a:r>
            <a:endParaRPr lang="pl-PL" sz="2400" dirty="0">
              <a:solidFill>
                <a:schemeClr val="bg1"/>
              </a:solidFill>
            </a:endParaRPr>
          </a:p>
          <a:p>
            <a:pPr marL="271463" lvl="1"/>
            <a:endParaRPr lang="pl-PL" sz="2400" dirty="0">
              <a:solidFill>
                <a:schemeClr val="bg1"/>
              </a:solidFill>
            </a:endParaRPr>
          </a:p>
          <a:p>
            <a:pPr marL="271463" lvl="1"/>
            <a:r>
              <a:rPr lang="pl-PL" sz="2400" dirty="0">
                <a:solidFill>
                  <a:schemeClr val="bg1"/>
                </a:solidFill>
              </a:rPr>
              <a:t>Weryfikacja systemu pod wzgledem </a:t>
            </a:r>
            <a:r>
              <a:rPr lang="pl-PL" sz="2400" b="1" dirty="0">
                <a:solidFill>
                  <a:schemeClr val="bg1"/>
                </a:solidFill>
              </a:rPr>
              <a:t>kompletności</a:t>
            </a:r>
            <a:r>
              <a:rPr lang="pl-PL" sz="2400" dirty="0">
                <a:solidFill>
                  <a:schemeClr val="bg1"/>
                </a:solidFill>
              </a:rPr>
              <a:t> i </a:t>
            </a:r>
            <a:r>
              <a:rPr lang="pl-PL" sz="2400" b="1" dirty="0">
                <a:solidFill>
                  <a:schemeClr val="bg1"/>
                </a:solidFill>
              </a:rPr>
              <a:t>spełnienia</a:t>
            </a:r>
            <a:r>
              <a:rPr lang="pl-PL" sz="2400" dirty="0">
                <a:solidFill>
                  <a:schemeClr val="bg1"/>
                </a:solidFill>
              </a:rPr>
              <a:t> wymagań klienta w środowisku podobnym do środowiska docelowego / produkcyjnego.</a:t>
            </a:r>
          </a:p>
          <a:p>
            <a:pPr marL="271463" lvl="1"/>
            <a:endParaRPr lang="pl-PL" sz="2400" dirty="0">
              <a:solidFill>
                <a:schemeClr val="bg1"/>
              </a:solidFill>
            </a:endParaRPr>
          </a:p>
          <a:p>
            <a:pPr marL="271463" lvl="1"/>
            <a:r>
              <a:rPr lang="pl-PL" sz="2400" dirty="0">
                <a:solidFill>
                  <a:schemeClr val="bg1"/>
                </a:solidFill>
              </a:rPr>
              <a:t>Testowanie w środowisku jak najbardziej zbliżonym do produkcyjnego, by zminimalizować </a:t>
            </a:r>
            <a:r>
              <a:rPr lang="pl-PL" sz="2400" b="1" dirty="0">
                <a:solidFill>
                  <a:schemeClr val="bg1"/>
                </a:solidFill>
              </a:rPr>
              <a:t>ryzyko</a:t>
            </a:r>
            <a:r>
              <a:rPr lang="pl-PL" sz="2400" dirty="0">
                <a:solidFill>
                  <a:schemeClr val="bg1"/>
                </a:solidFill>
              </a:rPr>
              <a:t>, że nie zostaną znalezione błędy zależne od specyfiki środowiska.</a:t>
            </a:r>
          </a:p>
          <a:p>
            <a:pPr marL="0" lvl="1"/>
            <a:endParaRPr lang="pl-PL" sz="1600" dirty="0">
              <a:solidFill>
                <a:schemeClr val="bg1"/>
              </a:solidFill>
            </a:endParaRP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06E7B785-71E1-447F-A16A-B97AD9491F23}"/>
              </a:ext>
            </a:extLst>
          </p:cNvPr>
          <p:cNvSpPr txBox="1"/>
          <p:nvPr/>
        </p:nvSpPr>
        <p:spPr>
          <a:xfrm>
            <a:off x="63776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l-PL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Testy systemowe </a:t>
            </a:r>
            <a:endParaRPr lang="pl-PL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" name="Picture 2" descr="Image result for testy systemowe">
            <a:extLst>
              <a:ext uri="{FF2B5EF4-FFF2-40B4-BE49-F238E27FC236}">
                <a16:creationId xmlns:a16="http://schemas.microsoft.com/office/drawing/2014/main" id="{0FCAB55F-C964-4E3D-9E9E-48B4F10ACC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3" r="7715"/>
          <a:stretch/>
        </p:blipFill>
        <p:spPr bwMode="auto">
          <a:xfrm>
            <a:off x="8482457" y="1776504"/>
            <a:ext cx="3709543" cy="455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5554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51DB685B-0BD0-450D-AE47-1E139C8AB647}"/>
              </a:ext>
            </a:extLst>
          </p:cNvPr>
          <p:cNvSpPr/>
          <p:nvPr/>
        </p:nvSpPr>
        <p:spPr>
          <a:xfrm>
            <a:off x="0" y="1408922"/>
            <a:ext cx="8482457" cy="5449077"/>
          </a:xfrm>
          <a:prstGeom prst="rect">
            <a:avLst/>
          </a:prstGeom>
          <a:solidFill>
            <a:srgbClr val="DE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buClr>
                <a:srgbClr val="FFA000"/>
              </a:buClr>
              <a:buSzPct val="90000"/>
            </a:pPr>
            <a:r>
              <a:rPr lang="pl-PL" sz="3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Oparte o:</a:t>
            </a:r>
            <a:endParaRPr lang="pl-PL" sz="28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36280" lvl="1" indent="-457200">
              <a:buClr>
                <a:srgbClr val="FFA000"/>
              </a:buClr>
              <a:buSzPct val="90000"/>
              <a:buFont typeface="Arial" panose="020B0604020202020204" pitchFamily="34" charset="0"/>
              <a:buChar char="•"/>
            </a:pPr>
            <a:r>
              <a:rPr lang="pl-PL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Specyfikację wymagań </a:t>
            </a:r>
            <a:br>
              <a:rPr lang="pl-PL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r>
              <a:rPr lang="pl-PL" sz="3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pl-PL" sz="32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Requirements</a:t>
            </a:r>
            <a:r>
              <a:rPr lang="pl-PL" sz="3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pl-PL" sz="32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based</a:t>
            </a:r>
            <a:r>
              <a:rPr lang="pl-PL" sz="3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pl-PL" sz="32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testing</a:t>
            </a:r>
            <a:r>
              <a:rPr lang="pl-PL" sz="3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pl-PL" sz="20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36280" lvl="1" indent="-457200">
              <a:buClr>
                <a:srgbClr val="FFA000"/>
              </a:buClr>
              <a:buSzPct val="90000"/>
              <a:buFont typeface="Arial" panose="020B0604020202020204" pitchFamily="34" charset="0"/>
              <a:buChar char="•"/>
            </a:pPr>
            <a:r>
              <a:rPr lang="pl-PL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Modele</a:t>
            </a:r>
            <a:r>
              <a:rPr lang="pl-PL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br>
              <a:rPr lang="pl-PL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r>
              <a:rPr lang="pl-PL" sz="3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(Model </a:t>
            </a:r>
            <a:r>
              <a:rPr lang="pl-PL" sz="32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based</a:t>
            </a:r>
            <a:r>
              <a:rPr lang="pl-PL" sz="3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pl-PL" sz="32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testing</a:t>
            </a:r>
            <a:r>
              <a:rPr lang="pl-PL" sz="3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– procesy biznesowe lub inne wysokopoziomowe opisy zachowania systemu</a:t>
            </a:r>
            <a:endParaRPr lang="pl-PL" sz="20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36280" lvl="1" indent="-457200">
              <a:buClr>
                <a:srgbClr val="FFA000"/>
              </a:buClr>
              <a:buSzPct val="90000"/>
              <a:buFont typeface="Arial" panose="020B0604020202020204" pitchFamily="34" charset="0"/>
              <a:buChar char="•"/>
            </a:pPr>
            <a:r>
              <a:rPr lang="pl-PL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Analizę ryzyka </a:t>
            </a:r>
            <a:br>
              <a:rPr lang="pl-PL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r>
              <a:rPr lang="pl-PL" sz="3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</a:t>
            </a:r>
            <a:r>
              <a:rPr lang="pl-PL" sz="32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Risk-based</a:t>
            </a:r>
            <a:r>
              <a:rPr lang="pl-PL" sz="3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pl-PL" sz="3200" spc="-1" dirty="0" err="1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testing</a:t>
            </a:r>
            <a:r>
              <a:rPr lang="pl-PL" sz="32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pl-PL" sz="2000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0" lvl="1"/>
            <a:endParaRPr lang="pl-PL" sz="1600" dirty="0">
              <a:solidFill>
                <a:schemeClr val="bg1"/>
              </a:solidFill>
            </a:endParaRP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06E7B785-71E1-447F-A16A-B97AD9491F23}"/>
              </a:ext>
            </a:extLst>
          </p:cNvPr>
          <p:cNvSpPr txBox="1"/>
          <p:nvPr/>
        </p:nvSpPr>
        <p:spPr>
          <a:xfrm>
            <a:off x="63776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l-PL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Testy systemowe </a:t>
            </a:r>
            <a:endParaRPr lang="pl-PL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" name="Picture 2" descr="Image result for testy systemowe">
            <a:extLst>
              <a:ext uri="{FF2B5EF4-FFF2-40B4-BE49-F238E27FC236}">
                <a16:creationId xmlns:a16="http://schemas.microsoft.com/office/drawing/2014/main" id="{0FCAB55F-C964-4E3D-9E9E-48B4F10ACC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3" r="7715"/>
          <a:stretch/>
        </p:blipFill>
        <p:spPr bwMode="auto">
          <a:xfrm>
            <a:off x="8482457" y="1776504"/>
            <a:ext cx="3709543" cy="455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6752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51DB685B-0BD0-450D-AE47-1E139C8AB647}"/>
              </a:ext>
            </a:extLst>
          </p:cNvPr>
          <p:cNvSpPr/>
          <p:nvPr/>
        </p:nvSpPr>
        <p:spPr>
          <a:xfrm>
            <a:off x="0" y="1408922"/>
            <a:ext cx="8482457" cy="5449077"/>
          </a:xfrm>
          <a:prstGeom prst="rect">
            <a:avLst/>
          </a:prstGeom>
          <a:solidFill>
            <a:srgbClr val="DE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buClr>
                <a:srgbClr val="FFA000"/>
              </a:buClr>
              <a:buSzPct val="90000"/>
            </a:pPr>
            <a:endParaRPr lang="pl-PL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50000"/>
              </a:lnSpc>
              <a:buClr>
                <a:srgbClr val="FFA000"/>
              </a:buClr>
              <a:buSzPct val="90000"/>
            </a:pPr>
            <a:endParaRPr lang="pl-PL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50000"/>
              </a:lnSpc>
              <a:buClr>
                <a:srgbClr val="FFA000"/>
              </a:buClr>
              <a:buSzPct val="90000"/>
            </a:pPr>
            <a:r>
              <a:rPr lang="pl-PL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Sprawdzają </a:t>
            </a:r>
            <a:r>
              <a:rPr lang="pl-PL" sz="32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wymagania funkcjonalne </a:t>
            </a:r>
            <a:br>
              <a:rPr lang="pl-PL" sz="32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r>
              <a:rPr lang="pl-PL" sz="32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jak i niefunkcjonalne </a:t>
            </a:r>
            <a:endParaRPr lang="pl-PL" sz="28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50000"/>
              </a:lnSpc>
              <a:buClr>
                <a:srgbClr val="FFA000"/>
              </a:buClr>
              <a:buSzPct val="90000"/>
            </a:pPr>
            <a:r>
              <a:rPr lang="pl-PL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Dominują </a:t>
            </a:r>
            <a:r>
              <a:rPr lang="pl-PL" sz="32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techniki ‘</a:t>
            </a:r>
            <a:r>
              <a:rPr lang="pl-PL" sz="3200" b="1" i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czarnej skrzynki</a:t>
            </a:r>
            <a:r>
              <a:rPr lang="pl-PL" sz="32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’</a:t>
            </a:r>
            <a:endParaRPr lang="pl-PL" sz="28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0" lvl="1"/>
            <a:endParaRPr lang="pl-PL" sz="1600" dirty="0">
              <a:solidFill>
                <a:schemeClr val="bg1"/>
              </a:solidFill>
            </a:endParaRP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06E7B785-71E1-447F-A16A-B97AD9491F23}"/>
              </a:ext>
            </a:extLst>
          </p:cNvPr>
          <p:cNvSpPr txBox="1"/>
          <p:nvPr/>
        </p:nvSpPr>
        <p:spPr>
          <a:xfrm>
            <a:off x="63776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l-PL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Testy systemowe </a:t>
            </a:r>
            <a:endParaRPr lang="pl-PL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" name="Picture 2" descr="Image result for testy systemowe">
            <a:extLst>
              <a:ext uri="{FF2B5EF4-FFF2-40B4-BE49-F238E27FC236}">
                <a16:creationId xmlns:a16="http://schemas.microsoft.com/office/drawing/2014/main" id="{0FCAB55F-C964-4E3D-9E9E-48B4F10ACC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3" r="7715"/>
          <a:stretch/>
        </p:blipFill>
        <p:spPr bwMode="auto">
          <a:xfrm>
            <a:off x="8482457" y="1776504"/>
            <a:ext cx="3709543" cy="455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7354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2"/>
          <p:cNvSpPr/>
          <p:nvPr/>
        </p:nvSpPr>
        <p:spPr>
          <a:xfrm>
            <a:off x="237579" y="186036"/>
            <a:ext cx="4907628" cy="63903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Cykl</a:t>
            </a:r>
            <a:r>
              <a:rPr lang="en-US" sz="2800" b="1" strike="noStrike" spc="-1" dirty="0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b="1" strike="noStrike" spc="-1" dirty="0" err="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Deminga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ZAPLANUJ (ang. Plan)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Zaplanuj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lepszy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sposób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działania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WYKONAJ, ZRÓB (ang. Do)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Zrealizuj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plan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próbę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SPRAWDŹ (ang. Check):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Zbadaj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czy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nowy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sposób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działania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przynosi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lepsze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rezultaty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POPRAW (ang. Act)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Jeśli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pl-PL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tak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uznaj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pl-PL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sposób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za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normę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obowiązującą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procedurę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),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zestandaryzuj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monitoruj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jego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stosowanie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E8A058-14ED-44FD-BED5-36C6174D083C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254388" y="-95534"/>
            <a:ext cx="6937612" cy="695353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20988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107B3A-A39D-4AE8-883A-01AF7EE46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2624"/>
            <a:ext cx="12192000" cy="546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09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F4139761-004B-465D-B1B2-0E7EA9A2E7F8}"/>
              </a:ext>
            </a:extLst>
          </p:cNvPr>
          <p:cNvSpPr/>
          <p:nvPr/>
        </p:nvSpPr>
        <p:spPr>
          <a:xfrm>
            <a:off x="0" y="1124744"/>
            <a:ext cx="8202304" cy="5733256"/>
          </a:xfrm>
          <a:prstGeom prst="rect">
            <a:avLst/>
          </a:prstGeom>
          <a:solidFill>
            <a:srgbClr val="59595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71463" lvl="1"/>
            <a:endParaRPr lang="pl-PL" sz="2000" dirty="0">
              <a:solidFill>
                <a:schemeClr val="bg1"/>
              </a:solidFill>
            </a:endParaRPr>
          </a:p>
          <a:p>
            <a:pPr marL="271463" lvl="1">
              <a:lnSpc>
                <a:spcPct val="150000"/>
              </a:lnSpc>
            </a:pPr>
            <a:r>
              <a:rPr lang="pl-PL" sz="2800" dirty="0">
                <a:solidFill>
                  <a:srgbClr val="FFFFFF"/>
                </a:solidFill>
              </a:rPr>
              <a:t>Testy akceptacyjne powinny być przeprowadzane </a:t>
            </a:r>
            <a:r>
              <a:rPr lang="pl-PL" sz="2800" b="1" dirty="0">
                <a:solidFill>
                  <a:srgbClr val="FF0000"/>
                </a:solidFill>
              </a:rPr>
              <a:t>w środowisku produkcyjnym </a:t>
            </a:r>
            <a:r>
              <a:rPr lang="pl-PL" sz="2800" dirty="0">
                <a:solidFill>
                  <a:srgbClr val="FFFFFF"/>
                </a:solidFill>
              </a:rPr>
              <a:t>(ewentualnie w środowisku testowym jak najbardziej zbliżonym do przyszłego środowiska docelowego;)</a:t>
            </a:r>
          </a:p>
          <a:p>
            <a:pPr marL="0" lvl="1">
              <a:lnSpc>
                <a:spcPct val="150000"/>
              </a:lnSpc>
            </a:pPr>
            <a:endParaRPr lang="pl-PL" sz="2800" dirty="0">
              <a:solidFill>
                <a:srgbClr val="FFFFFF"/>
              </a:solidFill>
            </a:endParaRPr>
          </a:p>
          <a:p>
            <a:pPr marL="271463" lvl="1">
              <a:lnSpc>
                <a:spcPct val="150000"/>
              </a:lnSpc>
            </a:pPr>
            <a:r>
              <a:rPr lang="pl-PL" sz="2800" dirty="0">
                <a:solidFill>
                  <a:srgbClr val="FFFFFF"/>
                </a:solidFill>
              </a:rPr>
              <a:t>Testy przeprowadza zespół pracowników odbiorcy i twórcy systemu.</a:t>
            </a:r>
          </a:p>
          <a:p>
            <a:pPr marL="271463" lvl="1"/>
            <a:endParaRPr lang="pl-PL" sz="2000" dirty="0">
              <a:solidFill>
                <a:srgbClr val="FFFFFF"/>
              </a:solidFill>
            </a:endParaRPr>
          </a:p>
          <a:p>
            <a:pPr marL="0" lvl="1"/>
            <a:endParaRPr lang="pl-PL" sz="1600" dirty="0">
              <a:solidFill>
                <a:schemeClr val="bg1"/>
              </a:solidFill>
            </a:endParaRP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85712420-19F6-4176-ADA3-02024EDB360D}"/>
              </a:ext>
            </a:extLst>
          </p:cNvPr>
          <p:cNvSpPr txBox="1"/>
          <p:nvPr/>
        </p:nvSpPr>
        <p:spPr>
          <a:xfrm>
            <a:off x="63776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l-PL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Testy akceptacyjne </a:t>
            </a:r>
            <a:endParaRPr lang="pl-PL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0722" name="Picture 2" descr="Image result for akceptacja">
            <a:extLst>
              <a:ext uri="{FF2B5EF4-FFF2-40B4-BE49-F238E27FC236}">
                <a16:creationId xmlns:a16="http://schemas.microsoft.com/office/drawing/2014/main" id="{4DE5B13D-E38C-4FE3-82B9-F30E7BEB2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7" r="12128"/>
          <a:stretch/>
        </p:blipFill>
        <p:spPr bwMode="auto">
          <a:xfrm>
            <a:off x="8202304" y="1124743"/>
            <a:ext cx="3989696" cy="5750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5865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F4139761-004B-465D-B1B2-0E7EA9A2E7F8}"/>
              </a:ext>
            </a:extLst>
          </p:cNvPr>
          <p:cNvSpPr/>
          <p:nvPr/>
        </p:nvSpPr>
        <p:spPr>
          <a:xfrm>
            <a:off x="0" y="1124744"/>
            <a:ext cx="8202304" cy="5733256"/>
          </a:xfrm>
          <a:prstGeom prst="rect">
            <a:avLst/>
          </a:prstGeom>
          <a:solidFill>
            <a:srgbClr val="59595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71463" lvl="1"/>
            <a:endParaRPr lang="pl-PL" sz="2000" dirty="0">
              <a:solidFill>
                <a:schemeClr val="bg1"/>
              </a:solidFill>
            </a:endParaRPr>
          </a:p>
          <a:p>
            <a:pPr marL="271463" lvl="1"/>
            <a:endParaRPr lang="pl-PL" sz="2000" dirty="0">
              <a:solidFill>
                <a:srgbClr val="FFFFFF"/>
              </a:solidFill>
            </a:endParaRPr>
          </a:p>
          <a:p>
            <a:pPr marL="271463" lvl="1">
              <a:lnSpc>
                <a:spcPct val="150000"/>
              </a:lnSpc>
            </a:pPr>
            <a:r>
              <a:rPr lang="pl-PL" sz="2800" dirty="0">
                <a:solidFill>
                  <a:srgbClr val="FFFFFF"/>
                </a:solidFill>
              </a:rPr>
              <a:t>Testy przeprowadzane są na podstawie dokumentu zawierającego specyfikację testów akceptacyjnych:</a:t>
            </a: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Blip>
                <a:blip r:embed="rId3"/>
              </a:buBlip>
            </a:pPr>
            <a:r>
              <a:rPr lang="pl-PL" sz="2800" dirty="0">
                <a:solidFill>
                  <a:srgbClr val="FFFFFF"/>
                </a:solidFill>
              </a:rPr>
              <a:t>powstaje w oparciu o ścieżki funkcjonalne;</a:t>
            </a: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Blip>
                <a:blip r:embed="rId3"/>
              </a:buBlip>
            </a:pPr>
            <a:r>
              <a:rPr lang="pl-PL" sz="2800" dirty="0">
                <a:solidFill>
                  <a:srgbClr val="FFFFFF"/>
                </a:solidFill>
              </a:rPr>
              <a:t>podpisana jest przez obie strony:</a:t>
            </a:r>
          </a:p>
          <a:p>
            <a:pPr marL="1200150" lvl="2" indent="-285750">
              <a:lnSpc>
                <a:spcPct val="150000"/>
              </a:lnSpc>
              <a:spcAft>
                <a:spcPts val="600"/>
              </a:spcAft>
              <a:buBlip>
                <a:blip r:embed="rId3"/>
              </a:buBlip>
            </a:pPr>
            <a:r>
              <a:rPr lang="pl-PL" sz="2800" dirty="0">
                <a:solidFill>
                  <a:srgbClr val="FFFFFF"/>
                </a:solidFill>
              </a:rPr>
              <a:t> odbiorcę;</a:t>
            </a:r>
          </a:p>
          <a:p>
            <a:pPr marL="1200150" lvl="2" indent="-285750">
              <a:lnSpc>
                <a:spcPct val="150000"/>
              </a:lnSpc>
              <a:spcAft>
                <a:spcPts val="600"/>
              </a:spcAft>
              <a:buBlip>
                <a:blip r:embed="rId3"/>
              </a:buBlip>
            </a:pPr>
            <a:r>
              <a:rPr lang="pl-PL" sz="2800" dirty="0">
                <a:solidFill>
                  <a:srgbClr val="FFFFFF"/>
                </a:solidFill>
              </a:rPr>
              <a:t> dostawcę systemu.</a:t>
            </a:r>
          </a:p>
          <a:p>
            <a:pPr marL="0" lvl="1"/>
            <a:endParaRPr lang="pl-PL" sz="1600" dirty="0">
              <a:solidFill>
                <a:schemeClr val="bg1"/>
              </a:solidFill>
            </a:endParaRP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85712420-19F6-4176-ADA3-02024EDB360D}"/>
              </a:ext>
            </a:extLst>
          </p:cNvPr>
          <p:cNvSpPr txBox="1"/>
          <p:nvPr/>
        </p:nvSpPr>
        <p:spPr>
          <a:xfrm>
            <a:off x="637760" y="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l-PL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Testy akceptacyjne </a:t>
            </a:r>
            <a:endParaRPr lang="pl-PL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0722" name="Picture 2" descr="Image result for akceptacja">
            <a:extLst>
              <a:ext uri="{FF2B5EF4-FFF2-40B4-BE49-F238E27FC236}">
                <a16:creationId xmlns:a16="http://schemas.microsoft.com/office/drawing/2014/main" id="{4DE5B13D-E38C-4FE3-82B9-F30E7BEB26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7" r="12128"/>
          <a:stretch/>
        </p:blipFill>
        <p:spPr bwMode="auto">
          <a:xfrm>
            <a:off x="8202304" y="1124743"/>
            <a:ext cx="3989696" cy="5750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1606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00800" y="99779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l-PL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Testy akceptacyjne</a:t>
            </a:r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D7477F-27BA-4E2A-9AA5-63A9785E6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4939"/>
            <a:ext cx="12192000" cy="561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791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51146B-8D3A-49E7-B552-950F96DD2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" y="1295401"/>
            <a:ext cx="12189443" cy="5389386"/>
          </a:xfrm>
          <a:prstGeom prst="rect">
            <a:avLst/>
          </a:prstGeom>
        </p:spPr>
      </p:pic>
      <p:sp>
        <p:nvSpPr>
          <p:cNvPr id="3" name="TextShape 1">
            <a:extLst>
              <a:ext uri="{FF2B5EF4-FFF2-40B4-BE49-F238E27FC236}">
                <a16:creationId xmlns:a16="http://schemas.microsoft.com/office/drawing/2014/main" id="{ED1EDB08-22FF-4D7F-9719-A960845D59D1}"/>
              </a:ext>
            </a:extLst>
          </p:cNvPr>
          <p:cNvSpPr txBox="1"/>
          <p:nvPr/>
        </p:nvSpPr>
        <p:spPr>
          <a:xfrm>
            <a:off x="400800" y="99779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l-PL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Testy akceptacyjne</a:t>
            </a:r>
            <a:endParaRPr lang="pl-PL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05514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22EEDB-D040-4944-A4B9-9CC35D2D5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2055"/>
            <a:ext cx="12196108" cy="5655945"/>
          </a:xfrm>
          <a:prstGeom prst="rect">
            <a:avLst/>
          </a:prstGeom>
        </p:spPr>
      </p:pic>
      <p:sp>
        <p:nvSpPr>
          <p:cNvPr id="4" name="TextShape 1">
            <a:extLst>
              <a:ext uri="{FF2B5EF4-FFF2-40B4-BE49-F238E27FC236}">
                <a16:creationId xmlns:a16="http://schemas.microsoft.com/office/drawing/2014/main" id="{8C791C57-59F1-4D2E-92FB-28D589A48594}"/>
              </a:ext>
            </a:extLst>
          </p:cNvPr>
          <p:cNvSpPr txBox="1"/>
          <p:nvPr/>
        </p:nvSpPr>
        <p:spPr>
          <a:xfrm>
            <a:off x="400800" y="99779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l-PL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Testy związane ze zmianą</a:t>
            </a:r>
            <a:endParaRPr lang="pl-PL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92895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>
            <a:extLst>
              <a:ext uri="{FF2B5EF4-FFF2-40B4-BE49-F238E27FC236}">
                <a16:creationId xmlns:a16="http://schemas.microsoft.com/office/drawing/2014/main" id="{4D5F1793-2C75-4C2B-BDF7-669B45FBA2A0}"/>
              </a:ext>
            </a:extLst>
          </p:cNvPr>
          <p:cNvSpPr txBox="1"/>
          <p:nvPr/>
        </p:nvSpPr>
        <p:spPr>
          <a:xfrm>
            <a:off x="400800" y="99779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l-PL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Testy związane ze zmianą</a:t>
            </a:r>
            <a:endParaRPr lang="pl-PL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716C57-C397-4331-BBF2-99DB495EA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4939"/>
            <a:ext cx="12189499" cy="546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036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CE1DFF-C3E3-45FC-A073-BBDB69F20C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"/>
          <a:stretch/>
        </p:blipFill>
        <p:spPr>
          <a:xfrm>
            <a:off x="104775" y="1152523"/>
            <a:ext cx="12031983" cy="5704765"/>
          </a:xfrm>
          <a:prstGeom prst="rect">
            <a:avLst/>
          </a:prstGeom>
        </p:spPr>
      </p:pic>
      <p:sp>
        <p:nvSpPr>
          <p:cNvPr id="3" name="TextShape 1">
            <a:extLst>
              <a:ext uri="{FF2B5EF4-FFF2-40B4-BE49-F238E27FC236}">
                <a16:creationId xmlns:a16="http://schemas.microsoft.com/office/drawing/2014/main" id="{B8589E84-C762-4ACD-827F-86C7F50CCC36}"/>
              </a:ext>
            </a:extLst>
          </p:cNvPr>
          <p:cNvSpPr txBox="1"/>
          <p:nvPr/>
        </p:nvSpPr>
        <p:spPr>
          <a:xfrm>
            <a:off x="400800" y="99779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pl-PL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Testy związane ze zmianą</a:t>
            </a:r>
            <a:endParaRPr lang="pl-PL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94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731520" y="256032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en-US" sz="4400" b="1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Ogólne zasady/aksjomaty testowania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223930" y="201267"/>
            <a:ext cx="6081335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OGÓLNE ZASADY TESTOWANIA</a:t>
            </a:r>
            <a:endParaRPr lang="en-US" sz="25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537829" y="1811911"/>
            <a:ext cx="6094983" cy="47253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Zasada</a:t>
            </a:r>
            <a:r>
              <a:rPr lang="en-US" sz="28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1 – </a:t>
            </a:r>
            <a:r>
              <a:rPr lang="en-US" sz="2800" b="1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Testowanie</a:t>
            </a:r>
            <a:r>
              <a:rPr lang="en-US" sz="2800" b="1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b="1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ujawnia</a:t>
            </a:r>
            <a:r>
              <a:rPr lang="en-US" sz="2800" b="1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b="1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usterki</a:t>
            </a:r>
            <a:endParaRPr lang="en-US" sz="1800" b="1" strike="noStrike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Zasada</a:t>
            </a:r>
            <a:r>
              <a:rPr lang="en-US" sz="28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2 – </a:t>
            </a:r>
            <a:r>
              <a:rPr lang="en-US" sz="2800" b="1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testowanie</a:t>
            </a:r>
            <a:r>
              <a:rPr lang="en-US" sz="2800" b="1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b="1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gruntowne</a:t>
            </a:r>
            <a:r>
              <a:rPr lang="en-US" sz="2800" b="1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jest </a:t>
            </a:r>
            <a:r>
              <a:rPr lang="en-US" sz="2800" b="1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niewykonalne</a:t>
            </a:r>
            <a:endParaRPr lang="en-US" sz="1800" strike="noStrike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Zasada</a:t>
            </a:r>
            <a:r>
              <a:rPr lang="en-US" sz="28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3 – </a:t>
            </a:r>
            <a:r>
              <a:rPr lang="en-US" sz="2800" b="1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Wczesne</a:t>
            </a:r>
            <a:r>
              <a:rPr lang="en-US" sz="2800" b="1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b="1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testowanie</a:t>
            </a:r>
            <a:endParaRPr lang="en-US" sz="1800" strike="noStrike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Zasada</a:t>
            </a:r>
            <a:r>
              <a:rPr lang="en-US" sz="28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4 – </a:t>
            </a:r>
            <a:r>
              <a:rPr lang="en-US" sz="2800" b="1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kumulowanie</a:t>
            </a:r>
            <a:r>
              <a:rPr lang="en-US" sz="2800" b="1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b="1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się</a:t>
            </a:r>
            <a:r>
              <a:rPr lang="en-US" sz="2800" b="1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b="1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błędów</a:t>
            </a:r>
            <a:endParaRPr lang="en-US" sz="1800" strike="noStrike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Zasada</a:t>
            </a:r>
            <a:r>
              <a:rPr lang="en-US" sz="28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5 – </a:t>
            </a:r>
            <a:r>
              <a:rPr lang="en-US" sz="2800" b="1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Paradoks</a:t>
            </a:r>
            <a:r>
              <a:rPr lang="en-US" sz="2800" b="1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b="1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pestycydów</a:t>
            </a:r>
            <a:endParaRPr lang="en-US" sz="1800" strike="noStrike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Zasada</a:t>
            </a:r>
            <a:r>
              <a:rPr lang="en-US" sz="28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6 – </a:t>
            </a:r>
            <a:r>
              <a:rPr lang="en-US" sz="2800" b="1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testowanie</a:t>
            </a:r>
            <a:r>
              <a:rPr lang="en-US" sz="2800" b="1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b="1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zależy</a:t>
            </a:r>
            <a:r>
              <a:rPr lang="en-US" sz="2800" b="1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od </a:t>
            </a:r>
            <a:r>
              <a:rPr lang="en-US" sz="2800" b="1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kontekstu</a:t>
            </a:r>
            <a:endParaRPr lang="en-US" sz="1800" strike="noStrike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Zasada</a:t>
            </a:r>
            <a:r>
              <a:rPr lang="en-US" sz="28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7 – </a:t>
            </a:r>
            <a:r>
              <a:rPr lang="en-US" sz="2800" b="1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Fałszywe</a:t>
            </a:r>
            <a:r>
              <a:rPr lang="en-US" sz="2800" b="1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b="1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przekonanie</a:t>
            </a:r>
            <a:r>
              <a:rPr lang="en-US" sz="2800" b="1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o </a:t>
            </a:r>
            <a:r>
              <a:rPr lang="en-US" sz="2800" b="1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braku</a:t>
            </a:r>
            <a:r>
              <a:rPr lang="en-US" sz="2800" b="1" strike="noStrike" spc="-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b="1" strike="noStrike" spc="-1" dirty="0" err="1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błędów</a:t>
            </a:r>
            <a:endParaRPr lang="en-US" sz="1800" strike="noStrike" spc="-1" dirty="0">
              <a:solidFill>
                <a:schemeClr val="accent1">
                  <a:lumMod val="75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99BE05-87F4-4235-82AE-5C6FB8B03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30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Oprogramowanie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8" name="CustomShape 2"/>
          <p:cNvSpPr/>
          <p:nvPr/>
        </p:nvSpPr>
        <p:spPr>
          <a:xfrm>
            <a:off x="838080" y="1825560"/>
            <a:ext cx="10514880" cy="486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Oprogramowanie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(ang. </a:t>
            </a:r>
            <a:r>
              <a:rPr lang="en-US" sz="280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software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– całość informacji w postaci zestawu instrukcji, zaimplementowanych interfejsów i zintegrowanych danych przeznaczonych dla komputera do realizacji wyznaczonych celów. 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Celem oprogramowania jest przetwarzanie danych w określonym przez twórcę zakresie. 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Oprogramowanie jest synonimem terminów </a:t>
            </a:r>
            <a:r>
              <a:rPr lang="en-US" sz="2800" i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 komputerowy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oraz </a:t>
            </a:r>
            <a:r>
              <a:rPr lang="en-US" sz="2800" i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aplikacja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przy czym stosuje się go zazwyczaj do określania większych programów oraz ich zbiorów.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także cała związana z nimi dokumentacja i dane konfiguracyjne, które są niezbędne do poprawnego działania tych programów.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09681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Ogólne zasady testowania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Zasada 1 – Testowanie ujawnia usterki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Testowanie oprogramowania może pokazać, że istnieją usterki, ale</a:t>
            </a:r>
            <a:r>
              <a:rPr lang="en-US" sz="280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nie może dowieść, że oprogramowanie nie posiada defektów.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Testowanie ma za zadanie zmniejszyć prawdopodobieństwo występowania defektów.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UWAGA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</a:t>
            </a:r>
            <a:r>
              <a:rPr lang="en-US" sz="2800" b="1" strike="noStrike" spc="-1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nawet, jeśli nie zostały znalezione żadne usterki, nie stanowi to dowodu poprawności oprogramowania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Ogólne zasady testowania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500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Zasada</a:t>
            </a:r>
            <a:r>
              <a:rPr lang="en-US" sz="35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2 – </a:t>
            </a:r>
            <a:r>
              <a:rPr lang="en-US" sz="3500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testowanie</a:t>
            </a:r>
            <a:r>
              <a:rPr lang="en-US" sz="35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500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gruntowne</a:t>
            </a:r>
            <a:r>
              <a:rPr lang="en-US" sz="35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jest </a:t>
            </a:r>
            <a:r>
              <a:rPr lang="en-US" sz="3500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niewykonalne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1" strike="noStrike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Testowanie</a:t>
            </a:r>
            <a:r>
              <a:rPr lang="en-US" sz="3000" b="1" strike="noStrike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000" b="1" strike="noStrike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gruntowne</a:t>
            </a:r>
            <a:r>
              <a:rPr lang="en-US" sz="3000" b="1" strike="noStrike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– </a:t>
            </a:r>
            <a:r>
              <a:rPr lang="en-US" sz="3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podejście</a:t>
            </a:r>
            <a:r>
              <a:rPr lang="en-US" sz="3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do </a:t>
            </a:r>
            <a:r>
              <a:rPr lang="en-US" sz="3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testów</a:t>
            </a:r>
            <a:r>
              <a:rPr lang="en-US" sz="3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w </a:t>
            </a:r>
            <a:r>
              <a:rPr lang="en-US" sz="3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którym</a:t>
            </a:r>
            <a:r>
              <a:rPr lang="en-US" sz="3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zestaw</a:t>
            </a:r>
            <a:r>
              <a:rPr lang="en-US" sz="3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testowy</a:t>
            </a:r>
            <a:r>
              <a:rPr lang="en-US" sz="3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obejmuje</a:t>
            </a:r>
            <a:r>
              <a:rPr lang="en-US" sz="3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00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wszystkie</a:t>
            </a:r>
            <a:r>
              <a:rPr lang="en-US" sz="300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00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kombinacje</a:t>
            </a:r>
            <a:r>
              <a:rPr lang="en-US" sz="300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00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wartości</a:t>
            </a:r>
            <a:r>
              <a:rPr lang="en-US" sz="300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00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wejściowych</a:t>
            </a:r>
            <a:r>
              <a:rPr lang="en-US" sz="300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00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lang="en-US" sz="300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00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warunków</a:t>
            </a:r>
            <a:r>
              <a:rPr lang="en-US" sz="300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000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wstępnych</a:t>
            </a:r>
            <a:r>
              <a:rPr lang="en-US" sz="3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Przetestowanie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wszystkiego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jest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możliwe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tylko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w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trywialnych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przykładach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Zamiast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b="1" strike="noStrike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testowania</a:t>
            </a:r>
            <a:r>
              <a:rPr lang="en-US" sz="2800" b="1" strike="noStrike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b="1" strike="noStrike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gruntownego</a:t>
            </a:r>
            <a:r>
              <a:rPr lang="pl-PL" sz="2800" b="1" strike="noStrike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/wyczerpującego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należy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zastosować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analizę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ryzyka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priorytetyzację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Ogólne zasady testowania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5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Zasada 3 – Wczesne testowanie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Aby </a:t>
            </a:r>
            <a:r>
              <a:rPr lang="en-US" sz="3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wykryć usterki jak najwcześniej</a:t>
            </a:r>
            <a:r>
              <a:rPr lang="en-US" sz="3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testowanie rozpoczyna się w cyklu życia oprogramowania tak wcześnie jak to tylko jest możliwe.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Często czynności związane z przygotowaniem planu testów i przypadków testowych powstają już na etapie analizy wymagań, gdy nie powstała jeszcze ani jedna linijka kodu.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Wczesne testowanie </a:t>
            </a:r>
            <a:r>
              <a:rPr lang="en-US" sz="3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zapobiega</a:t>
            </a:r>
            <a:r>
              <a:rPr lang="en-US" sz="3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defektom. Koszt naprawy rośnie w czasie trwania projektu.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Ogólne zasady testowania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5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Zasada 4 – kumulowanie się błędów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Pracochłonność testowania powinna być planowana proporcjonalnie do spodziewanej oraz zaobserwowanej gęstości błędów w modułach. 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Zasada Pareto</a:t>
            </a:r>
            <a:r>
              <a:rPr lang="en-US" sz="3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20% przyczyn odpowiada za 80% skutków.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b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Moduł</a:t>
            </a:r>
            <a:r>
              <a:rPr lang="en-US" sz="3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</a:t>
            </a:r>
            <a:r>
              <a:rPr lang="en-US" sz="3000" b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jednostka</a:t>
            </a:r>
            <a:r>
              <a:rPr lang="en-US" sz="3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n-US" sz="3000" b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komponent</a:t>
            </a:r>
            <a:r>
              <a:rPr lang="en-US" sz="3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 – najmniejszy element programu, który może być testowany w izolacji, niezależnie od innych fragmentów oprogramowania. 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Ogólne zasady testowania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Zasada 5 – Paradoks pestycydów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 same testy powtarzane bez żadnych zmian stają się coraz mniej skuteczne w znajdowaniu usterek.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strike="noStrike" spc="-1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Aplikacja uodporni się na stały zestaw testów</a:t>
            </a:r>
            <a:r>
              <a:rPr lang="en-US" sz="320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Aby temu zapobiec należy </a:t>
            </a:r>
            <a:r>
              <a:rPr lang="en-US" sz="3200" strike="noStrike" spc="-1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regularnie przeglądać i uaktualniać testy.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Nowo pisane testy powinny sprawdzać inne cechy oprogramowania, aby mogły znajdować nowe błędy.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Ogólne zasady testowania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838080" y="1825560"/>
            <a:ext cx="10774080" cy="466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Zasada 6 – testowanie zależy od kontekstu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Każdy system ma inną specyfikę i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testowanie</a:t>
            </a: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musi być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dopasowane do konkretnego systemu</a:t>
            </a: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Inaczej testuje się grę komputerową, a inaczej system bankowy przechowujący dane wrażliwe klientów. 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Wszystko </a:t>
            </a:r>
            <a:r>
              <a:rPr lang="en-US" sz="2800" strike="noStrike" spc="-1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zależy od przeznaczenia aplikacji, stopnia ryzyka, środowiska 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 jakim będzie działać oprogramowanie.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Wybór technik testowania zależy też od metodologii projektowej – inaczej testuje się w projekcie „zwinnym” (np. Scrum), a inaczej w modelu sekwencyjnym. 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Aby testowanie było efektywne, zawsze musi być ’szyte na miarę’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Ogólne zasady testowania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Zasada 7 – Fałszywe przekonanie o braku błędów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Znajdowanie usterek i ich naprawa w niczym nie pomoże, jeśli system nie nadaje się do użytkowania, lub nie spełnia wymagań.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Nawet gdybyśmy byli w stanie udowodnić, że testowany program nie zawiera defektów, nie oznaczałoby to, że oprogramowanie jest wolne od błędów.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959" r="1147" b="14069"/>
          <a:stretch/>
        </p:blipFill>
        <p:spPr>
          <a:xfrm>
            <a:off x="-23461" y="-1"/>
            <a:ext cx="12215462" cy="6858001"/>
          </a:xfrm>
          <a:prstGeom prst="rect">
            <a:avLst/>
          </a:prstGeom>
        </p:spPr>
      </p:pic>
      <p:grpSp>
        <p:nvGrpSpPr>
          <p:cNvPr id="6" name="Grupa 5"/>
          <p:cNvGrpSpPr/>
          <p:nvPr/>
        </p:nvGrpSpPr>
        <p:grpSpPr>
          <a:xfrm>
            <a:off x="7836028" y="4788000"/>
            <a:ext cx="4355976" cy="1656184"/>
            <a:chOff x="4788024" y="3240171"/>
            <a:chExt cx="4355976" cy="1295983"/>
          </a:xfrm>
        </p:grpSpPr>
        <p:sp>
          <p:nvSpPr>
            <p:cNvPr id="7" name="Prostokąt 6"/>
            <p:cNvSpPr/>
            <p:nvPr/>
          </p:nvSpPr>
          <p:spPr>
            <a:xfrm>
              <a:off x="4788024" y="3240171"/>
              <a:ext cx="4355976" cy="12959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96000" tIns="0" rIns="72000" rtlCol="0" anchor="ctr" anchorCtr="0"/>
            <a:lstStyle/>
            <a:p>
              <a:pPr>
                <a:lnSpc>
                  <a:spcPts val="2500"/>
                </a:lnSpc>
              </a:pPr>
              <a:r>
                <a:rPr lang="pl-PL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Proces testowy</a:t>
              </a:r>
            </a:p>
          </p:txBody>
        </p:sp>
        <p:cxnSp>
          <p:nvCxnSpPr>
            <p:cNvPr id="8" name="Łącznik prosty 7"/>
            <p:cNvCxnSpPr/>
            <p:nvPr/>
          </p:nvCxnSpPr>
          <p:spPr>
            <a:xfrm>
              <a:off x="5175725" y="4293096"/>
              <a:ext cx="573581" cy="1"/>
            </a:xfrm>
            <a:prstGeom prst="line">
              <a:avLst/>
            </a:prstGeom>
            <a:ln w="57150">
              <a:solidFill>
                <a:srgbClr val="33BC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75754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Proces testowy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838080" y="2250862"/>
            <a:ext cx="10514520" cy="40542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Proces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– jest </a:t>
            </a:r>
            <a:r>
              <a:rPr lang="en-US" sz="2800" b="1" strike="noStrike" spc="-1" dirty="0" err="1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sekwencją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powiązane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ze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sobą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b="1" strike="noStrike" spc="-1" dirty="0" err="1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działań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które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podstawie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warunków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początkowych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(input -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wejście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pozwalają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osiągnąć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cel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(output -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wyjście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słowo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proces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często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jest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tożsame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z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definicją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mówiącą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o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tym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jakie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 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zdarzenia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mają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występować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sobie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–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wraz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z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określeniem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co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wpływa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występowanie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kolejnych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zdarzeń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Przykłady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procesu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?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5" name="Picture 2"/>
          <p:cNvPicPr/>
          <p:nvPr/>
        </p:nvPicPr>
        <p:blipFill>
          <a:blip r:embed="rId3"/>
          <a:stretch/>
        </p:blipFill>
        <p:spPr>
          <a:xfrm>
            <a:off x="7298640" y="246240"/>
            <a:ext cx="3845520" cy="2359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Proces</a:t>
            </a:r>
            <a:r>
              <a:rPr lang="en-US" sz="4400" b="1" strike="noStrike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</a:t>
            </a:r>
            <a:r>
              <a:rPr lang="en-US" sz="4400" b="1" strike="noStrike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testowy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838080" y="2250862"/>
            <a:ext cx="10514520" cy="40542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8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Zdefiniowanie kolejności </a:t>
            </a:r>
            <a:r>
              <a:rPr lang="pl-PL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aktywności/działań, metod i dobrych praktyk dla testowania;</a:t>
            </a:r>
          </a:p>
          <a:p>
            <a:pPr>
              <a:lnSpc>
                <a:spcPct val="100000"/>
              </a:lnSpc>
            </a:pPr>
            <a:endParaRPr lang="pl-PL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l-PL" sz="28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Dopasowanie</a:t>
            </a:r>
            <a:r>
              <a:rPr lang="pl-PL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etapów testowania do procesu tworzenia oprogramowania.</a:t>
            </a: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7151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Cechy</a:t>
            </a:r>
            <a:r>
              <a:rPr lang="en-US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pl-PL" sz="4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dobrego </a:t>
            </a:r>
            <a:r>
              <a:rPr lang="en-US" sz="4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oprogramowania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Zdatność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do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pielęgnacji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musi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mieć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możliwość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ewoluowania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  <a:buClr>
                <a:srgbClr val="000000"/>
              </a:buClr>
            </a:pP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Niezawodność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bezpieczne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solidne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  <a:buClr>
                <a:srgbClr val="000000"/>
              </a:buClr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  <a:buClr>
                <a:srgbClr val="000000"/>
              </a:buClr>
            </a:pP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Efektywność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nie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powinno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marnotrawić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zasobów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  <a:buClr>
                <a:srgbClr val="000000"/>
              </a:buClr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20">
              <a:lnSpc>
                <a:spcPct val="90000"/>
              </a:lnSpc>
              <a:buClr>
                <a:srgbClr val="000000"/>
              </a:buClr>
            </a:pP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Użyteczność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musi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się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dać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go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używać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;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powinien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posiadać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odpowiedni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interfejs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adekwatną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dokumentację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20330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Proces</a:t>
            </a:r>
            <a:r>
              <a:rPr lang="en-US" sz="4400" b="1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4400" b="1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testowy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838080" y="1825560"/>
            <a:ext cx="10514520" cy="484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Proces</a:t>
            </a:r>
            <a:r>
              <a:rPr lang="en-US" sz="28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testowy</a:t>
            </a:r>
            <a:r>
              <a:rPr lang="en-US" sz="28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składa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się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z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następujących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faz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1.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Planowanie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testów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ich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kontrolowanie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2.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Analiza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projektowanie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testów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3.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Implementacja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wykonanie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4.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Ocena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kryteriów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wyjścia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warunki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zakończenia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raportowanie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5.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Czynności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związane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z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zakończeniem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testów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Chociaż</a:t>
            </a:r>
            <a:r>
              <a:rPr lang="en-US" sz="22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2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wyżej</a:t>
            </a:r>
            <a:r>
              <a:rPr lang="en-US" sz="22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2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wymienione</a:t>
            </a:r>
            <a:r>
              <a:rPr lang="en-US" sz="22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2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czynności</a:t>
            </a:r>
            <a:r>
              <a:rPr lang="en-US" sz="22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2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układają</a:t>
            </a:r>
            <a:r>
              <a:rPr lang="en-US" sz="22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2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się</a:t>
            </a:r>
            <a:r>
              <a:rPr lang="en-US" sz="22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w </a:t>
            </a:r>
            <a:r>
              <a:rPr lang="en-US" sz="22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logiczny</a:t>
            </a:r>
            <a:r>
              <a:rPr lang="en-US" sz="22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2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ciąg</a:t>
            </a:r>
            <a:r>
              <a:rPr lang="en-US" sz="22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to w </a:t>
            </a:r>
            <a:r>
              <a:rPr lang="en-US" sz="22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praktyce</a:t>
            </a:r>
            <a:r>
              <a:rPr lang="en-US" sz="22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2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mogą</a:t>
            </a:r>
            <a:r>
              <a:rPr lang="en-US" sz="22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2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się</a:t>
            </a:r>
            <a:r>
              <a:rPr lang="en-US" sz="22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2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zazębiać</a:t>
            </a:r>
            <a:r>
              <a:rPr lang="en-US" sz="22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2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lub</a:t>
            </a:r>
            <a:r>
              <a:rPr lang="en-US" sz="22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2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występować</a:t>
            </a:r>
            <a:r>
              <a:rPr lang="en-US" sz="22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2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jednocześnie</a:t>
            </a:r>
            <a:r>
              <a:rPr lang="en-US" sz="22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r>
              <a:rPr lang="en-US" sz="22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Zwykle</a:t>
            </a:r>
            <a:r>
              <a:rPr lang="en-US" sz="22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2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konieczne</a:t>
            </a:r>
            <a:r>
              <a:rPr lang="en-US" sz="22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jest </a:t>
            </a:r>
            <a:r>
              <a:rPr lang="en-US" sz="22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ich</a:t>
            </a:r>
            <a:r>
              <a:rPr lang="en-US" sz="22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2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dostosowanie</a:t>
            </a:r>
            <a:r>
              <a:rPr lang="en-US" sz="22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do </a:t>
            </a:r>
            <a:r>
              <a:rPr lang="en-US" sz="22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kontekstu</a:t>
            </a:r>
            <a:r>
              <a:rPr lang="en-US" sz="22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2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systemu</a:t>
            </a:r>
            <a:r>
              <a:rPr lang="en-US" sz="22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2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lang="en-US" sz="22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20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projektu</a:t>
            </a:r>
            <a:r>
              <a:rPr lang="en-US" sz="22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Obraz 1"/>
          <p:cNvPicPr/>
          <p:nvPr/>
        </p:nvPicPr>
        <p:blipFill>
          <a:blip r:embed="rId2"/>
          <a:stretch/>
        </p:blipFill>
        <p:spPr>
          <a:xfrm>
            <a:off x="457200" y="365760"/>
            <a:ext cx="11154960" cy="6051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#1. Planowanie testów i ich kontrolowanie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838080" y="1690560"/>
            <a:ext cx="10514520" cy="4757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Planowanie testów polega na </a:t>
            </a:r>
            <a:r>
              <a:rPr lang="en-US" sz="280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zdefiniowaniu celów testowania 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 </a:t>
            </a:r>
            <a:r>
              <a:rPr lang="en-US" sz="280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określeniu czynności testowych potrzebnych do wypełnienia misji i celów 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testowania.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Nadzór nad testowaniem służy do: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Ciągłej analizy rezultatów i ich mierzenia (</a:t>
            </a: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jeżeli nie możesz czegoś zmierzyć – nie możesz tym zarządzać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Tworzenia dokumentacji z postępu prac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Monitorowanie </a:t>
            </a:r>
            <a:r>
              <a:rPr lang="en-US" sz="2800" b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pokrycia testowego </a:t>
            </a: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(stopień wyrażony w procentach, w jakim zakresie zestaw testowy został wykonany)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Monitorowanie zakończenia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#1. Planowanie testów i ich kontrolowanie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838080" y="1450800"/>
            <a:ext cx="10514520" cy="515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Czynności związane z planowaniem testów: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Ustalenie zakresu i ryzyka oraz zdefiniowanie celów testowania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Zdefiniowanie ogólnego podejścia do testowania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Zdefiniowanie kryteriów wejścia i zakończenia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Integracja zadań testowych z innymi zadaniami cyklu życia oprogramowania (zakup niezbędnych urządzeń, dostępy do środowiska itp..)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Oszacowanie potrzebnych zasobów i ich przydzielenie do zadań testowych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Decydowanie o poziomie szczegółowości procedur testowych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Harmonogramowanie: analizy i projektowania testów, implementacji, wykonania i oceny testów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Określenie kryteriów zakończenia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#2. Analiza i projektowanie testów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Głównym celem tego etapu, jest</a:t>
            </a:r>
            <a:r>
              <a:rPr lang="en-US" sz="2800" strike="noStrike" spc="-1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przekształcenie ogólnych celów testowania w mierzalne i rzeczywiste warunki testowe 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 projekty testów.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Podczas tego etapu tworzymy konkretne </a:t>
            </a:r>
            <a:r>
              <a:rPr lang="en-US" sz="2800" b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warunki testowe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 </a:t>
            </a:r>
            <a:r>
              <a:rPr lang="en-US" sz="2800" b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przypadki testowe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 na tym etapie </a:t>
            </a:r>
            <a:r>
              <a:rPr lang="en-US" sz="280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identyfikujemy potrzebną infrastrukturę i narzędzia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#2. Analiza i projektowanie testów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Czynności </a:t>
            </a:r>
            <a:r>
              <a:rPr lang="en-US" sz="2800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analizy i projektowania testów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trike="noStrike" spc="-1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Przeglądanie podstawy testów</a:t>
            </a:r>
            <a:r>
              <a:rPr lang="en-US" sz="2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raportów analizy ryzyka, architektury projektu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trike="noStrike" spc="-1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Ocena testowalności</a:t>
            </a:r>
            <a:r>
              <a:rPr lang="en-US" sz="2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przedmiotu testów 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Identyfikacja I </a:t>
            </a:r>
            <a:r>
              <a:rPr lang="en-US" sz="2600" strike="noStrike" spc="-1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priorytetyzacja przypadków testowych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trike="noStrike" spc="-1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Projetowanie przypadków testowych wysokiego poziomu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Ustalenie</a:t>
            </a:r>
            <a:r>
              <a:rPr lang="en-US" sz="2600" strike="noStrike" spc="-1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jakie dane testowe są potrzebne </a:t>
            </a:r>
            <a:r>
              <a:rPr lang="en-US" sz="2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dla warunków testowych oraz przypadków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trike="noStrike" spc="-1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Projektowanie środowiska </a:t>
            </a:r>
            <a:r>
              <a:rPr lang="en-US" sz="2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testowego oraz </a:t>
            </a:r>
            <a:r>
              <a:rPr lang="en-US" sz="2600" strike="noStrike" spc="-1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identyfikacja potrzebnej infrastruktury i narzędzi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#2. Analiza i projektowanie testów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Przypadek testowy 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– (Test Case TC) zbiór danych wejściowych, wstępnych warunków wykonania, oczekiwanych rezultatów i końcowych warunków wykonania. Opracowany w celu zweryfikowania zgodności działania oprogramowania z oczekiwanym rezultatem.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Warunek testowy 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– wymaganie testowe; element lub zdarzenie modułu lub systemu, który może być zweryfikowany przez jeden lub więcej przypadków testowych, np. funkcja, transakcja, cecha, atrybut jakości lub element struktury. 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#3. Implementacja i testowanie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670680" y="1825560"/>
            <a:ext cx="10682280" cy="464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Najbardziej widoczna i widowiskowa część 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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Czynności: 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600" strike="noStrike" spc="-1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Wykonanie procedur testowych</a:t>
            </a:r>
            <a:r>
              <a:rPr lang="en-US" sz="2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w zaplanowanej kolejności, ręcznie lub przy pomocy narzędzi do wykonywania testów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strike="noStrike" spc="-1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Weryfikacja środowiska testowego</a:t>
            </a:r>
            <a:r>
              <a:rPr lang="en-US" sz="2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</a:t>
            </a: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sprawdź czy działa, czy jest dobrze skonfigurowane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600" strike="noStrike" spc="-1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Wykonanie przypadków testowych </a:t>
            </a:r>
            <a:r>
              <a:rPr lang="en-US" sz="2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 zaplanowanej kolejności (</a:t>
            </a: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ręcznie lub przy pomocy programów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Porównanie wyników rzeczywistych z oczekiwanymi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trike="noStrike" spc="-1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Raportowanie rozbieżności jako incydentów </a:t>
            </a:r>
            <a:r>
              <a:rPr lang="en-US" sz="2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– analiza ich w celu ustalenia ich przyczyny (</a:t>
            </a: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usterki w kodzie, w danych testowych, w dokumencie testowym, albo pomyłka w trakcie wykonywania testów)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#3. Implementacja i testowanie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670680" y="1825560"/>
            <a:ext cx="10682280" cy="464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Czynności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(cd):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Powtarzanie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czynności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testowych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jako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sprawdzenie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akcji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podjętych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stwierdzeniu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rozbieżności</a:t>
            </a:r>
            <a:br>
              <a:rPr lang="pl-PL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l-PL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</a:t>
            </a:r>
            <a:r>
              <a:rPr lang="en-US" sz="2800" strike="noStrike" spc="-1" dirty="0" err="1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owtórne</a:t>
            </a:r>
            <a:r>
              <a:rPr lang="en-US" sz="2800" strike="noStrike" spc="-1" dirty="0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wykonanie</a:t>
            </a:r>
            <a:r>
              <a:rPr lang="en-US" sz="2800" strike="noStrike" spc="-1" dirty="0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testów</a:t>
            </a:r>
            <a:r>
              <a:rPr lang="en-US" sz="2800" strike="noStrike" spc="-1" dirty="0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niezaliczonych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aby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potwierdzić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naprawę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defektu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testowanie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potwierdzające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), </a:t>
            </a:r>
            <a:r>
              <a:rPr lang="en-US" sz="2800" strike="noStrike" spc="-1" dirty="0" err="1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wykonanie</a:t>
            </a:r>
            <a:r>
              <a:rPr lang="en-US" sz="2800" strike="noStrike" spc="-1" dirty="0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poprawionych</a:t>
            </a:r>
            <a:r>
              <a:rPr lang="en-US" sz="2800" strike="noStrike" spc="-1" dirty="0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testów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lub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wykonanie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testów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w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celu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sprawdzenia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czy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w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niezmienianych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częściach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oprogramowania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nie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pojawiły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się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usterki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lub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czy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naprawa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usterek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nie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ujawniła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innych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defektów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</a:t>
            </a:r>
            <a:r>
              <a:rPr lang="en-US" sz="2800" strike="noStrike" spc="-1" dirty="0" err="1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testowanie</a:t>
            </a:r>
            <a:r>
              <a:rPr lang="en-US" sz="2800" strike="noStrike" spc="-1" dirty="0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regresywne</a:t>
            </a:r>
            <a:r>
              <a:rPr lang="en-US" sz="2800" strike="noStrike" spc="-1" dirty="0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#3. Implementacja i testowanie 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Implementacja i testowanie to następujące czynności: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Porównywanie wyników rzeczywistych z oczekiwanymi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Raportowanie i analizowanie wszystkich znalezionych zdarzeń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Określenie przyczyny wystąpienia rozbieżności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Powtarzanie czynności testowych w celu potwierdzenia usunięcia usterki (jest to tak zwane </a:t>
            </a:r>
            <a:r>
              <a:rPr lang="en-US" sz="2800" b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testowanie potwierdzające/retesty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Sprawdzenie czy usuwanie usterek nie powoduje innych awarii np. już w przetestowanych i działających poprawnie elementach oprogramowania (</a:t>
            </a:r>
            <a:r>
              <a:rPr lang="en-US" sz="2800" b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testowanie regresywne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Proces wytwarzania oprogramowania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100" b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Inżynieria oprogramowania</a:t>
            </a:r>
            <a:r>
              <a:rPr lang="en-US" sz="3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– dziedzina zajmująca się wszelkimi aspektami produkcji oprogramowania: od analizy i określenia wymagań, przez projektowanie i wdrożenie, aż do ewolucji gotowego oprogramowania.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34442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#3. Implementacja i testowanie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838080" y="1825560"/>
            <a:ext cx="10730880" cy="47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Testalia 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– </a:t>
            </a:r>
            <a:r>
              <a:rPr lang="en-US" sz="2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wszystkie dokumenty, narzędzia (artefakty) wytworzone i używane podczas procesu testowania, niezbędne do planowania, projektowania i wykonania testów. Są to: dokumentacja, skrypty, dane wejściowe, oczekiwane rezultaty, procedury, pliki, bazy danych, środowiska, każde dodatkowe oprogramowanie użyte podczas testowania.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środowisko testowe 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– </a:t>
            </a:r>
            <a:r>
              <a:rPr lang="en-US" sz="2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środowisko, w skład którego wchodzą: sprzęt, wyposażenie, symulatory, oprogramowanie oraz inne elementy wspierające, potrzebne do przeprowadzenia testów.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scenariusz testowy 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– </a:t>
            </a:r>
            <a:r>
              <a:rPr lang="en-US" sz="26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dokument zawierający zbiór logicznie powiązanych ze sobą przypadków testowych potrzebnych do sprawdzenia poprawności działania systemu w określonym zakresie. 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#4. Warunki zakończenia i raportowanie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Podczas tego etapu </a:t>
            </a:r>
            <a:r>
              <a:rPr lang="en-US" sz="2800" strike="noStrike" spc="-1">
                <a:solidFill>
                  <a:srgbClr val="FF006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oceniamy wykonanie testów względem zdefiniowanych wcześniej celów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Główne zadania: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Sprawdzanie w logach (dziennikach testów) czy zostały spełnione kryteria zakończenia testów zdefiniowane podczas etapu planowania.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Podjęcie decyzji czy ilość testów była wystarczająca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Podjęcie decyzji czy zmienić kryteria zakończenia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Napisanie raportu podsumowującego dla interesariuszy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#5. Czynności związane z zakończeniem testów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Przechowujemy wszystko, co może mieć wartość. Czyli: doświadczenie, testalia, fakty, zalecenia na przyszłość, dane liczbowe.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Gromadzimy doświadczenie nie tylko po sukcesie – porażki też uczą, częściej bardziej.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#5. Czynności związane z zakończeniem testów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Udokumentowanie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akceptacji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systemu</a:t>
            </a:r>
            <a:br>
              <a:rPr lang="pl-PL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Archiwizowanie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testaliów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środowiska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testowego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do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ponownego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użycia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w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późniejszym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terminie</a:t>
            </a:r>
            <a:br>
              <a:rPr lang="pl-PL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Przekazanie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testaliów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do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zespołu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serwisowego</a:t>
            </a:r>
            <a:br>
              <a:rPr lang="pl-PL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Analiza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doświadczeń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wykorzystanie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zebranych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informacji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do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podniesienia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dojrzałości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testowania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1269720" y="3019680"/>
            <a:ext cx="9958320" cy="10111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00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"/>
              </a:rPr>
              <a:t>https://prezi.com/jnkxlhgidgvb/proces-testowy-zgodny-z-istqb/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5948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838080" y="365039"/>
            <a:ext cx="4429956" cy="63087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endParaRPr lang="pl-PL" sz="44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90000"/>
              </a:lnSpc>
            </a:pPr>
            <a:r>
              <a:rPr lang="en-US" sz="4400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Cykl</a:t>
            </a:r>
            <a:r>
              <a:rPr lang="en-US" sz="44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4400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życia</a:t>
            </a:r>
            <a:r>
              <a:rPr lang="en-US" sz="44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4400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oprogramowania</a:t>
            </a:r>
            <a:r>
              <a:rPr lang="en-US" sz="44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-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okres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czasu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rozpoczynający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się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,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gdy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pojawi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się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pomysł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na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oprogramowanie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kończący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się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,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gdy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oprogramowanie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nie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jest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już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dostępne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do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użytku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. (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sekwencja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modelu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kaskadowego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)</a:t>
            </a:r>
            <a:endParaRPr lang="pl-PL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90000"/>
              </a:lnSpc>
            </a:pPr>
            <a:endParaRPr lang="pl-PL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90000"/>
              </a:lnSpc>
            </a:pP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Źródło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Roman A.,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Testowanie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jakość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oprogramowania</a:t>
            </a:r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PWN, Warszawa, 2015</a:t>
            </a:r>
          </a:p>
          <a:p>
            <a:pPr>
              <a:lnSpc>
                <a:spcPct val="90000"/>
              </a:lnSpc>
            </a:pP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506" name="Picture 2" descr="Image result for SDLC">
            <a:extLst>
              <a:ext uri="{FF2B5EF4-FFF2-40B4-BE49-F238E27FC236}">
                <a16:creationId xmlns:a16="http://schemas.microsoft.com/office/drawing/2014/main" id="{8C900FBC-737E-44CC-BB9F-F99B0BEBE3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1" r="30435"/>
          <a:stretch/>
        </p:blipFill>
        <p:spPr bwMode="auto">
          <a:xfrm>
            <a:off x="6005013" y="670749"/>
            <a:ext cx="5659987" cy="577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6856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1280160" y="171360"/>
            <a:ext cx="9235440" cy="659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Fazy procesu wytwarzania oprogramowania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80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specyfikacja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– określenie i ustalenie </a:t>
            </a:r>
            <a:r>
              <a:rPr lang="en-US" sz="280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wymagań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które musi spełniać oprogramowanie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80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projektowanie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– ustalenie ogólnej </a:t>
            </a:r>
            <a:r>
              <a:rPr lang="en-US" sz="280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architektury systemu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wymagań dla poszczególnych jego składowych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80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implementacja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– realizacja ustalonej architektury poprzez implementację składowych (modułów) i połączeń między nimi.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80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integracja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– zintegrowanie poszczególnych składowych w jeden system, testowanie całego systemu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280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ewolucja</a:t>
            </a: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– uruchomienie systemu, usuwanie wykrytych podczas jego używania błędów, rozszerzanie systemu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78273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E0C3FF2A-51AF-4BB8-BF9C-973DC6C765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027" r="1337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grpSp>
        <p:nvGrpSpPr>
          <p:cNvPr id="3" name="Grupa 5">
            <a:extLst>
              <a:ext uri="{FF2B5EF4-FFF2-40B4-BE49-F238E27FC236}">
                <a16:creationId xmlns:a16="http://schemas.microsoft.com/office/drawing/2014/main" id="{B608DCDF-238D-48C7-8DD7-0D64DD10167D}"/>
              </a:ext>
            </a:extLst>
          </p:cNvPr>
          <p:cNvGrpSpPr/>
          <p:nvPr/>
        </p:nvGrpSpPr>
        <p:grpSpPr>
          <a:xfrm>
            <a:off x="7836028" y="4788000"/>
            <a:ext cx="4355976" cy="1656184"/>
            <a:chOff x="4788024" y="3240171"/>
            <a:chExt cx="4355976" cy="1295983"/>
          </a:xfrm>
        </p:grpSpPr>
        <p:sp>
          <p:nvSpPr>
            <p:cNvPr id="4" name="Prostokąt 6">
              <a:extLst>
                <a:ext uri="{FF2B5EF4-FFF2-40B4-BE49-F238E27FC236}">
                  <a16:creationId xmlns:a16="http://schemas.microsoft.com/office/drawing/2014/main" id="{FDFB03B9-E516-4B17-9C97-92151F61AA78}"/>
                </a:ext>
              </a:extLst>
            </p:cNvPr>
            <p:cNvSpPr/>
            <p:nvPr/>
          </p:nvSpPr>
          <p:spPr>
            <a:xfrm>
              <a:off x="4788024" y="3240171"/>
              <a:ext cx="4355976" cy="12959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96000" tIns="0" rIns="72000" rtlCol="0" anchor="ctr" anchorCtr="0"/>
            <a:lstStyle/>
            <a:p>
              <a:pPr>
                <a:lnSpc>
                  <a:spcPts val="2500"/>
                </a:lnSpc>
              </a:pPr>
              <a:r>
                <a:rPr lang="pl-PL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Modele wytwarzania oprogramowania</a:t>
              </a:r>
            </a:p>
          </p:txBody>
        </p:sp>
        <p:cxnSp>
          <p:nvCxnSpPr>
            <p:cNvPr id="5" name="Łącznik prosty 7">
              <a:extLst>
                <a:ext uri="{FF2B5EF4-FFF2-40B4-BE49-F238E27FC236}">
                  <a16:creationId xmlns:a16="http://schemas.microsoft.com/office/drawing/2014/main" id="{CC7B5FBC-1B95-4A53-94D8-4FA79955755B}"/>
                </a:ext>
              </a:extLst>
            </p:cNvPr>
            <p:cNvCxnSpPr/>
            <p:nvPr/>
          </p:nvCxnSpPr>
          <p:spPr>
            <a:xfrm>
              <a:off x="5025600" y="4293096"/>
              <a:ext cx="573581" cy="1"/>
            </a:xfrm>
            <a:prstGeom prst="line">
              <a:avLst/>
            </a:prstGeom>
            <a:ln w="57150">
              <a:solidFill>
                <a:srgbClr val="33BC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2411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akiet 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12836</TotalTime>
  <Words>2326</Words>
  <Application>Microsoft Office PowerPoint</Application>
  <PresentationFormat>Widescreen</PresentationFormat>
  <Paragraphs>355</Paragraphs>
  <Slides>64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64</vt:i4>
      </vt:variant>
    </vt:vector>
  </HeadingPairs>
  <TitlesOfParts>
    <vt:vector size="77" baseType="lpstr">
      <vt:lpstr>Arial</vt:lpstr>
      <vt:lpstr>Calibri</vt:lpstr>
      <vt:lpstr>Calibri Light</vt:lpstr>
      <vt:lpstr>DejaVu Sans</vt:lpstr>
      <vt:lpstr>Open Sans Light</vt:lpstr>
      <vt:lpstr>Open Sans Semibold</vt:lpstr>
      <vt:lpstr>Symbol</vt:lpstr>
      <vt:lpstr>Times New Roman</vt:lpstr>
      <vt:lpstr>Verdana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TESTOWANIE OPROGRAMOWANIA</dc:title>
  <dc:creator>Barbara Zaleska</dc:creator>
  <cp:lastModifiedBy>Zaleska, Barbara</cp:lastModifiedBy>
  <cp:revision>46</cp:revision>
  <dcterms:created xsi:type="dcterms:W3CDTF">2016-08-23T08:18:36Z</dcterms:created>
  <dcterms:modified xsi:type="dcterms:W3CDTF">2018-08-22T12:30:58Z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Panoramiczny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25</vt:i4>
  </property>
</Properties>
</file>