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258" r:id="rId3"/>
    <p:sldId id="259" r:id="rId4"/>
    <p:sldId id="262" r:id="rId5"/>
    <p:sldId id="265" r:id="rId6"/>
    <p:sldId id="266" r:id="rId7"/>
    <p:sldId id="267" r:id="rId8"/>
    <p:sldId id="268" r:id="rId9"/>
    <p:sldId id="269" r:id="rId10"/>
    <p:sldId id="270" r:id="rId11"/>
    <p:sldId id="272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2" r:id="rId20"/>
    <p:sldId id="283" r:id="rId21"/>
    <p:sldId id="284" r:id="rId22"/>
    <p:sldId id="285" r:id="rId23"/>
    <p:sldId id="286" r:id="rId24"/>
    <p:sldId id="287" r:id="rId25"/>
    <p:sldId id="289" r:id="rId26"/>
    <p:sldId id="290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1" r:id="rId36"/>
    <p:sldId id="302" r:id="rId37"/>
    <p:sldId id="303" r:id="rId38"/>
    <p:sldId id="304" r:id="rId39"/>
    <p:sldId id="305" r:id="rId40"/>
    <p:sldId id="307" r:id="rId41"/>
    <p:sldId id="308" r:id="rId42"/>
    <p:sldId id="306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29" r:id="rId63"/>
    <p:sldId id="330" r:id="rId64"/>
    <p:sldId id="331" r:id="rId65"/>
    <p:sldId id="332" r:id="rId66"/>
    <p:sldId id="333" r:id="rId67"/>
    <p:sldId id="334" r:id="rId68"/>
    <p:sldId id="335" r:id="rId69"/>
    <p:sldId id="336" r:id="rId70"/>
    <p:sldId id="337" r:id="rId71"/>
    <p:sldId id="338" r:id="rId72"/>
    <p:sldId id="339" r:id="rId73"/>
    <p:sldId id="340" r:id="rId74"/>
    <p:sldId id="341" r:id="rId75"/>
    <p:sldId id="342" r:id="rId76"/>
    <p:sldId id="343" r:id="rId77"/>
    <p:sldId id="344" r:id="rId78"/>
    <p:sldId id="345" r:id="rId79"/>
    <p:sldId id="346" r:id="rId80"/>
    <p:sldId id="347" r:id="rId81"/>
    <p:sldId id="348" r:id="rId82"/>
    <p:sldId id="349" r:id="rId83"/>
    <p:sldId id="350" r:id="rId8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-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893B-955C-40EB-AF71-E58142152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BEF2A-7FC0-425C-BA67-F9CAB4709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3D7BA-1162-45AE-817B-30173032E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35FB-3A40-4D5E-9964-69525665B3BF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0411D-320B-494E-A2DC-EC18E41C6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32CF1-27EC-4F19-BB16-99C94699C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A0D5-4796-4CC4-B38B-B61B65B6B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9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6B26-3353-47C7-8499-DA4513D2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13B84-D42A-4BB8-B1A7-91DEF9545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34E23-4CD9-41FA-88B6-C6FFCBC9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35FB-3A40-4D5E-9964-69525665B3BF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6F487-62E1-454C-AB44-64B89F2CE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59157-A519-4F34-B981-CE27FCD2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A0D5-4796-4CC4-B38B-B61B65B6B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37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EB9BB9-D43D-4A09-9A00-34F1C3A70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C38FA-E0DE-4115-AC96-7E80B7B30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6F740-E99E-4C6E-B880-7DEB20CE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35FB-3A40-4D5E-9964-69525665B3BF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E46DA-70D0-4AE1-92F9-018500513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A5E31-D676-4698-A620-36558F95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A0D5-4796-4CC4-B38B-B61B65B6B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3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A997-CD05-4105-BDAE-6F327A2F3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4135A-DA6E-479D-B7C8-F08795C77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8300C-A0FF-4DCE-9C97-CE29C2876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35FB-3A40-4D5E-9964-69525665B3BF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276A7-D1DC-446F-BDF7-913336646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1F7F4-3B76-4931-9EAC-EB500641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A0D5-4796-4CC4-B38B-B61B65B6B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4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62FCA-DDC3-4305-B615-772755AD8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2F9AE-449D-4D6D-A63B-A96B71D6C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D2C6C-0B8C-4895-9D20-1FE395F3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35FB-3A40-4D5E-9964-69525665B3BF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D8A08-CADA-4CD7-B43C-6D0766762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50D41-0354-469C-80E3-56968928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A0D5-4796-4CC4-B38B-B61B65B6B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8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55F9C-7161-4D3E-8DF0-7849E4E3B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6D5EE-EAA4-46E6-9AD4-650BBB2B3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EF37F6-3D0F-4B44-B1A0-97E8DBB86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82DBF-4A1F-47A2-8E8D-F2C76372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35FB-3A40-4D5E-9964-69525665B3BF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C0689-B9BB-437D-98EA-70BE8539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F0C4E-CA7E-4D9B-B696-99148D18D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A0D5-4796-4CC4-B38B-B61B65B6B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1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18A2E-DEDF-47A4-B164-7F3DC279A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4F906-1773-4051-86EA-E074E97E3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D46F3-639E-4006-96C4-28AE15A36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89CBC0-CEE1-4031-B19D-AE292B45F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000263-A815-4C8E-987D-84A549ED4D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F9CAE3-1D4A-48F9-9FB4-B6286113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35FB-3A40-4D5E-9964-69525665B3BF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786438-9C5D-43EC-AD5A-7B132684C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6930F1-5197-4187-BF88-43AE00D6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A0D5-4796-4CC4-B38B-B61B65B6B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6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1B14-0321-4A98-B368-BE438B5D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A80077-A34B-45AB-9EDE-CB1C78E2B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35FB-3A40-4D5E-9964-69525665B3BF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3F65D-32D0-44ED-B050-B10058AB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09A9D-AD03-4821-A7E2-1E83D95C2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A0D5-4796-4CC4-B38B-B61B65B6B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9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48D974-3406-43CB-BA79-F2494817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35FB-3A40-4D5E-9964-69525665B3BF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DA40E-D72C-4C2D-83B9-25C207213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6616F-AC6A-488A-A35A-813DE501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A0D5-4796-4CC4-B38B-B61B65B6B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5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DFDE-1AC3-47B1-BE10-DB20741B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27218-15F2-4755-ADD1-05AB54674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B01509-8FD0-4631-BD03-A33FC6565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4A761-6B31-4F56-A168-0459910F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35FB-3A40-4D5E-9964-69525665B3BF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3159B-A1C4-485B-91B9-E17B580FA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2D075-5D6B-4A59-A614-518B826A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A0D5-4796-4CC4-B38B-B61B65B6B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2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FA0DB-0374-470C-9C64-3D3B6C87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5E953D-C993-4724-8FFE-328083C61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9233E-D71C-445D-B16D-D438AEEB9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75DF6-605E-4CDB-A869-4C44E69B4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335FB-3A40-4D5E-9964-69525665B3BF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AFC01-94E5-4615-9598-C8905645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9B46-197C-4610-93A7-97B75617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AA0D5-4796-4CC4-B38B-B61B65B6B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3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5ACF65-540E-4DDA-8679-7444D73C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7E79D-8B77-473E-82DE-070660BA7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C9836-96F8-4C3E-AF70-1E01206A1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335FB-3A40-4D5E-9964-69525665B3BF}" type="datetimeFigureOut">
              <a:rPr lang="en-US" smtClean="0"/>
              <a:t>8/24/2018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18240-4588-446B-95B6-31A989892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D0B57-B93F-40E4-B612-1D72983ED5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AA0D5-4796-4CC4-B38B-B61B65B6B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3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7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TEST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ISTQB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80438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b="1" dirty="0"/>
              <a:t>9. </a:t>
            </a:r>
            <a:r>
              <a:rPr lang="pl-PL" sz="2800" b="1" dirty="0"/>
              <a:t>Które z poniższych zdań jest prawdziwe dla analizy statycznej?</a:t>
            </a:r>
          </a:p>
          <a:p>
            <a:endParaRPr lang="pl-PL" sz="2800" b="1" dirty="0"/>
          </a:p>
          <a:p>
            <a:endParaRPr lang="pl-PL" sz="2800" dirty="0"/>
          </a:p>
          <a:p>
            <a:r>
              <a:rPr lang="pl-PL" sz="2800" dirty="0"/>
              <a:t>A. Analiza statyczna </a:t>
            </a:r>
            <a:r>
              <a:rPr lang="pl-PL" sz="2800" dirty="0">
                <a:latin typeface="Calibri" panose="020F0502020204030204" pitchFamily="34" charset="0"/>
              </a:rPr>
              <a:t>to testowanie, podczas którego wykonywany jest kod programu lub modułu</a:t>
            </a:r>
            <a:r>
              <a:rPr lang="pl-PL" sz="2800" dirty="0"/>
              <a:t>.</a:t>
            </a:r>
          </a:p>
          <a:p>
            <a:r>
              <a:rPr lang="pl-PL" sz="2800" dirty="0"/>
              <a:t>B. Analiza statyczna nie powinna być przeprowadzana bez wykonywania oprogramowania.</a:t>
            </a:r>
          </a:p>
          <a:p>
            <a:r>
              <a:rPr lang="pl-PL" sz="2800" dirty="0"/>
              <a:t>C. Analiza statyczna może znaleźć błędy, które ciężko byłoby wykryć w trakcie testowania dynamicznego.</a:t>
            </a:r>
          </a:p>
          <a:p>
            <a:r>
              <a:rPr lang="pl-PL" sz="2800" dirty="0"/>
              <a:t>D. Szeroko zakrojona analiza statyczna nie jest potrzebna jeśli przeprowadzono testy białej skrzynki.</a:t>
            </a:r>
          </a:p>
          <a:p>
            <a:r>
              <a:rPr lang="pl-PL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18764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b="1" dirty="0"/>
              <a:t>10</a:t>
            </a:r>
            <a:r>
              <a:rPr lang="pl-PL" sz="2800" b="1" dirty="0"/>
              <a:t>. Które z poniższych nie jest cechą testów akceptacyjnych użytkownika?</a:t>
            </a:r>
          </a:p>
          <a:p>
            <a:endParaRPr lang="pl-PL" sz="2800" b="1" dirty="0"/>
          </a:p>
          <a:p>
            <a:endParaRPr lang="pl-PL" sz="2800" dirty="0"/>
          </a:p>
          <a:p>
            <a:r>
              <a:rPr lang="pl-PL" sz="2800" dirty="0"/>
              <a:t>A. Korzystanie z automatycznych narzędzi do wykonywania testów. </a:t>
            </a:r>
          </a:p>
          <a:p>
            <a:r>
              <a:rPr lang="pl-PL" sz="2800" dirty="0"/>
              <a:t>B. Testy wykonywane przez użytkowników. </a:t>
            </a:r>
          </a:p>
          <a:p>
            <a:r>
              <a:rPr lang="pl-PL" sz="2800" dirty="0"/>
              <a:t>C. Testy zgodności z kryteriami testów akceptacyjnych. </a:t>
            </a:r>
          </a:p>
          <a:p>
            <a:r>
              <a:rPr lang="pl-PL" sz="2800" dirty="0"/>
              <a:t>D. Testy beta.</a:t>
            </a:r>
          </a:p>
          <a:p>
            <a:r>
              <a:rPr lang="pl-PL" dirty="0"/>
              <a:t>	</a:t>
            </a:r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636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11. System rejestracji incydentów:</a:t>
            </a:r>
          </a:p>
          <a:p>
            <a:endParaRPr lang="pl-PL" sz="2800" b="1" dirty="0"/>
          </a:p>
          <a:p>
            <a:br>
              <a:rPr lang="pl-PL" sz="2800" dirty="0"/>
            </a:br>
            <a:r>
              <a:rPr lang="pl-PL" sz="2800" dirty="0"/>
              <a:t>A. Zawiera tylko usterki.</a:t>
            </a:r>
            <a:br>
              <a:rPr lang="pl-PL" sz="2800" dirty="0"/>
            </a:br>
            <a:r>
              <a:rPr lang="pl-PL" sz="2800" dirty="0"/>
              <a:t>B. Nie zawsze jest przydatny w małych projektach. </a:t>
            </a:r>
          </a:p>
          <a:p>
            <a:r>
              <a:rPr lang="pl-PL" sz="2800" dirty="0"/>
              <a:t>C. Jest wartościowym źródłem informacji o projekcie w czasie testów.</a:t>
            </a:r>
            <a:br>
              <a:rPr lang="pl-PL" sz="2800" dirty="0"/>
            </a:br>
            <a:r>
              <a:rPr lang="pl-PL" sz="2800" dirty="0"/>
              <a:t>D. Powinien być używany tylko przez zespół testowy.	</a:t>
            </a:r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441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12.Przy zgłaszaniu błędów programistom, testerzy powinni:</a:t>
            </a:r>
          </a:p>
          <a:p>
            <a:endParaRPr lang="pl-PL" sz="2800" b="1" dirty="0"/>
          </a:p>
          <a:p>
            <a:br>
              <a:rPr lang="pl-PL" sz="2800" dirty="0"/>
            </a:br>
            <a:r>
              <a:rPr lang="pl-PL" sz="2800" dirty="0"/>
              <a:t>A. Być uprzejmi i pomocni w miarę możliwości.</a:t>
            </a:r>
            <a:br>
              <a:rPr lang="pl-PL" sz="2800" dirty="0"/>
            </a:br>
            <a:r>
              <a:rPr lang="pl-PL" sz="2800" dirty="0"/>
              <a:t>B. Podkreślać, że błąd nie jest cechą systemu i powinien zostać naprawiony.</a:t>
            </a:r>
            <a:br>
              <a:rPr lang="pl-PL" sz="2800" dirty="0"/>
            </a:br>
            <a:r>
              <a:rPr lang="pl-PL" sz="2800" dirty="0"/>
              <a:t>C. Być dyplomatyczni i uważni na ich reakcje na krytykę.</a:t>
            </a:r>
            <a:br>
              <a:rPr lang="pl-PL" sz="2800" dirty="0"/>
            </a:br>
            <a:r>
              <a:rPr lang="pl-PL" sz="2800" dirty="0"/>
              <a:t>D. Wszystkie z powyższych.</a:t>
            </a:r>
            <a:r>
              <a:rPr lang="pl-PL" dirty="0"/>
              <a:t>	</a:t>
            </a:r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13.Co jest najważniejszym kryterium w czasie podejmowania decyzji co do tego, jakiej techniki projektowania testowania użyć?</a:t>
            </a:r>
          </a:p>
          <a:p>
            <a:endParaRPr lang="pl-PL" sz="2800" b="1" dirty="0"/>
          </a:p>
          <a:p>
            <a:br>
              <a:rPr lang="pl-PL" sz="2800" dirty="0"/>
            </a:br>
            <a:r>
              <a:rPr lang="pl-PL" sz="2800" dirty="0"/>
              <a:t>A. To, jak dobrze znasz konkretne techniki.</a:t>
            </a:r>
            <a:br>
              <a:rPr lang="pl-PL" sz="2800" dirty="0"/>
            </a:br>
            <a:r>
              <a:rPr lang="pl-PL" sz="2800" dirty="0"/>
              <a:t>B. Cel testu.</a:t>
            </a:r>
            <a:br>
              <a:rPr lang="pl-PL" sz="2800" dirty="0"/>
            </a:br>
            <a:r>
              <a:rPr lang="pl-PL" sz="2800" dirty="0"/>
              <a:t>C. Czasochłonność.</a:t>
            </a:r>
            <a:br>
              <a:rPr lang="pl-PL" sz="2800" dirty="0"/>
            </a:br>
            <a:r>
              <a:rPr lang="pl-PL" sz="2800" dirty="0"/>
              <a:t>D. Czy istnieje narzędzie wspierające tę technikę.	</a:t>
            </a:r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049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14. Które z poniższych zdań jest prawdziwe?</a:t>
            </a:r>
          </a:p>
          <a:p>
            <a:endParaRPr lang="pl-PL" sz="2800" b="1" dirty="0"/>
          </a:p>
          <a:p>
            <a:br>
              <a:rPr lang="pl-PL" sz="2800" dirty="0"/>
            </a:br>
            <a:r>
              <a:rPr lang="pl-PL" sz="2800" dirty="0"/>
              <a:t>A. Niewykryte błędy w przypadkach testowych są najkosztowniejsze w naprawie.</a:t>
            </a:r>
            <a:br>
              <a:rPr lang="pl-PL" sz="2800" dirty="0"/>
            </a:br>
            <a:r>
              <a:rPr lang="pl-PL" sz="2800" dirty="0"/>
              <a:t>B. Niewykryte błędy w kodzie są najkosztowniejsze w naprawie.</a:t>
            </a:r>
            <a:br>
              <a:rPr lang="pl-PL" sz="2800" dirty="0"/>
            </a:br>
            <a:r>
              <a:rPr lang="pl-PL" sz="2800" dirty="0"/>
              <a:t>C. Niewykryte błędy w wymaganiach są najkosztowniejsze w naprawie.</a:t>
            </a:r>
            <a:br>
              <a:rPr lang="pl-PL" sz="2800" dirty="0"/>
            </a:br>
            <a:r>
              <a:rPr lang="pl-PL" sz="2800" dirty="0"/>
              <a:t>D. Niewykryte błędy w projektach graficznych są najkosztowniejsze w naprawie.	</a:t>
            </a:r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813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15. Który z poniższych nie jest standardem dotyczącym testowania?</a:t>
            </a:r>
          </a:p>
          <a:p>
            <a:endParaRPr lang="pl-PL" sz="2800" b="1" dirty="0"/>
          </a:p>
          <a:p>
            <a:br>
              <a:rPr lang="pl-PL" sz="2800" dirty="0"/>
            </a:br>
            <a:r>
              <a:rPr lang="pl-PL" sz="2800" dirty="0"/>
              <a:t>A. IEEE829</a:t>
            </a:r>
            <a:br>
              <a:rPr lang="pl-PL" sz="2800" dirty="0"/>
            </a:br>
            <a:r>
              <a:rPr lang="pl-PL" sz="2800" dirty="0"/>
              <a:t>B. IEEE610</a:t>
            </a:r>
            <a:br>
              <a:rPr lang="pl-PL" sz="2800" dirty="0"/>
            </a:br>
            <a:r>
              <a:rPr lang="pl-PL" sz="2800" dirty="0"/>
              <a:t>C. BS7925-1</a:t>
            </a:r>
            <a:br>
              <a:rPr lang="pl-PL" sz="2800" dirty="0"/>
            </a:br>
            <a:r>
              <a:rPr lang="pl-PL" sz="2800" dirty="0"/>
              <a:t>D. BS7925-2</a:t>
            </a:r>
            <a:r>
              <a:rPr lang="pl-PL" dirty="0"/>
              <a:t>	</a:t>
            </a:r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057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16. Które z poniższych nie należy do testów niefunkcjonalnych?</a:t>
            </a:r>
          </a:p>
          <a:p>
            <a:endParaRPr lang="pl-PL" sz="2800" b="1" dirty="0"/>
          </a:p>
          <a:p>
            <a:endParaRPr lang="pl-PL" sz="2800" dirty="0"/>
          </a:p>
          <a:p>
            <a:r>
              <a:rPr lang="pl-PL" sz="2800" dirty="0"/>
              <a:t>A. Testowanie przejść pomiędzy stanami.</a:t>
            </a:r>
            <a:br>
              <a:rPr lang="pl-PL" sz="2800" dirty="0"/>
            </a:br>
            <a:r>
              <a:rPr lang="pl-PL" sz="2800" dirty="0"/>
              <a:t>B. Testowanie użyteczności.</a:t>
            </a:r>
            <a:br>
              <a:rPr lang="pl-PL" sz="2800" dirty="0"/>
            </a:br>
            <a:r>
              <a:rPr lang="pl-PL" sz="2800" dirty="0"/>
              <a:t>C. Testowanie wydajności.</a:t>
            </a:r>
            <a:br>
              <a:rPr lang="pl-PL" sz="2800" dirty="0"/>
            </a:br>
            <a:r>
              <a:rPr lang="pl-PL" sz="2800" dirty="0"/>
              <a:t>D. Testowanie bezpieczeństwa.</a:t>
            </a:r>
            <a:endParaRPr lang="pl-PL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25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17. Które z poniższych należy do testów czarnoskrzynkowych?</a:t>
            </a:r>
          </a:p>
          <a:p>
            <a:endParaRPr lang="pl-PL" sz="2800" b="1" dirty="0"/>
          </a:p>
          <a:p>
            <a:br>
              <a:rPr lang="pl-PL" sz="2800" dirty="0"/>
            </a:br>
            <a:r>
              <a:rPr lang="pl-PL" sz="2800" dirty="0"/>
              <a:t>A. Testowanie instrukcji.</a:t>
            </a:r>
            <a:br>
              <a:rPr lang="pl-PL" sz="2800" dirty="0"/>
            </a:br>
            <a:r>
              <a:rPr lang="pl-PL" sz="2800" dirty="0"/>
              <a:t>B. Podział na klasy równoważności.</a:t>
            </a:r>
            <a:br>
              <a:rPr lang="pl-PL" sz="2800" dirty="0"/>
            </a:br>
            <a:r>
              <a:rPr lang="pl-PL" sz="2800" dirty="0"/>
              <a:t>C. Zgadywanie błędów.</a:t>
            </a:r>
            <a:br>
              <a:rPr lang="pl-PL" sz="2800" dirty="0"/>
            </a:br>
            <a:r>
              <a:rPr lang="pl-PL" sz="2800" dirty="0"/>
              <a:t>D. Testowanie użyteczności</a:t>
            </a:r>
            <a:r>
              <a:rPr lang="pl-PL" dirty="0"/>
              <a:t>	</a:t>
            </a:r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128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18. Które z testów zyskują najwięcej dzięki użyciu narzędzi nagrywająco-odtwarzających?</a:t>
            </a:r>
          </a:p>
          <a:p>
            <a:endParaRPr lang="pl-PL" sz="2800" b="1" dirty="0"/>
          </a:p>
          <a:p>
            <a:br>
              <a:rPr lang="pl-PL" sz="2800" dirty="0"/>
            </a:br>
            <a:r>
              <a:rPr lang="pl-PL" sz="2800" dirty="0"/>
              <a:t>A. Testy regresji.</a:t>
            </a:r>
            <a:br>
              <a:rPr lang="pl-PL" sz="2800" dirty="0"/>
            </a:br>
            <a:r>
              <a:rPr lang="pl-PL" sz="2800" dirty="0"/>
              <a:t>B. Testy integracyjne. </a:t>
            </a:r>
            <a:br>
              <a:rPr lang="pl-PL" sz="2800" dirty="0"/>
            </a:br>
            <a:r>
              <a:rPr lang="pl-PL" sz="2800" dirty="0"/>
              <a:t>C. Testy systemowe.</a:t>
            </a:r>
            <a:br>
              <a:rPr lang="pl-PL" sz="2800" dirty="0"/>
            </a:br>
            <a:r>
              <a:rPr lang="pl-PL" sz="2800" dirty="0"/>
              <a:t>D. Testy akceptacyjne użytkownika.</a:t>
            </a:r>
            <a:endParaRPr lang="pl-PL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94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sz="2000" b="1" dirty="0">
              <a:latin typeface="Century Gothic" panose="020B0502020202020204" pitchFamily="34" charset="0"/>
            </a:endParaRPr>
          </a:p>
          <a:p>
            <a:pPr marL="457200" indent="-457200">
              <a:buAutoNum type="arabicPeriod"/>
            </a:pPr>
            <a:r>
              <a:rPr lang="pl-PL" sz="2800" b="1" dirty="0"/>
              <a:t>Jedno z pól w formularzu akceptuje wartości od 18 do 25. Wskaż wartość, która nie należy do poprawnej klasy równoważności.</a:t>
            </a:r>
          </a:p>
          <a:p>
            <a:br>
              <a:rPr lang="pl-PL" sz="2800" b="1" dirty="0"/>
            </a:br>
            <a:endParaRPr lang="pl-PL" sz="2800" dirty="0"/>
          </a:p>
          <a:p>
            <a:r>
              <a:rPr lang="pl-PL" sz="2800" dirty="0"/>
              <a:t>A. 17.</a:t>
            </a:r>
          </a:p>
          <a:p>
            <a:r>
              <a:rPr lang="pl-PL" sz="2800" dirty="0"/>
              <a:t>B. 19.</a:t>
            </a:r>
          </a:p>
          <a:p>
            <a:r>
              <a:rPr lang="pl-PL" sz="2800" dirty="0"/>
              <a:t>C. 24.</a:t>
            </a:r>
          </a:p>
          <a:p>
            <a:r>
              <a:rPr lang="pl-PL" sz="2800" dirty="0"/>
              <a:t>D. 21.</a:t>
            </a:r>
          </a:p>
          <a:p>
            <a:r>
              <a:rPr lang="pl-PL" dirty="0"/>
              <a:t>	</a:t>
            </a:r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492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19. Developerzy mają trudności w przeprowadzaniu testów własnego kodu głównie z powodu:</a:t>
            </a:r>
          </a:p>
          <a:p>
            <a:endParaRPr lang="pl-PL" sz="2800" b="1" dirty="0"/>
          </a:p>
          <a:p>
            <a:br>
              <a:rPr lang="pl-PL" sz="2800" dirty="0"/>
            </a:br>
            <a:r>
              <a:rPr lang="pl-PL" sz="2800" dirty="0"/>
              <a:t>A. Brak dokumentacji technicznej.</a:t>
            </a:r>
            <a:br>
              <a:rPr lang="pl-PL" sz="2800" dirty="0"/>
            </a:br>
            <a:r>
              <a:rPr lang="pl-PL" sz="2800" dirty="0"/>
              <a:t>B. Brak narzędzi testowych dla developerów.</a:t>
            </a:r>
            <a:br>
              <a:rPr lang="pl-PL" sz="2800" dirty="0"/>
            </a:br>
            <a:r>
              <a:rPr lang="pl-PL" sz="2800" dirty="0"/>
              <a:t>C. Brak szkoleń.</a:t>
            </a:r>
            <a:br>
              <a:rPr lang="pl-PL" sz="2800" dirty="0"/>
            </a:br>
            <a:r>
              <a:rPr lang="pl-PL" sz="2800" dirty="0"/>
              <a:t>D. Brak obiektywizmu.</a:t>
            </a:r>
            <a:r>
              <a:rPr lang="pl-PL" dirty="0"/>
              <a:t>	</a:t>
            </a:r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7081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20. Które testy są przeprowadzane u producenta oprogramowania, ale nie przez zespół projektowy?</a:t>
            </a:r>
          </a:p>
          <a:p>
            <a:endParaRPr lang="pl-PL" sz="2800" b="1" dirty="0"/>
          </a:p>
          <a:p>
            <a:endParaRPr lang="pl-PL" sz="2800" dirty="0"/>
          </a:p>
          <a:p>
            <a:r>
              <a:rPr lang="pl-PL" sz="2800" dirty="0"/>
              <a:t>A. Testy jednostkowe .</a:t>
            </a:r>
          </a:p>
          <a:p>
            <a:r>
              <a:rPr lang="pl-PL" sz="2800" dirty="0"/>
              <a:t>B. Testy regresyjne.</a:t>
            </a:r>
            <a:br>
              <a:rPr lang="pl-PL" sz="2800" dirty="0"/>
            </a:br>
            <a:r>
              <a:rPr lang="pl-PL" sz="2800" dirty="0"/>
              <a:t>C. Alfa testy.</a:t>
            </a:r>
          </a:p>
          <a:p>
            <a:r>
              <a:rPr lang="pl-PL" sz="2800" dirty="0"/>
              <a:t>D. Testy integracyjne.	</a:t>
            </a:r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908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21. Kto jest odpowiedzialny za wszystkie sprawy związane z dokumentowaniem problemów, które zostały zidentyfikowane podczas spotkania przeglądowego?</a:t>
            </a:r>
          </a:p>
          <a:p>
            <a:endParaRPr lang="pl-PL" sz="2800" b="1" dirty="0"/>
          </a:p>
          <a:p>
            <a:br>
              <a:rPr lang="pl-PL" sz="2800" dirty="0"/>
            </a:br>
            <a:r>
              <a:rPr lang="pl-PL" sz="2800" dirty="0"/>
              <a:t>A. Moderator </a:t>
            </a:r>
          </a:p>
          <a:p>
            <a:r>
              <a:rPr lang="pl-PL" sz="2800" dirty="0"/>
              <a:t>B. Skryba.</a:t>
            </a:r>
          </a:p>
          <a:p>
            <a:r>
              <a:rPr lang="pl-PL" sz="2800" dirty="0"/>
              <a:t>C. Recenzenci.</a:t>
            </a:r>
          </a:p>
          <a:p>
            <a:r>
              <a:rPr lang="pl-PL" sz="2800" dirty="0"/>
              <a:t>D. Autor.	</a:t>
            </a:r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722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22. Które z poniższych nie należy do podstawowego procesu testowego?</a:t>
            </a:r>
          </a:p>
          <a:p>
            <a:endParaRPr lang="pl-PL" sz="2800" b="1" dirty="0"/>
          </a:p>
          <a:p>
            <a:r>
              <a:rPr lang="pl-PL" sz="2800" b="1" dirty="0"/>
              <a:t> </a:t>
            </a:r>
            <a:br>
              <a:rPr lang="pl-PL" sz="2800" dirty="0"/>
            </a:br>
            <a:r>
              <a:rPr lang="pl-PL" sz="2800" dirty="0"/>
              <a:t>A. Planowanie i nadzór.</a:t>
            </a:r>
          </a:p>
          <a:p>
            <a:r>
              <a:rPr lang="pl-PL" sz="2800" dirty="0"/>
              <a:t>B. Czynności zamykające testy.</a:t>
            </a:r>
            <a:br>
              <a:rPr lang="pl-PL" sz="2800" dirty="0"/>
            </a:br>
            <a:r>
              <a:rPr lang="pl-PL" sz="2800" dirty="0"/>
              <a:t>C. Analiza i projektowanie testów.</a:t>
            </a:r>
          </a:p>
          <a:p>
            <a:r>
              <a:rPr lang="pl-PL" sz="2800" dirty="0"/>
              <a:t>D. Żadne z powyższych.</a:t>
            </a:r>
            <a:endParaRPr lang="pl-PL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043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23. Cykl życia błędu to:</a:t>
            </a:r>
          </a:p>
          <a:p>
            <a:endParaRPr lang="pl-PL" sz="2800" b="1" dirty="0"/>
          </a:p>
          <a:p>
            <a:r>
              <a:rPr lang="pl-PL" sz="2800" b="1" dirty="0"/>
              <a:t> </a:t>
            </a:r>
            <a:br>
              <a:rPr lang="pl-PL" sz="2800" dirty="0"/>
            </a:br>
            <a:r>
              <a:rPr lang="pl-PL" sz="2800" dirty="0"/>
              <a:t>A. Otwarty, Przypisany, Naprawiony, Zamknięty.</a:t>
            </a:r>
            <a:br>
              <a:rPr lang="pl-PL" sz="2800" dirty="0"/>
            </a:br>
            <a:r>
              <a:rPr lang="pl-PL" sz="2800" dirty="0"/>
              <a:t>B. Otwarty, Naprawiony, Przypisany, Zamknięty.</a:t>
            </a:r>
            <a:br>
              <a:rPr lang="pl-PL" sz="2800" dirty="0"/>
            </a:br>
            <a:r>
              <a:rPr lang="pl-PL" sz="2800" dirty="0"/>
              <a:t>C. Przypisany, Otwarty, Zamknięty, Naprawiony.</a:t>
            </a:r>
            <a:br>
              <a:rPr lang="pl-PL" sz="2800" dirty="0"/>
            </a:br>
            <a:r>
              <a:rPr lang="pl-PL" sz="2800" dirty="0"/>
              <a:t>D. Przypisany, Otwarty, Naprawiony, Zamknięty.</a:t>
            </a:r>
            <a:endParaRPr lang="pl-PL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904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24. Jakie są dwa główne elementy brane pod uwagę przy analizie ryzyka?</a:t>
            </a:r>
          </a:p>
          <a:p>
            <a:endParaRPr lang="pl-PL" sz="2800" b="1" dirty="0"/>
          </a:p>
          <a:p>
            <a:endParaRPr lang="pl-PL" sz="2800" dirty="0"/>
          </a:p>
          <a:p>
            <a:r>
              <a:rPr lang="pl-PL" sz="2800" dirty="0"/>
              <a:t>A. Prawdopodobieństwo, że wystąpi negatywne zdarzenie.</a:t>
            </a:r>
            <a:br>
              <a:rPr lang="pl-PL" sz="2800" dirty="0"/>
            </a:br>
            <a:r>
              <a:rPr lang="pl-PL" sz="2800" dirty="0"/>
              <a:t>B. Potencjalna strata lub inne oddziaływanie związane ze zdarzeniem.</a:t>
            </a:r>
            <a:br>
              <a:rPr lang="pl-PL" sz="2800" dirty="0"/>
            </a:br>
            <a:r>
              <a:rPr lang="pl-PL" sz="2800" dirty="0"/>
              <a:t>C. Odpowiedzi A i B są poprawne.</a:t>
            </a:r>
            <a:br>
              <a:rPr lang="pl-PL" sz="2800" dirty="0"/>
            </a:br>
            <a:r>
              <a:rPr lang="pl-PL" sz="2800" dirty="0"/>
              <a:t>D. Ani A ani B.</a:t>
            </a:r>
            <a:endParaRPr lang="pl-PL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584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25. Narzędzie do testowania obciążenia:</a:t>
            </a:r>
          </a:p>
          <a:p>
            <a:endParaRPr lang="pl-PL" sz="2800" b="1" dirty="0"/>
          </a:p>
          <a:p>
            <a:endParaRPr lang="pl-PL" sz="2800" dirty="0"/>
          </a:p>
          <a:p>
            <a:r>
              <a:rPr lang="pl-PL" sz="2800" dirty="0"/>
              <a:t>A. Redukuje czas, który testerzy muszą spędzić na testowaniu.</a:t>
            </a:r>
            <a:br>
              <a:rPr lang="pl-PL" sz="2800" dirty="0"/>
            </a:br>
            <a:r>
              <a:rPr lang="pl-PL" sz="2800" dirty="0"/>
              <a:t>B. Redukuje zużycie zasobów.</a:t>
            </a:r>
            <a:br>
              <a:rPr lang="pl-PL" sz="2800" dirty="0"/>
            </a:br>
            <a:r>
              <a:rPr lang="pl-PL" sz="2800" dirty="0"/>
              <a:t>C. Jest głównie używane do testowania aplikacji webowych.</a:t>
            </a:r>
            <a:br>
              <a:rPr lang="pl-PL" sz="2800" dirty="0"/>
            </a:br>
            <a:r>
              <a:rPr lang="pl-PL" sz="2800" dirty="0"/>
              <a:t>D. Wszystkie z powyższych.</a:t>
            </a:r>
            <a:endParaRPr lang="pl-PL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353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26. Techniki testowania białoskrzynkowego to inaczej:</a:t>
            </a:r>
          </a:p>
          <a:p>
            <a:endParaRPr lang="pl-PL" sz="2800" b="1" dirty="0"/>
          </a:p>
          <a:p>
            <a:endParaRPr lang="pl-PL" sz="2800" dirty="0"/>
          </a:p>
          <a:p>
            <a:r>
              <a:rPr lang="pl-PL" sz="2800" dirty="0"/>
              <a:t>A. Testowanie strukturalne.</a:t>
            </a:r>
          </a:p>
          <a:p>
            <a:r>
              <a:rPr lang="pl-PL" sz="2800" dirty="0"/>
              <a:t>B. </a:t>
            </a:r>
            <a:r>
              <a:rPr lang="pl-PL" sz="2800" dirty="0" err="1"/>
              <a:t>Stress</a:t>
            </a:r>
            <a:r>
              <a:rPr lang="pl-PL" sz="2800" dirty="0"/>
              <a:t> testy.</a:t>
            </a:r>
          </a:p>
          <a:p>
            <a:r>
              <a:rPr lang="pl-PL" sz="2800" dirty="0"/>
              <a:t>C. Zgadywanie błędów.</a:t>
            </a:r>
          </a:p>
          <a:p>
            <a:r>
              <a:rPr lang="pl-PL" sz="2800" dirty="0"/>
              <a:t>D. Technika oparta na doświadczeniu.</a:t>
            </a:r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004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600" b="1" dirty="0"/>
              <a:t>27. Pewna firma zdecydowała się użyć narzędzia do automatyzacji testów, aby przetestować GUI swojego produktu. GUI będzie się często zmieniać. Firma przeszkoliła swoich testerów manualnych w ciągu 3 dni w zakresie posługiwania się tym narzędziem. Która z poniższych sytuacji jest najbardziej prawdopodobna?</a:t>
            </a:r>
          </a:p>
          <a:p>
            <a:endParaRPr lang="pl-PL" sz="2600" b="1" dirty="0"/>
          </a:p>
          <a:p>
            <a:endParaRPr lang="pl-PL" sz="2600" dirty="0"/>
          </a:p>
          <a:p>
            <a:r>
              <a:rPr lang="pl-PL" sz="2600" dirty="0"/>
              <a:t>A. Automatyzacja się nie powiedzie z powodu częstych zmian i braku doświadczenia.</a:t>
            </a:r>
          </a:p>
          <a:p>
            <a:r>
              <a:rPr lang="pl-PL" sz="2600" dirty="0"/>
              <a:t>B. Automatyzacja się nie powiedzie, ponieważ nie da się zautomatyzować testów GUI.</a:t>
            </a:r>
          </a:p>
          <a:p>
            <a:r>
              <a:rPr lang="pl-PL" sz="2600" dirty="0"/>
              <a:t>C. Automatyzacja się powiedzie, ponieważ automatyzacja jest użyteczna przy częstych zmianach.</a:t>
            </a:r>
          </a:p>
          <a:p>
            <a:r>
              <a:rPr lang="pl-PL" sz="2600" dirty="0"/>
              <a:t>D. Automatyzacja się powiedzie, ponieważ zespół został przeszkolony.</a:t>
            </a:r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827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28. System zarządzania defektami powinien śledzić status każdego zarejestrowanego błędu. Gdybyś miał przetestować śledzenie tych stanów, która metoda byłaby najlepsza?</a:t>
            </a:r>
          </a:p>
          <a:p>
            <a:endParaRPr lang="pl-PL" sz="2800" b="1" dirty="0"/>
          </a:p>
          <a:p>
            <a:endParaRPr lang="pl-PL" sz="2800" dirty="0"/>
          </a:p>
          <a:p>
            <a:r>
              <a:rPr lang="pl-PL" sz="2800" dirty="0"/>
              <a:t>A. Testowanie w oparciu o logikę.</a:t>
            </a:r>
          </a:p>
          <a:p>
            <a:r>
              <a:rPr lang="pl-PL" sz="2800" dirty="0"/>
              <a:t>B. Testowanie oparte na przypadkach użycia.</a:t>
            </a:r>
          </a:p>
          <a:p>
            <a:r>
              <a:rPr lang="pl-PL" sz="2800" dirty="0"/>
              <a:t>C. Testowanie przejść między stanami.</a:t>
            </a:r>
          </a:p>
          <a:p>
            <a:r>
              <a:rPr lang="pl-PL" sz="2800" dirty="0"/>
              <a:t>D. Systematyczne testy charakterystyczne dla modelu V.</a:t>
            </a:r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791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2. Testowanie połączenia to inaczej:</a:t>
            </a:r>
          </a:p>
          <a:p>
            <a:br>
              <a:rPr lang="pl-PL" sz="2800" b="1" dirty="0"/>
            </a:br>
            <a:endParaRPr lang="pl-PL" sz="2800" dirty="0"/>
          </a:p>
          <a:p>
            <a:r>
              <a:rPr lang="pl-PL" sz="2800" dirty="0"/>
              <a:t>A. Testy integracji modułów.</a:t>
            </a:r>
          </a:p>
          <a:p>
            <a:r>
              <a:rPr lang="pl-PL" sz="2800" dirty="0"/>
              <a:t>B. Testy komponentów systemu.</a:t>
            </a:r>
          </a:p>
          <a:p>
            <a:r>
              <a:rPr lang="pl-PL" sz="2800" dirty="0"/>
              <a:t>C. Testy komponentów podsystemu.</a:t>
            </a:r>
          </a:p>
          <a:p>
            <a:r>
              <a:rPr lang="pl-PL" sz="2800" dirty="0"/>
              <a:t>D. Testy użyteczności</a:t>
            </a:r>
            <a:r>
              <a:rPr lang="pl-PL" dirty="0"/>
              <a:t>.</a:t>
            </a:r>
          </a:p>
          <a:p>
            <a:r>
              <a:rPr lang="pl-PL" dirty="0"/>
              <a:t>	</a:t>
            </a:r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440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29. Który z podpunktów prezentuje techniki czarnoskrzynkowe?</a:t>
            </a:r>
          </a:p>
          <a:p>
            <a:endParaRPr lang="pl-PL" sz="2800" b="1" dirty="0"/>
          </a:p>
          <a:p>
            <a:endParaRPr lang="pl-PL" sz="2800" dirty="0"/>
          </a:p>
          <a:p>
            <a:r>
              <a:rPr lang="pl-PL" sz="2800" dirty="0"/>
              <a:t>A. Testowanie przejść pomiędzy stanami, testowanie kodu, testowanie zwinne.</a:t>
            </a:r>
          </a:p>
          <a:p>
            <a:r>
              <a:rPr lang="pl-PL" sz="2800" dirty="0"/>
              <a:t>B. Podział na klasy równoważności, testowanie przejść między stanami, tabele decyzyjne.</a:t>
            </a:r>
          </a:p>
          <a:p>
            <a:r>
              <a:rPr lang="pl-PL" sz="2800" dirty="0"/>
              <a:t>C. Testowanie systemowe, testy akceptacyjne, podział na klasy równoważności.</a:t>
            </a:r>
          </a:p>
          <a:p>
            <a:r>
              <a:rPr lang="pl-PL" sz="2800" dirty="0"/>
              <a:t>D. Testowanie integracji systemów, testowanie systemowe, tabele decyzyjne.</a:t>
            </a:r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561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30. Co czyni inspekcję różną od innych rodzajów przeglądów?</a:t>
            </a:r>
          </a:p>
          <a:p>
            <a:endParaRPr lang="pl-PL" sz="2800" b="1" dirty="0"/>
          </a:p>
          <a:p>
            <a:endParaRPr lang="pl-PL" sz="2800" dirty="0"/>
          </a:p>
          <a:p>
            <a:r>
              <a:rPr lang="pl-PL" sz="2800" dirty="0"/>
              <a:t>A. Jest prowadzona przez wykwalifikowanego moderatora, niezbędne są formalne kryteria rozpoczęcia i zakończenia oraz checklista.</a:t>
            </a:r>
          </a:p>
          <a:p>
            <a:r>
              <a:rPr lang="pl-PL" sz="2800" dirty="0"/>
              <a:t>B. Jest prowadzona przez autora przeglądanego dokumentu.</a:t>
            </a:r>
          </a:p>
          <a:p>
            <a:r>
              <a:rPr lang="pl-PL" sz="2800" dirty="0"/>
              <a:t>C. Może być używana tylko do przeglądu projektu i kodu.</a:t>
            </a:r>
          </a:p>
          <a:p>
            <a:r>
              <a:rPr lang="pl-PL" sz="2800" dirty="0"/>
              <a:t>D. Jest prowadzona przez autora, stosuje </a:t>
            </a:r>
            <a:r>
              <a:rPr lang="pl-PL" sz="2800" dirty="0" err="1"/>
              <a:t>checklisty</a:t>
            </a:r>
            <a:r>
              <a:rPr lang="pl-PL" sz="2800" dirty="0"/>
              <a:t> i zbiera dane na temat usprawnień.</a:t>
            </a:r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006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31. Tester testuje Video Player i zapisuje następujący raport:</a:t>
            </a:r>
            <a:endParaRPr lang="pl-PL" sz="2800" dirty="0"/>
          </a:p>
          <a:p>
            <a:r>
              <a:rPr lang="pl-PL" sz="2800" dirty="0"/>
              <a:t>Tytuł: Szybkie przewijanie do przodu zatrzymuje się po 2 minutach. Problem występuje za każdym razem.</a:t>
            </a:r>
          </a:p>
          <a:p>
            <a:r>
              <a:rPr lang="pl-PL" sz="2800" dirty="0"/>
              <a:t>Oczekiwany wynik: Szybkie przewijanie trwa aż do końca nagrania.</a:t>
            </a:r>
          </a:p>
          <a:p>
            <a:r>
              <a:rPr lang="pl-PL" sz="2800" dirty="0"/>
              <a:t>Ważność: Wysoka.</a:t>
            </a:r>
          </a:p>
          <a:p>
            <a:r>
              <a:rPr lang="pl-PL" sz="2800" dirty="0"/>
              <a:t>Priorytet: Pilny.</a:t>
            </a:r>
          </a:p>
          <a:p>
            <a:r>
              <a:rPr lang="pl-PL" sz="2800" b="1" dirty="0"/>
              <a:t>Jaką ważną informację pominął tester?</a:t>
            </a:r>
          </a:p>
          <a:p>
            <a:endParaRPr lang="pl-PL" sz="2800" dirty="0"/>
          </a:p>
          <a:p>
            <a:r>
              <a:rPr lang="pl-PL" sz="2800" dirty="0"/>
              <a:t>A. Dane oprogramowania i sprzętu.</a:t>
            </a:r>
          </a:p>
          <a:p>
            <a:r>
              <a:rPr lang="pl-PL" sz="2800" dirty="0"/>
              <a:t>B. Aktualny rezultat.</a:t>
            </a:r>
          </a:p>
          <a:p>
            <a:r>
              <a:rPr lang="pl-PL" sz="2800" dirty="0"/>
              <a:t>C. Historię raportu.</a:t>
            </a:r>
          </a:p>
          <a:p>
            <a:r>
              <a:rPr lang="pl-PL" sz="2800" dirty="0"/>
              <a:t>D. Pomysły jak usprawnić przypadek testowy.</a:t>
            </a:r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437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sz="2800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32. Jaka jest różnica między retestami a testami regresyjnymi?</a:t>
            </a:r>
          </a:p>
          <a:p>
            <a:endParaRPr lang="pl-PL" sz="2800" b="1" dirty="0"/>
          </a:p>
          <a:p>
            <a:endParaRPr lang="pl-PL" sz="2800" dirty="0"/>
          </a:p>
          <a:p>
            <a:r>
              <a:rPr lang="pl-PL" sz="2800" dirty="0"/>
              <a:t>A. Retesty upewniają nas, że usterka została usunięta; w czasie regresji poszukujemy skutków ubocznych.</a:t>
            </a:r>
          </a:p>
          <a:p>
            <a:r>
              <a:rPr lang="pl-PL" sz="2800" dirty="0"/>
              <a:t>B. W czasie retestów poszukujemy skutków ubocznych; w czasie regresji upewniamy się czy błąd został usunięty.</a:t>
            </a:r>
          </a:p>
          <a:p>
            <a:r>
              <a:rPr lang="pl-PL" sz="2800" dirty="0"/>
              <a:t>C. Retesty są przeprowadzane po naprawie błędów, a regresja wcześniej.</a:t>
            </a:r>
          </a:p>
          <a:p>
            <a:r>
              <a:rPr lang="pl-PL" sz="2800" dirty="0"/>
              <a:t>D. Retesty są przeprowadzane przez programistów, a regresja przez testerów.</a:t>
            </a:r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5078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33. Koszt naprawy błędu:</a:t>
            </a:r>
          </a:p>
          <a:p>
            <a:endParaRPr lang="pl-PL" sz="2800" b="1" dirty="0"/>
          </a:p>
          <a:p>
            <a:endParaRPr lang="pl-PL" sz="2800" dirty="0"/>
          </a:p>
          <a:p>
            <a:r>
              <a:rPr lang="pl-PL" sz="2800" dirty="0"/>
              <a:t>A. Nie jest ważny.</a:t>
            </a:r>
          </a:p>
          <a:p>
            <a:r>
              <a:rPr lang="pl-PL" sz="2800" dirty="0"/>
              <a:t>B. Wzrasta, im później błąd jest znaleziony.</a:t>
            </a:r>
          </a:p>
          <a:p>
            <a:r>
              <a:rPr lang="pl-PL" sz="2800" dirty="0"/>
              <a:t>C. Obniża się, im później błąd jest znaleziony.</a:t>
            </a:r>
          </a:p>
          <a:p>
            <a:r>
              <a:rPr lang="pl-PL" sz="2800" dirty="0"/>
              <a:t>D. Nie można określić.</a:t>
            </a:r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6439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0514880" cy="206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l-PL" sz="35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34</a:t>
            </a:r>
            <a:r>
              <a:rPr lang="en-US" sz="3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. </a:t>
            </a:r>
            <a:r>
              <a:rPr lang="pl-PL" sz="3200" b="1" dirty="0"/>
              <a:t>Na którym poziomie testów można przeprowadzać testy funkcjonalne?</a:t>
            </a:r>
            <a:endParaRPr lang="en-US" sz="32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l-PL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A.</a:t>
            </a:r>
            <a:r>
              <a:rPr lang="pl-PL" dirty="0"/>
              <a:t> </a:t>
            </a:r>
            <a:r>
              <a:rPr lang="pl-PL" sz="2800" dirty="0"/>
              <a:t>Na poziomie testów akceptacyjnych oraz systemowych.</a:t>
            </a:r>
          </a:p>
          <a:p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B. </a:t>
            </a:r>
            <a:r>
              <a:rPr lang="pl-PL" sz="2800" dirty="0"/>
              <a:t>Na każdym poziomie.</a:t>
            </a: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C. </a:t>
            </a:r>
            <a:r>
              <a:rPr lang="pl-PL" sz="2800" dirty="0"/>
              <a:t>Na wszystkich poziomach powyżej testów integracyjnych.</a:t>
            </a: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D. </a:t>
            </a:r>
            <a:r>
              <a:rPr lang="pl-PL" sz="2800" dirty="0"/>
              <a:t>Tylko na poziomie testów akceptacyjnych.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75909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>
              <a:lnSpc>
                <a:spcPct val="90000"/>
              </a:lnSpc>
            </a:pPr>
            <a:endParaRPr lang="pl-PL" sz="35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lang="pl-PL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Częścią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której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podstawowej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czynności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procesu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testowania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jest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przeglądanie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podstawy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testów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9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Analizy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projektowania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testów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Implementacji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wykonania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testów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Czynności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zamykających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test.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Oceny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stopnia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spełnienia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kryteriów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zakończenia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raportowania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00765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38080" y="365040"/>
            <a:ext cx="10514880" cy="27826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pl-PL" b="1" dirty="0">
                <a:latin typeface="Century Gothic" panose="020B0502020202020204" pitchFamily="34" charset="0"/>
              </a:rPr>
              <a:t>QUIZ</a:t>
            </a:r>
            <a:endParaRPr lang="pl-P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lang="pl-PL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Gdy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defekt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zostaje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wykryty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poprawiony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zgłoszenie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powinno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być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przetestowane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po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raz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drugi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żeby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sprawdzić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czy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naprawa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była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skuteczna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Takie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testy to: </a:t>
            </a:r>
          </a:p>
        </p:txBody>
      </p:sp>
      <p:sp>
        <p:nvSpPr>
          <p:cNvPr id="12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pl-PL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pl-PL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Testy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regresyjne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Testy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pielęgnacyjne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Testy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potwierdzające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retesty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Żadne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z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powyższych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34333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>
              <a:lnSpc>
                <a:spcPct val="90000"/>
              </a:lnSpc>
            </a:pPr>
            <a:endParaRPr lang="pl-PL" sz="2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l-PL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Które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z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poniższych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zadań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są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wykonywane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przez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kierownika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testów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które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przez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testera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38" name="CustomShape 2"/>
          <p:cNvSpPr/>
          <p:nvPr/>
        </p:nvSpPr>
        <p:spPr>
          <a:xfrm>
            <a:off x="838080" y="2083776"/>
            <a:ext cx="10514880" cy="40923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  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Projektowanie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strategii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testów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 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Wybór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narzędzi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wspomagających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testowanie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III 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Przygotowanie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uzyskanie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danych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testowych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IV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Dokumentowanie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wyników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Kierownik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testów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I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IV; tester: II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III.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Tester: III, IV;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kierownik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testów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I, II.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Kierownik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testów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I, III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IV; tester: II.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Tester: II, III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IV;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kierownik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testów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I.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33732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>
              <a:lnSpc>
                <a:spcPct val="90000"/>
              </a:lnSpc>
            </a:pPr>
            <a:endParaRPr lang="pl-PL" sz="2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l-PL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. W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jaki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sposób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można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zapobiec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powracającym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błędom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w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kolejnych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projektach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5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Tworząc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procedury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dokumentacji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umożliwiając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dostępność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tej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dokumentacji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przyszłości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</a:t>
            </a:r>
            <a:r>
              <a:rPr lang="pl-PL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</a:t>
            </a:r>
            <a:r>
              <a:rPr lang="pl-PL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ywierając nacisk na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programist</a:t>
            </a:r>
            <a:r>
              <a:rPr lang="pl-PL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ach, aby pracowali dokładniej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</a:t>
            </a:r>
            <a:r>
              <a:rPr lang="pl-PL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Zobowiązując użytkowników do ostrożnego korzystania z dostarczanych rozwiązań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Dokumentując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wnioski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z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procesu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testowania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identyfikując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przyczyny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problemów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jego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trakcie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86811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3. Ilość przeprowadzonych testów nie zależy od:</a:t>
            </a:r>
          </a:p>
          <a:p>
            <a:endParaRPr lang="pl-PL" sz="2800" b="1" dirty="0"/>
          </a:p>
          <a:p>
            <a:endParaRPr lang="pl-PL" sz="2800" dirty="0"/>
          </a:p>
          <a:p>
            <a:r>
              <a:rPr lang="pl-PL" sz="2800" dirty="0"/>
              <a:t>A. Ryzyka.</a:t>
            </a:r>
          </a:p>
          <a:p>
            <a:r>
              <a:rPr lang="pl-PL" sz="2800" dirty="0"/>
              <a:t>B. Wymagań wynikających z umowy.</a:t>
            </a:r>
          </a:p>
          <a:p>
            <a:r>
              <a:rPr lang="pl-PL" sz="2800" dirty="0"/>
              <a:t>C. Wymagań prawnych.</a:t>
            </a:r>
          </a:p>
          <a:p>
            <a:r>
              <a:rPr lang="pl-PL" sz="2800" dirty="0"/>
              <a:t>D. Danych.</a:t>
            </a:r>
          </a:p>
          <a:p>
            <a:r>
              <a:rPr lang="pl-PL" dirty="0"/>
              <a:t>	</a:t>
            </a:r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5310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39. 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/>
              </a:rPr>
              <a:t>Które z poniższych zdań najlepiej wyraża różnicę pomiędzy inspekcją a przejrzeniem/przejściem?</a:t>
            </a:r>
            <a:endParaRPr kumimoji="0" lang="pl-PL" altLang="pl-P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l-PL" sz="2800" b="1" dirty="0"/>
          </a:p>
          <a:p>
            <a:endParaRPr lang="pl-PL" sz="2800" dirty="0"/>
          </a:p>
          <a:p>
            <a:r>
              <a:rPr lang="pl-PL" sz="2800" dirty="0"/>
              <a:t>A.</a:t>
            </a:r>
            <a:r>
              <a:rPr lang="pl-PL" sz="2800" dirty="0">
                <a:effectLst/>
              </a:rPr>
              <a:t> Inspekcja i przejście prowadzone są przez autora</a:t>
            </a:r>
            <a:endParaRPr lang="pl-PL" sz="2800" dirty="0"/>
          </a:p>
          <a:p>
            <a:r>
              <a:rPr lang="pl-PL" sz="2800" dirty="0"/>
              <a:t>B. </a:t>
            </a:r>
            <a:r>
              <a:rPr lang="pl-PL" sz="2800" dirty="0">
                <a:effectLst/>
              </a:rPr>
              <a:t>I</a:t>
            </a:r>
            <a:r>
              <a:rPr lang="pl-PL" sz="2800" b="1" dirty="0">
                <a:effectLst/>
              </a:rPr>
              <a:t>n</a:t>
            </a:r>
            <a:r>
              <a:rPr lang="pl-PL" sz="2800" dirty="0">
                <a:effectLst/>
              </a:rPr>
              <a:t>spekcja jest prowadzona przez moderatora, a przejście jest prowadzone przez autora</a:t>
            </a:r>
            <a:endParaRPr lang="pl-PL" sz="2800" dirty="0"/>
          </a:p>
          <a:p>
            <a:r>
              <a:rPr lang="pl-PL" sz="2800" dirty="0"/>
              <a:t>C. </a:t>
            </a:r>
            <a:r>
              <a:rPr lang="pl-PL" sz="2800" dirty="0">
                <a:effectLst/>
              </a:rPr>
              <a:t>Zarówno inspekcja jak i przejście prowadzone są przez przeszkolonego moderatora</a:t>
            </a:r>
            <a:endParaRPr lang="pl-PL" sz="2800" dirty="0"/>
          </a:p>
          <a:p>
            <a:r>
              <a:rPr lang="pl-PL" sz="2800" dirty="0"/>
              <a:t>D. </a:t>
            </a:r>
            <a:r>
              <a:rPr lang="pl-PL" sz="2800" dirty="0">
                <a:effectLst/>
              </a:rPr>
              <a:t>Przejście jest prowadzone przez autora. W czasie inspekcji autor nie jest obecny</a:t>
            </a:r>
            <a:endParaRPr lang="pl-PL" sz="2800" dirty="0"/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7690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40. 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/>
              </a:rPr>
              <a:t>Które z poniższych stwierdzeń jest prawdziwe?</a:t>
            </a:r>
            <a:endParaRPr kumimoji="0" lang="pl-PL" altLang="pl-P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l-PL" sz="2800" b="1" dirty="0"/>
          </a:p>
          <a:p>
            <a:endParaRPr lang="pl-PL" sz="2800" dirty="0"/>
          </a:p>
          <a:p>
            <a:r>
              <a:rPr lang="pl-PL" sz="2800" dirty="0"/>
              <a:t>A. </a:t>
            </a:r>
            <a:r>
              <a:rPr lang="pl-PL" sz="2800" dirty="0">
                <a:effectLst/>
              </a:rPr>
              <a:t>Analiza wpływu ocenia jaki wpływ na system ma defekt znaleziony w testach regresywnych</a:t>
            </a:r>
            <a:r>
              <a:rPr lang="pl-PL" sz="2800" dirty="0"/>
              <a:t> </a:t>
            </a:r>
          </a:p>
          <a:p>
            <a:r>
              <a:rPr lang="pl-PL" sz="2800" dirty="0"/>
              <a:t>B. </a:t>
            </a:r>
            <a:r>
              <a:rPr lang="pl-PL" sz="2800" dirty="0">
                <a:effectLst/>
              </a:rPr>
              <a:t>Analiza wpływu ocenia wpływ nowej osoby, która dołączyła do zespołu wykonującego testy regresywne</a:t>
            </a:r>
            <a:endParaRPr lang="pl-PL" sz="2800" dirty="0"/>
          </a:p>
          <a:p>
            <a:r>
              <a:rPr lang="pl-PL" sz="2800" dirty="0"/>
              <a:t>C.</a:t>
            </a:r>
            <a:r>
              <a:rPr lang="pl-PL" sz="2800" dirty="0">
                <a:effectLst/>
              </a:rPr>
              <a:t> Analiza wpływu ocenia, czy defekt znaleziony w testach regresywnych został prawidłowo naprawiony.</a:t>
            </a:r>
          </a:p>
          <a:p>
            <a:r>
              <a:rPr lang="pl-PL" sz="2800" dirty="0"/>
              <a:t>D.</a:t>
            </a:r>
            <a:r>
              <a:rPr lang="pl-PL" sz="2800" dirty="0">
                <a:effectLst/>
              </a:rPr>
              <a:t> Analiza wpływu ocenia wpływ zmian na system w celu określenia zakresu testów regresywnych.</a:t>
            </a:r>
          </a:p>
          <a:p>
            <a:endParaRPr lang="pl-PL" sz="2800" dirty="0"/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998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7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WYNIKI TESTU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ISTQB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71519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sz="2000" b="1" dirty="0">
              <a:latin typeface="Century Gothic" panose="020B0502020202020204" pitchFamily="34" charset="0"/>
            </a:endParaRPr>
          </a:p>
          <a:p>
            <a:pPr marL="457200" indent="-457200">
              <a:buAutoNum type="arabicPeriod"/>
            </a:pPr>
            <a:r>
              <a:rPr lang="pl-PL" sz="2800" b="1" dirty="0"/>
              <a:t>Jedno z pól w formularzu akceptuje wartości od 18 do 25. Wskaż wartość, która nie należy do poprawnej klasy równoważności.</a:t>
            </a:r>
          </a:p>
          <a:p>
            <a:br>
              <a:rPr lang="pl-PL" sz="2800" b="1" dirty="0"/>
            </a:br>
            <a:endParaRPr lang="pl-PL" sz="2800" dirty="0"/>
          </a:p>
          <a:p>
            <a:r>
              <a:rPr lang="pl-PL" sz="2800" b="1" dirty="0">
                <a:solidFill>
                  <a:srgbClr val="FF0000"/>
                </a:solidFill>
              </a:rPr>
              <a:t>A. 17</a:t>
            </a:r>
            <a:r>
              <a:rPr lang="pl-PL" sz="2800" dirty="0"/>
              <a:t>.</a:t>
            </a:r>
          </a:p>
          <a:p>
            <a:r>
              <a:rPr lang="pl-PL" sz="2800" dirty="0"/>
              <a:t>B. 19.</a:t>
            </a:r>
          </a:p>
          <a:p>
            <a:r>
              <a:rPr lang="pl-PL" sz="2800" dirty="0"/>
              <a:t>C. 24.</a:t>
            </a:r>
          </a:p>
          <a:p>
            <a:r>
              <a:rPr lang="pl-PL" sz="2800" dirty="0"/>
              <a:t>D. 21.</a:t>
            </a:r>
          </a:p>
          <a:p>
            <a:r>
              <a:rPr lang="pl-PL" dirty="0"/>
              <a:t>	</a:t>
            </a:r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7247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2. Testowanie połączenia to inaczej:</a:t>
            </a:r>
          </a:p>
          <a:p>
            <a:br>
              <a:rPr lang="pl-PL" sz="2800" b="1" dirty="0"/>
            </a:br>
            <a:endParaRPr lang="pl-PL" sz="2800" dirty="0"/>
          </a:p>
          <a:p>
            <a:r>
              <a:rPr lang="pl-PL" sz="2800" b="1" dirty="0">
                <a:solidFill>
                  <a:srgbClr val="FF0000"/>
                </a:solidFill>
              </a:rPr>
              <a:t>A. Testy integracji modułów.</a:t>
            </a:r>
          </a:p>
          <a:p>
            <a:r>
              <a:rPr lang="pl-PL" sz="2800" dirty="0"/>
              <a:t>B. Testy komponentów systemu.</a:t>
            </a:r>
          </a:p>
          <a:p>
            <a:r>
              <a:rPr lang="pl-PL" sz="2800" dirty="0"/>
              <a:t>C. Testy komponentów podsystemu.</a:t>
            </a:r>
          </a:p>
          <a:p>
            <a:r>
              <a:rPr lang="pl-PL" sz="2800" dirty="0"/>
              <a:t>D. Testy użyteczności</a:t>
            </a:r>
            <a:r>
              <a:rPr lang="pl-PL" dirty="0"/>
              <a:t>.</a:t>
            </a:r>
          </a:p>
          <a:p>
            <a:r>
              <a:rPr lang="pl-PL" dirty="0"/>
              <a:t>	</a:t>
            </a:r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2381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3. Ilość przeprowadzonych testów nie zależy od:</a:t>
            </a:r>
          </a:p>
          <a:p>
            <a:endParaRPr lang="pl-PL" sz="2800" b="1" dirty="0"/>
          </a:p>
          <a:p>
            <a:endParaRPr lang="pl-PL" sz="2800" dirty="0"/>
          </a:p>
          <a:p>
            <a:r>
              <a:rPr lang="pl-PL" sz="2800" dirty="0"/>
              <a:t>A. Ryzyka.</a:t>
            </a:r>
          </a:p>
          <a:p>
            <a:r>
              <a:rPr lang="pl-PL" sz="2800" dirty="0"/>
              <a:t>B. Wymagań wynikających z umowy.</a:t>
            </a:r>
          </a:p>
          <a:p>
            <a:r>
              <a:rPr lang="pl-PL" sz="2800" dirty="0"/>
              <a:t>C. Wymagań prawnych.</a:t>
            </a:r>
          </a:p>
          <a:p>
            <a:r>
              <a:rPr lang="pl-PL" sz="2800" b="1" dirty="0">
                <a:solidFill>
                  <a:srgbClr val="FF0000"/>
                </a:solidFill>
              </a:rPr>
              <a:t>D. Danych.</a:t>
            </a:r>
          </a:p>
          <a:p>
            <a:r>
              <a:rPr lang="pl-PL" dirty="0"/>
              <a:t>	</a:t>
            </a:r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5358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r>
              <a:rPr lang="pl-PL" b="1" dirty="0">
                <a:latin typeface="Century Gothic" panose="020B0502020202020204" pitchFamily="34" charset="0"/>
              </a:rPr>
              <a:t>4. </a:t>
            </a:r>
            <a:r>
              <a:rPr lang="pl-PL" sz="2800" b="1" dirty="0"/>
              <a:t>Które z poniższych jest najmniej ważne w zarządzaniu testami?</a:t>
            </a:r>
          </a:p>
          <a:p>
            <a:endParaRPr lang="pl-PL" sz="2800" b="1" dirty="0"/>
          </a:p>
          <a:p>
            <a:r>
              <a:rPr lang="pl-PL" sz="2800" b="1" dirty="0"/>
              <a:t> </a:t>
            </a:r>
            <a:endParaRPr lang="pl-PL" sz="2800" dirty="0"/>
          </a:p>
          <a:p>
            <a:r>
              <a:rPr lang="pl-PL" sz="2800" dirty="0"/>
              <a:t>A. Szacowanie czasu trwania testów.</a:t>
            </a:r>
          </a:p>
          <a:p>
            <a:r>
              <a:rPr lang="pl-PL" sz="2800" dirty="0"/>
              <a:t>B. Zarządzanie incydentami. </a:t>
            </a:r>
          </a:p>
          <a:p>
            <a:r>
              <a:rPr lang="pl-PL" sz="2800" dirty="0"/>
              <a:t>C. Zarządzanie konfiguracją.</a:t>
            </a:r>
          </a:p>
          <a:p>
            <a:r>
              <a:rPr lang="pl-PL" sz="2800" b="1" dirty="0">
                <a:solidFill>
                  <a:srgbClr val="FF0000"/>
                </a:solidFill>
              </a:rPr>
              <a:t>D. </a:t>
            </a:r>
            <a:r>
              <a:rPr lang="pl-PL" sz="2800" b="1" dirty="0" err="1">
                <a:solidFill>
                  <a:srgbClr val="FF0000"/>
                </a:solidFill>
              </a:rPr>
              <a:t>Debagowanie</a:t>
            </a:r>
            <a:r>
              <a:rPr lang="pl-PL" dirty="0"/>
              <a:t>.</a:t>
            </a:r>
          </a:p>
          <a:p>
            <a:r>
              <a:rPr lang="pl-PL" dirty="0"/>
              <a:t>	</a:t>
            </a:r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0632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5. Które z poniższych nie są częścią planu testów?</a:t>
            </a:r>
          </a:p>
          <a:p>
            <a:endParaRPr lang="pl-PL" sz="2800" b="1" dirty="0"/>
          </a:p>
          <a:p>
            <a:endParaRPr lang="pl-PL" sz="2800" dirty="0"/>
          </a:p>
          <a:p>
            <a:r>
              <a:rPr lang="pl-PL" sz="2800" b="1" dirty="0">
                <a:solidFill>
                  <a:srgbClr val="FF0000"/>
                </a:solidFill>
              </a:rPr>
              <a:t>A. Określenie czego nie testować</a:t>
            </a:r>
            <a:r>
              <a:rPr lang="pl-PL" sz="2800" dirty="0"/>
              <a:t>.</a:t>
            </a:r>
          </a:p>
          <a:p>
            <a:r>
              <a:rPr lang="pl-PL" sz="2800" dirty="0"/>
              <a:t>B. Określenie środowiska.</a:t>
            </a:r>
          </a:p>
          <a:p>
            <a:r>
              <a:rPr lang="pl-PL" sz="2800" dirty="0"/>
              <a:t>C. Analiza specyfikacji</a:t>
            </a:r>
          </a:p>
          <a:p>
            <a:r>
              <a:rPr lang="pl-PL" sz="2800" dirty="0"/>
              <a:t>D. Kryteria wejścia i wyjścia.</a:t>
            </a:r>
          </a:p>
          <a:p>
            <a:r>
              <a:rPr lang="pl-PL" dirty="0"/>
              <a:t>	</a:t>
            </a:r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3627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b="1" dirty="0"/>
              <a:t>6. </a:t>
            </a:r>
            <a:r>
              <a:rPr lang="pl-PL" sz="2800" b="1" dirty="0"/>
              <a:t>Które z poniższy zdań jest prawdziwe dla V-modelu?</a:t>
            </a:r>
          </a:p>
          <a:p>
            <a:endParaRPr lang="pl-PL" sz="2800" b="1" dirty="0"/>
          </a:p>
          <a:p>
            <a:endParaRPr lang="pl-PL" sz="2800" dirty="0"/>
          </a:p>
          <a:p>
            <a:r>
              <a:rPr lang="pl-PL" sz="2800" dirty="0"/>
              <a:t>A. Obejmuje weryfikację projektów.</a:t>
            </a:r>
          </a:p>
          <a:p>
            <a:r>
              <a:rPr lang="pl-PL" sz="2800" b="1" dirty="0">
                <a:solidFill>
                  <a:srgbClr val="FF0000"/>
                </a:solidFill>
              </a:rPr>
              <a:t>B. Ilustruje jak testy mogą zostać zintegrowane z pozostałymi etapami cyklu </a:t>
            </a:r>
            <a:r>
              <a:rPr lang="pl-PL" sz="2800" dirty="0"/>
              <a:t>wytwarzania oprogramowania.</a:t>
            </a:r>
          </a:p>
          <a:p>
            <a:r>
              <a:rPr lang="pl-PL" sz="2800" dirty="0"/>
              <a:t>C. Określa techniki stosowane w testach.</a:t>
            </a:r>
          </a:p>
          <a:p>
            <a:r>
              <a:rPr lang="pl-PL" sz="2800" dirty="0"/>
              <a:t>D. Określa jak ma wyglądać przegląd</a:t>
            </a:r>
            <a:r>
              <a:rPr lang="pl-PL" dirty="0"/>
              <a:t>.</a:t>
            </a:r>
          </a:p>
          <a:p>
            <a:r>
              <a:rPr lang="pl-PL" dirty="0"/>
              <a:t>	</a:t>
            </a:r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2338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7. Standardem dla słownika pojęć z testowania oprogramowania jest:</a:t>
            </a:r>
          </a:p>
          <a:p>
            <a:endParaRPr lang="pl-PL" sz="2800" b="1" dirty="0"/>
          </a:p>
          <a:p>
            <a:endParaRPr lang="pl-PL" sz="2800" dirty="0"/>
          </a:p>
          <a:p>
            <a:r>
              <a:rPr lang="en-US" sz="2800" dirty="0"/>
              <a:t>A. IEEE 802.11</a:t>
            </a:r>
            <a:endParaRPr lang="pl-PL" sz="2800" dirty="0"/>
          </a:p>
          <a:p>
            <a:r>
              <a:rPr lang="en-US" sz="2800" dirty="0"/>
              <a:t>B. ISO 9001</a:t>
            </a:r>
            <a:endParaRPr lang="pl-PL" sz="2800" dirty="0"/>
          </a:p>
          <a:p>
            <a:r>
              <a:rPr lang="en-US" sz="2800" b="1" dirty="0">
                <a:solidFill>
                  <a:srgbClr val="FF0000"/>
                </a:solidFill>
              </a:rPr>
              <a:t>C. BS 7925-1</a:t>
            </a:r>
            <a:endParaRPr lang="pl-PL" sz="2800" b="1" dirty="0">
              <a:solidFill>
                <a:srgbClr val="FF0000"/>
              </a:solidFill>
            </a:endParaRPr>
          </a:p>
          <a:p>
            <a:r>
              <a:rPr lang="pl-PL" sz="2800" dirty="0"/>
              <a:t>D. BS 7925-2</a:t>
            </a:r>
          </a:p>
          <a:p>
            <a:r>
              <a:rPr lang="pl-PL" dirty="0"/>
              <a:t>	</a:t>
            </a:r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72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r>
              <a:rPr lang="pl-PL" b="1" dirty="0">
                <a:latin typeface="Century Gothic" panose="020B0502020202020204" pitchFamily="34" charset="0"/>
              </a:rPr>
              <a:t>4. </a:t>
            </a:r>
            <a:r>
              <a:rPr lang="pl-PL" sz="2800" b="1" dirty="0"/>
              <a:t>Które z poniższych jest najmniej ważne w zarządzaniu testami?</a:t>
            </a:r>
          </a:p>
          <a:p>
            <a:endParaRPr lang="pl-PL" sz="2800" b="1" dirty="0"/>
          </a:p>
          <a:p>
            <a:r>
              <a:rPr lang="pl-PL" sz="2800" b="1" dirty="0"/>
              <a:t> </a:t>
            </a:r>
            <a:endParaRPr lang="pl-PL" sz="2800" dirty="0"/>
          </a:p>
          <a:p>
            <a:r>
              <a:rPr lang="pl-PL" sz="2800" dirty="0"/>
              <a:t>A. Szacowanie czasu trwania testów.</a:t>
            </a:r>
          </a:p>
          <a:p>
            <a:r>
              <a:rPr lang="pl-PL" sz="2800" dirty="0"/>
              <a:t>B. Zarządzanie incydentami. </a:t>
            </a:r>
          </a:p>
          <a:p>
            <a:r>
              <a:rPr lang="pl-PL" sz="2800" dirty="0"/>
              <a:t>C. Zarządzanie konfiguracją.</a:t>
            </a:r>
          </a:p>
          <a:p>
            <a:r>
              <a:rPr lang="pl-PL" sz="2800" dirty="0"/>
              <a:t>D. </a:t>
            </a:r>
            <a:r>
              <a:rPr lang="pl-PL" sz="2800" dirty="0" err="1"/>
              <a:t>Debagowanie</a:t>
            </a:r>
            <a:r>
              <a:rPr lang="pl-PL" dirty="0"/>
              <a:t>.</a:t>
            </a:r>
          </a:p>
          <a:p>
            <a:r>
              <a:rPr lang="pl-PL" dirty="0"/>
              <a:t>	</a:t>
            </a:r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2207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b="1" dirty="0"/>
              <a:t>8. </a:t>
            </a:r>
            <a:r>
              <a:rPr lang="pl-PL" sz="2800" b="1" dirty="0"/>
              <a:t>Testom regresji zawsze towarzyszy:</a:t>
            </a:r>
          </a:p>
          <a:p>
            <a:endParaRPr lang="pl-PL" sz="2800" b="1" dirty="0"/>
          </a:p>
          <a:p>
            <a:endParaRPr lang="pl-PL" sz="2800" dirty="0"/>
          </a:p>
          <a:p>
            <a:r>
              <a:rPr lang="pl-PL" sz="2800" dirty="0"/>
              <a:t>A. Sprawdzenie czy znana usterka została usunięta.</a:t>
            </a:r>
          </a:p>
          <a:p>
            <a:r>
              <a:rPr lang="pl-PL" sz="2800" dirty="0"/>
              <a:t>B. Wykonanie dużej liczby różnych testów.</a:t>
            </a:r>
          </a:p>
          <a:p>
            <a:r>
              <a:rPr lang="pl-PL" sz="2800" b="1" dirty="0">
                <a:solidFill>
                  <a:srgbClr val="FF0000"/>
                </a:solidFill>
              </a:rPr>
              <a:t>C. Sprawdzenie czy wprowadzone modyfikacje nie wprowadziły niepożądanych efektów ubocznych</a:t>
            </a:r>
            <a:r>
              <a:rPr lang="pl-PL" sz="2800" dirty="0"/>
              <a:t>.</a:t>
            </a:r>
          </a:p>
          <a:p>
            <a:r>
              <a:rPr lang="pl-PL" sz="2800" dirty="0"/>
              <a:t>D. Użycie narzędzia do automatyzacji.</a:t>
            </a:r>
          </a:p>
          <a:p>
            <a:r>
              <a:rPr lang="pl-PL" sz="2800" dirty="0"/>
              <a:t>	</a:t>
            </a:r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8123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b="1" dirty="0"/>
              <a:t>9. </a:t>
            </a:r>
            <a:r>
              <a:rPr lang="pl-PL" sz="2800" b="1" dirty="0"/>
              <a:t>Które z poniższych zdań jest prawdziwe dla analizy statycznej?</a:t>
            </a:r>
          </a:p>
          <a:p>
            <a:endParaRPr lang="pl-PL" sz="2800" b="1" dirty="0"/>
          </a:p>
          <a:p>
            <a:endParaRPr lang="pl-PL" sz="2800" dirty="0"/>
          </a:p>
          <a:p>
            <a:r>
              <a:rPr lang="pl-PL" sz="2800" dirty="0"/>
              <a:t>A. Analiza statyczna </a:t>
            </a:r>
            <a:r>
              <a:rPr lang="pl-PL" sz="2800" dirty="0">
                <a:latin typeface="Calibri" panose="020F0502020204030204" pitchFamily="34" charset="0"/>
              </a:rPr>
              <a:t>to testowanie, podczas którego wykonywany jest kod programu lub modułu</a:t>
            </a:r>
            <a:r>
              <a:rPr lang="pl-PL" sz="2800" dirty="0"/>
              <a:t>.</a:t>
            </a:r>
          </a:p>
          <a:p>
            <a:r>
              <a:rPr lang="pl-PL" sz="2800" dirty="0"/>
              <a:t>B. Analiza statyczna nie powinna być przeprowadzana bez wykonywania oprogramowania.</a:t>
            </a:r>
          </a:p>
          <a:p>
            <a:r>
              <a:rPr lang="pl-PL" sz="2800" b="1" dirty="0">
                <a:solidFill>
                  <a:srgbClr val="FF0000"/>
                </a:solidFill>
              </a:rPr>
              <a:t>C. Analiza statyczna może znaleźć błędy, które ciężko byłoby wykryć w trakcie testowania dynamicznego.</a:t>
            </a:r>
          </a:p>
          <a:p>
            <a:r>
              <a:rPr lang="pl-PL" sz="2800" dirty="0"/>
              <a:t>D. Szeroko zakrojona analiza statyczna nie jest potrzebna jeśli przeprowadzono testy białej skrzynki.</a:t>
            </a:r>
          </a:p>
        </p:txBody>
      </p:sp>
    </p:spTree>
    <p:extLst>
      <p:ext uri="{BB962C8B-B14F-4D97-AF65-F5344CB8AC3E}">
        <p14:creationId xmlns:p14="http://schemas.microsoft.com/office/powerpoint/2010/main" val="11119271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b="1" dirty="0"/>
              <a:t>10</a:t>
            </a:r>
            <a:r>
              <a:rPr lang="pl-PL" sz="2800" b="1" dirty="0"/>
              <a:t>. Które z poniższych nie jest cechą testów akceptacyjnych użytkownika?</a:t>
            </a:r>
          </a:p>
          <a:p>
            <a:endParaRPr lang="pl-PL" sz="2800" b="1" dirty="0"/>
          </a:p>
          <a:p>
            <a:endParaRPr lang="pl-PL" sz="2800" dirty="0"/>
          </a:p>
          <a:p>
            <a:r>
              <a:rPr lang="pl-PL" sz="2800" b="1" dirty="0">
                <a:solidFill>
                  <a:srgbClr val="FF0000"/>
                </a:solidFill>
              </a:rPr>
              <a:t>A. Korzystanie z automatycznych narzędzi do wykonywania testów</a:t>
            </a:r>
            <a:r>
              <a:rPr lang="pl-PL" sz="2800" dirty="0"/>
              <a:t>. </a:t>
            </a:r>
          </a:p>
          <a:p>
            <a:r>
              <a:rPr lang="pl-PL" sz="2800" dirty="0"/>
              <a:t>B. Testy wykonywane przez użytkowników. </a:t>
            </a:r>
          </a:p>
          <a:p>
            <a:r>
              <a:rPr lang="pl-PL" sz="2800" dirty="0"/>
              <a:t>C. Testy zgodności z kryteriami testów akceptacyjnych. </a:t>
            </a:r>
          </a:p>
          <a:p>
            <a:r>
              <a:rPr lang="pl-PL" sz="2800" dirty="0"/>
              <a:t>D. Testy beta.</a:t>
            </a:r>
          </a:p>
          <a:p>
            <a:r>
              <a:rPr lang="pl-PL" dirty="0"/>
              <a:t>	</a:t>
            </a:r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9292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11. System rejestracji incydentów:</a:t>
            </a:r>
          </a:p>
          <a:p>
            <a:endParaRPr lang="pl-PL" sz="2800" b="1" dirty="0"/>
          </a:p>
          <a:p>
            <a:br>
              <a:rPr lang="pl-PL" sz="2800" dirty="0"/>
            </a:br>
            <a:r>
              <a:rPr lang="pl-PL" sz="2800" dirty="0"/>
              <a:t>A. Zawiera tylko usterki.</a:t>
            </a:r>
            <a:br>
              <a:rPr lang="pl-PL" sz="2800" dirty="0"/>
            </a:br>
            <a:r>
              <a:rPr lang="pl-PL" sz="2800" dirty="0"/>
              <a:t>B. Nie zawsze jest przydatny w małych projektach.</a:t>
            </a:r>
            <a:br>
              <a:rPr lang="pl-PL" sz="2800" dirty="0"/>
            </a:br>
            <a:r>
              <a:rPr lang="pl-PL" sz="2800" b="1" dirty="0">
                <a:solidFill>
                  <a:srgbClr val="FF0000"/>
                </a:solidFill>
              </a:rPr>
              <a:t>C. Jest wartościowym źródłem informacji o projekcie w czasie testów</a:t>
            </a:r>
            <a:r>
              <a:rPr lang="pl-PL" sz="2800" dirty="0"/>
              <a:t>.</a:t>
            </a:r>
            <a:br>
              <a:rPr lang="pl-PL" sz="2800" dirty="0"/>
            </a:br>
            <a:r>
              <a:rPr lang="pl-PL" sz="2800" dirty="0"/>
              <a:t>D. Powinien być używany tylko przez zespół testowy.	</a:t>
            </a:r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9916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12.Przy zgłaszaniu błędów programistom, testerzy powinni:</a:t>
            </a:r>
          </a:p>
          <a:p>
            <a:endParaRPr lang="pl-PL" sz="2800" b="1" dirty="0"/>
          </a:p>
          <a:p>
            <a:br>
              <a:rPr lang="pl-PL" sz="2800" dirty="0"/>
            </a:br>
            <a:r>
              <a:rPr lang="pl-PL" sz="2800" dirty="0"/>
              <a:t>A. Być uprzejmi i pomocni w miarę możliwości.</a:t>
            </a:r>
            <a:br>
              <a:rPr lang="pl-PL" sz="2800" dirty="0"/>
            </a:br>
            <a:r>
              <a:rPr lang="pl-PL" sz="2800" dirty="0"/>
              <a:t>B. Podkreślać, że błąd nie jest cechą systemu i powinien zostać naprawiony.</a:t>
            </a:r>
            <a:br>
              <a:rPr lang="pl-PL" sz="2800" dirty="0"/>
            </a:br>
            <a:r>
              <a:rPr lang="pl-PL" sz="2800" dirty="0"/>
              <a:t>C. Być dyplomatyczni i uważni na ich reakcje na krytykę.</a:t>
            </a:r>
            <a:br>
              <a:rPr lang="pl-PL" sz="2800" dirty="0"/>
            </a:br>
            <a:r>
              <a:rPr lang="pl-PL" sz="2800" b="1" dirty="0">
                <a:solidFill>
                  <a:srgbClr val="FF0000"/>
                </a:solidFill>
              </a:rPr>
              <a:t>D. Wszystkie z powyższych.</a:t>
            </a:r>
            <a:r>
              <a:rPr lang="pl-PL" dirty="0"/>
              <a:t>	</a:t>
            </a:r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5318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13.Co jest najważniejszym kryterium w czasie podejmowania decyzji co do tego, jakiej techniki projektowania testowania użyć?</a:t>
            </a:r>
          </a:p>
          <a:p>
            <a:endParaRPr lang="pl-PL" sz="2800" b="1" dirty="0"/>
          </a:p>
          <a:p>
            <a:br>
              <a:rPr lang="pl-PL" sz="2800" dirty="0"/>
            </a:br>
            <a:r>
              <a:rPr lang="pl-PL" sz="2800" dirty="0"/>
              <a:t>A. To, jak dobrze znasz konkretne techniki.</a:t>
            </a:r>
            <a:br>
              <a:rPr lang="pl-PL" sz="2800" dirty="0"/>
            </a:br>
            <a:r>
              <a:rPr lang="pl-PL" sz="2800" b="1" dirty="0">
                <a:solidFill>
                  <a:srgbClr val="FF0000"/>
                </a:solidFill>
              </a:rPr>
              <a:t>B. Cel testu</a:t>
            </a:r>
            <a:r>
              <a:rPr lang="pl-PL" sz="2800" dirty="0"/>
              <a:t>.</a:t>
            </a:r>
            <a:br>
              <a:rPr lang="pl-PL" sz="2800" dirty="0"/>
            </a:br>
            <a:r>
              <a:rPr lang="pl-PL" sz="2800" dirty="0"/>
              <a:t>C. Czasochłonność.</a:t>
            </a:r>
            <a:br>
              <a:rPr lang="pl-PL" sz="2800" dirty="0"/>
            </a:br>
            <a:r>
              <a:rPr lang="pl-PL" sz="2800" dirty="0"/>
              <a:t>D. Czy istnieje narzędzie wspierające tę technikę.	</a:t>
            </a:r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6038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14. Które z poniższych zdań jest prawdziwe?</a:t>
            </a:r>
          </a:p>
          <a:p>
            <a:endParaRPr lang="pl-PL" sz="2800" b="1" dirty="0"/>
          </a:p>
          <a:p>
            <a:br>
              <a:rPr lang="pl-PL" sz="2800" dirty="0"/>
            </a:br>
            <a:r>
              <a:rPr lang="pl-PL" sz="2800" dirty="0"/>
              <a:t>A. Niewykryte błędy w przypadkach testowych są najkosztowniejsze w naprawie.</a:t>
            </a:r>
            <a:br>
              <a:rPr lang="pl-PL" sz="2800" dirty="0"/>
            </a:br>
            <a:r>
              <a:rPr lang="pl-PL" sz="2800" dirty="0"/>
              <a:t>B. Niewykryte błędy w kodzie są najkosztowniejsze w naprawie.</a:t>
            </a:r>
            <a:br>
              <a:rPr lang="pl-PL" sz="2800" dirty="0"/>
            </a:br>
            <a:r>
              <a:rPr lang="pl-PL" sz="2800" dirty="0">
                <a:solidFill>
                  <a:srgbClr val="FF0000"/>
                </a:solidFill>
              </a:rPr>
              <a:t>C</a:t>
            </a:r>
            <a:r>
              <a:rPr lang="pl-PL" sz="2800" b="1" dirty="0">
                <a:solidFill>
                  <a:srgbClr val="FF0000"/>
                </a:solidFill>
              </a:rPr>
              <a:t>. Niewykryte błędy w wymaganiach są najkosztowniejsze w naprawie</a:t>
            </a:r>
            <a:r>
              <a:rPr lang="pl-PL" sz="2800" dirty="0"/>
              <a:t>.</a:t>
            </a:r>
            <a:br>
              <a:rPr lang="pl-PL" sz="2800" dirty="0"/>
            </a:br>
            <a:r>
              <a:rPr lang="pl-PL" sz="2800" dirty="0"/>
              <a:t>D. Niewykryte błędy w projektach graficznych są najkosztowniejsze w naprawie.	</a:t>
            </a:r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8912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15. Który z poniższych nie jest standardem dotyczącym testowania?</a:t>
            </a:r>
          </a:p>
          <a:p>
            <a:endParaRPr lang="pl-PL" sz="2800" b="1" dirty="0"/>
          </a:p>
          <a:p>
            <a:br>
              <a:rPr lang="pl-PL" sz="2800" dirty="0"/>
            </a:br>
            <a:r>
              <a:rPr lang="pl-PL" sz="2800" dirty="0"/>
              <a:t>A. IEEE829</a:t>
            </a:r>
            <a:br>
              <a:rPr lang="pl-PL" sz="2800" dirty="0"/>
            </a:br>
            <a:r>
              <a:rPr lang="pl-PL" sz="2800" b="1" dirty="0">
                <a:solidFill>
                  <a:srgbClr val="FF0000"/>
                </a:solidFill>
              </a:rPr>
              <a:t>B. IEEE610</a:t>
            </a:r>
            <a:br>
              <a:rPr lang="pl-PL" sz="2800" dirty="0"/>
            </a:br>
            <a:r>
              <a:rPr lang="pl-PL" sz="2800" dirty="0"/>
              <a:t>C. BS7925-1</a:t>
            </a:r>
            <a:br>
              <a:rPr lang="pl-PL" sz="2800" dirty="0"/>
            </a:br>
            <a:r>
              <a:rPr lang="pl-PL" sz="2800" dirty="0"/>
              <a:t>D. BS7925-2</a:t>
            </a:r>
            <a:r>
              <a:rPr lang="pl-PL" dirty="0"/>
              <a:t>	</a:t>
            </a:r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05474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16. Które z poniższych nie należy do testów niefunkcjonalnych?</a:t>
            </a:r>
          </a:p>
          <a:p>
            <a:endParaRPr lang="pl-PL" sz="2800" b="1" dirty="0"/>
          </a:p>
          <a:p>
            <a:endParaRPr lang="pl-PL" sz="2800" dirty="0"/>
          </a:p>
          <a:p>
            <a:r>
              <a:rPr lang="pl-PL" sz="2800" b="1" dirty="0">
                <a:solidFill>
                  <a:srgbClr val="FF0000"/>
                </a:solidFill>
              </a:rPr>
              <a:t>A. Testowanie przejść pomiędzy stanami</a:t>
            </a:r>
            <a:r>
              <a:rPr lang="pl-PL" sz="2800" dirty="0"/>
              <a:t>.</a:t>
            </a:r>
            <a:br>
              <a:rPr lang="pl-PL" sz="2800" dirty="0"/>
            </a:br>
            <a:r>
              <a:rPr lang="pl-PL" sz="2800" dirty="0"/>
              <a:t>B. Testowanie użyteczności.</a:t>
            </a:r>
            <a:br>
              <a:rPr lang="pl-PL" sz="2800" dirty="0"/>
            </a:br>
            <a:r>
              <a:rPr lang="pl-PL" sz="2800" dirty="0"/>
              <a:t>C. Testowanie wydajności.</a:t>
            </a:r>
            <a:br>
              <a:rPr lang="pl-PL" sz="2800" dirty="0"/>
            </a:br>
            <a:r>
              <a:rPr lang="pl-PL" sz="2800" dirty="0"/>
              <a:t>D. Testowanie bezpieczeństwa.</a:t>
            </a:r>
            <a:endParaRPr lang="pl-PL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6625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17. Które z poniższych należy do testów czarnoskrzynkowych?</a:t>
            </a:r>
          </a:p>
          <a:p>
            <a:endParaRPr lang="pl-PL" sz="2800" b="1" dirty="0"/>
          </a:p>
          <a:p>
            <a:br>
              <a:rPr lang="pl-PL" sz="2800" dirty="0"/>
            </a:br>
            <a:r>
              <a:rPr lang="pl-PL" sz="2800" dirty="0"/>
              <a:t>A. Testowanie instrukcji.</a:t>
            </a:r>
            <a:br>
              <a:rPr lang="pl-PL" sz="2800" dirty="0"/>
            </a:br>
            <a:r>
              <a:rPr lang="pl-PL" sz="2800" b="1" dirty="0">
                <a:solidFill>
                  <a:srgbClr val="FF0000"/>
                </a:solidFill>
              </a:rPr>
              <a:t>B. Podział na klasy równoważności</a:t>
            </a:r>
            <a:r>
              <a:rPr lang="pl-PL" sz="2800" dirty="0"/>
              <a:t>.</a:t>
            </a:r>
            <a:br>
              <a:rPr lang="pl-PL" sz="2800" dirty="0"/>
            </a:br>
            <a:r>
              <a:rPr lang="pl-PL" sz="2800" dirty="0"/>
              <a:t>C. Zgadywanie błędów.</a:t>
            </a:r>
            <a:br>
              <a:rPr lang="pl-PL" sz="2800" dirty="0"/>
            </a:br>
            <a:r>
              <a:rPr lang="pl-PL" sz="2800" dirty="0"/>
              <a:t>D. Testowanie użyteczności</a:t>
            </a:r>
            <a:r>
              <a:rPr lang="pl-PL" dirty="0"/>
              <a:t>	</a:t>
            </a:r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39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5. Które z poniższych nie są częścią planu testów?</a:t>
            </a:r>
          </a:p>
          <a:p>
            <a:endParaRPr lang="pl-PL" sz="2800" b="1" dirty="0"/>
          </a:p>
          <a:p>
            <a:endParaRPr lang="pl-PL" sz="2800" dirty="0"/>
          </a:p>
          <a:p>
            <a:r>
              <a:rPr lang="pl-PL" sz="2800" dirty="0"/>
              <a:t>A. Określenie czego nie testować.</a:t>
            </a:r>
          </a:p>
          <a:p>
            <a:r>
              <a:rPr lang="pl-PL" sz="2800" dirty="0"/>
              <a:t>B. Określenie środowiska.</a:t>
            </a:r>
          </a:p>
          <a:p>
            <a:r>
              <a:rPr lang="pl-PL" sz="2800" dirty="0"/>
              <a:t>C. Analiza specyfikacji</a:t>
            </a:r>
          </a:p>
          <a:p>
            <a:r>
              <a:rPr lang="pl-PL" sz="2800" dirty="0"/>
              <a:t>D. Kryteria wejścia i wyjścia.</a:t>
            </a:r>
          </a:p>
          <a:p>
            <a:r>
              <a:rPr lang="pl-PL" dirty="0"/>
              <a:t>	</a:t>
            </a:r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170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18. Które z testów zyskują najwięcej dzięki użyciu narzędzi nagrywająco-odtwarzających?</a:t>
            </a:r>
          </a:p>
          <a:p>
            <a:endParaRPr lang="pl-PL" sz="2800" b="1" dirty="0"/>
          </a:p>
          <a:p>
            <a:br>
              <a:rPr lang="pl-PL" sz="2800" dirty="0"/>
            </a:br>
            <a:r>
              <a:rPr lang="pl-PL" sz="2800" b="1" dirty="0">
                <a:solidFill>
                  <a:srgbClr val="FF0000"/>
                </a:solidFill>
              </a:rPr>
              <a:t>A. Testy regresji.</a:t>
            </a:r>
            <a:br>
              <a:rPr lang="pl-PL" sz="2800" dirty="0"/>
            </a:br>
            <a:r>
              <a:rPr lang="pl-PL" sz="2800" dirty="0"/>
              <a:t>B. Testy integracyjne. </a:t>
            </a:r>
            <a:br>
              <a:rPr lang="pl-PL" sz="2800" dirty="0"/>
            </a:br>
            <a:r>
              <a:rPr lang="pl-PL" sz="2800" dirty="0"/>
              <a:t>C. Testy systemowe.</a:t>
            </a:r>
            <a:br>
              <a:rPr lang="pl-PL" sz="2800" dirty="0"/>
            </a:br>
            <a:r>
              <a:rPr lang="pl-PL" sz="2800" dirty="0"/>
              <a:t>D. Testy akceptacyjne użytkownika.</a:t>
            </a:r>
            <a:endParaRPr lang="pl-PL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5832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19. Developerzy mają trudności w przeprowadzaniu testów własnego kodu głównie z powodu:</a:t>
            </a:r>
          </a:p>
          <a:p>
            <a:endParaRPr lang="pl-PL" sz="2800" b="1" dirty="0"/>
          </a:p>
          <a:p>
            <a:br>
              <a:rPr lang="pl-PL" sz="2800" dirty="0"/>
            </a:br>
            <a:r>
              <a:rPr lang="pl-PL" sz="2800" dirty="0"/>
              <a:t>A. Brak dokumentacji technicznej.</a:t>
            </a:r>
            <a:br>
              <a:rPr lang="pl-PL" sz="2800" dirty="0"/>
            </a:br>
            <a:r>
              <a:rPr lang="pl-PL" sz="2800" dirty="0"/>
              <a:t>B. Brak narzędzi testowych dla developerów.</a:t>
            </a:r>
            <a:br>
              <a:rPr lang="pl-PL" sz="2800" dirty="0"/>
            </a:br>
            <a:r>
              <a:rPr lang="pl-PL" sz="2800" dirty="0"/>
              <a:t>C. Brak szkoleń.</a:t>
            </a:r>
            <a:br>
              <a:rPr lang="pl-PL" sz="2800" dirty="0"/>
            </a:br>
            <a:r>
              <a:rPr lang="pl-PL" sz="2800" dirty="0">
                <a:solidFill>
                  <a:srgbClr val="FF0000"/>
                </a:solidFill>
              </a:rPr>
              <a:t>D</a:t>
            </a:r>
            <a:r>
              <a:rPr lang="pl-PL" sz="2800" b="1" dirty="0">
                <a:solidFill>
                  <a:srgbClr val="FF0000"/>
                </a:solidFill>
              </a:rPr>
              <a:t>. Brak obiektywizmu</a:t>
            </a:r>
            <a:r>
              <a:rPr lang="pl-PL" sz="2800" dirty="0"/>
              <a:t>.</a:t>
            </a:r>
            <a:r>
              <a:rPr lang="pl-PL" dirty="0"/>
              <a:t>	</a:t>
            </a:r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4685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20. Które testy są przeprowadzane u producenta oprogramowania, ale nie przez zespół projektowy?</a:t>
            </a:r>
          </a:p>
          <a:p>
            <a:endParaRPr lang="pl-PL" sz="2800" b="1" dirty="0"/>
          </a:p>
          <a:p>
            <a:endParaRPr lang="pl-PL" sz="2800" dirty="0"/>
          </a:p>
          <a:p>
            <a:r>
              <a:rPr lang="pl-PL" sz="2800" dirty="0"/>
              <a:t>A. Testy jednostkowe .</a:t>
            </a:r>
          </a:p>
          <a:p>
            <a:r>
              <a:rPr lang="pl-PL" sz="2800" dirty="0"/>
              <a:t>B. Testy regresyjne.</a:t>
            </a:r>
            <a:br>
              <a:rPr lang="pl-PL" sz="2800" dirty="0"/>
            </a:br>
            <a:r>
              <a:rPr lang="pl-PL" sz="2800" b="1" dirty="0">
                <a:solidFill>
                  <a:srgbClr val="FF0000"/>
                </a:solidFill>
              </a:rPr>
              <a:t>C. Alfa testy</a:t>
            </a:r>
            <a:r>
              <a:rPr lang="pl-PL" sz="2800" dirty="0"/>
              <a:t>.</a:t>
            </a:r>
          </a:p>
          <a:p>
            <a:r>
              <a:rPr lang="pl-PL" sz="2800" dirty="0"/>
              <a:t>D. Testy integracyjne.	</a:t>
            </a:r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1263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21. Kto jest odpowiedzialny za wszystkie sprawy związane z dokumentowaniem problemów, które zostały zidentyfikowane podczas spotkania przeglądowego?</a:t>
            </a:r>
          </a:p>
          <a:p>
            <a:endParaRPr lang="pl-PL" sz="2800" b="1" dirty="0"/>
          </a:p>
          <a:p>
            <a:br>
              <a:rPr lang="pl-PL" sz="2800" dirty="0"/>
            </a:br>
            <a:r>
              <a:rPr lang="pl-PL" sz="2800" dirty="0"/>
              <a:t>A. Moderator </a:t>
            </a:r>
          </a:p>
          <a:p>
            <a:r>
              <a:rPr lang="pl-PL" sz="2800" b="1" dirty="0">
                <a:solidFill>
                  <a:srgbClr val="FF0000"/>
                </a:solidFill>
              </a:rPr>
              <a:t>B. Skryba</a:t>
            </a:r>
            <a:r>
              <a:rPr lang="pl-PL" sz="2800" dirty="0"/>
              <a:t>.</a:t>
            </a:r>
          </a:p>
          <a:p>
            <a:r>
              <a:rPr lang="pl-PL" sz="2800" dirty="0"/>
              <a:t>C. Recenzenci.</a:t>
            </a:r>
          </a:p>
          <a:p>
            <a:r>
              <a:rPr lang="pl-PL" sz="2800" dirty="0"/>
              <a:t>D. Autor.	</a:t>
            </a:r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8606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22. Które z poniższych nie należy do podstawowego procesu testowego?</a:t>
            </a:r>
          </a:p>
          <a:p>
            <a:endParaRPr lang="pl-PL" sz="2800" b="1" dirty="0"/>
          </a:p>
          <a:p>
            <a:r>
              <a:rPr lang="pl-PL" sz="2800" b="1" dirty="0"/>
              <a:t> </a:t>
            </a:r>
            <a:br>
              <a:rPr lang="pl-PL" sz="2800" dirty="0"/>
            </a:br>
            <a:r>
              <a:rPr lang="pl-PL" sz="2800" dirty="0"/>
              <a:t>A. Planowanie i nadzór.</a:t>
            </a:r>
          </a:p>
          <a:p>
            <a:r>
              <a:rPr lang="pl-PL" sz="2800" dirty="0"/>
              <a:t>B. Czynności zamykające testy.</a:t>
            </a:r>
            <a:br>
              <a:rPr lang="pl-PL" sz="2800" dirty="0"/>
            </a:br>
            <a:r>
              <a:rPr lang="pl-PL" sz="2800" dirty="0"/>
              <a:t>C. Analiza i projektowanie testów.</a:t>
            </a:r>
          </a:p>
          <a:p>
            <a:r>
              <a:rPr lang="pl-PL" sz="2800" b="1" dirty="0">
                <a:solidFill>
                  <a:srgbClr val="FF0000"/>
                </a:solidFill>
              </a:rPr>
              <a:t>D. Żadne z powyższych</a:t>
            </a:r>
            <a:r>
              <a:rPr lang="pl-PL" sz="2800" dirty="0"/>
              <a:t>.</a:t>
            </a:r>
            <a:endParaRPr lang="pl-PL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284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23. Cykl życia błędu to:</a:t>
            </a:r>
          </a:p>
          <a:p>
            <a:endParaRPr lang="pl-PL" sz="2800" b="1" dirty="0"/>
          </a:p>
          <a:p>
            <a:r>
              <a:rPr lang="pl-PL" sz="2800" b="1" dirty="0"/>
              <a:t> </a:t>
            </a:r>
            <a:br>
              <a:rPr lang="pl-PL" sz="2800" dirty="0"/>
            </a:br>
            <a:r>
              <a:rPr lang="pl-PL" sz="2800" b="1" dirty="0">
                <a:solidFill>
                  <a:srgbClr val="FF0000"/>
                </a:solidFill>
              </a:rPr>
              <a:t>A. Otwarty, Przypisany, Naprawiony, Zamknięty</a:t>
            </a:r>
            <a:r>
              <a:rPr lang="pl-PL" sz="2800" dirty="0"/>
              <a:t>.</a:t>
            </a:r>
            <a:br>
              <a:rPr lang="pl-PL" sz="2800" dirty="0"/>
            </a:br>
            <a:r>
              <a:rPr lang="pl-PL" sz="2800" dirty="0"/>
              <a:t>B. Otwarty, Naprawiony, Przypisany, Zamknięty.</a:t>
            </a:r>
            <a:br>
              <a:rPr lang="pl-PL" sz="2800" dirty="0"/>
            </a:br>
            <a:r>
              <a:rPr lang="pl-PL" sz="2800" dirty="0"/>
              <a:t>C. Przypisany, Otwarty, Zamknięty, Naprawiony.</a:t>
            </a:r>
            <a:br>
              <a:rPr lang="pl-PL" sz="2800" dirty="0"/>
            </a:br>
            <a:r>
              <a:rPr lang="pl-PL" sz="2800" dirty="0"/>
              <a:t>D. Przypisany, Otwarty, Naprawiony, Zamknięty.</a:t>
            </a:r>
            <a:endParaRPr lang="pl-PL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635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24. Jakie są dwa główne elementy brane pod uwagę przy analizie ryzyka?</a:t>
            </a:r>
          </a:p>
          <a:p>
            <a:endParaRPr lang="pl-PL" sz="2800" b="1" dirty="0"/>
          </a:p>
          <a:p>
            <a:endParaRPr lang="pl-PL" sz="2800" dirty="0"/>
          </a:p>
          <a:p>
            <a:r>
              <a:rPr lang="pl-PL" sz="2800" dirty="0"/>
              <a:t>A. Prawdopodobieństwo, że wystąpi negatywne zdarzenie.</a:t>
            </a:r>
            <a:br>
              <a:rPr lang="pl-PL" sz="2800" dirty="0"/>
            </a:br>
            <a:r>
              <a:rPr lang="pl-PL" sz="2800" dirty="0"/>
              <a:t>B. Potencjalna strata lub inne oddziaływanie związane ze zdarzeniem.</a:t>
            </a:r>
            <a:br>
              <a:rPr lang="pl-PL" sz="2800" dirty="0"/>
            </a:br>
            <a:r>
              <a:rPr lang="pl-PL" sz="2800" b="1" dirty="0">
                <a:solidFill>
                  <a:srgbClr val="FF0000"/>
                </a:solidFill>
              </a:rPr>
              <a:t>C. Odpowiedzi A i B są poprawne</a:t>
            </a:r>
            <a:r>
              <a:rPr lang="pl-PL" sz="2800" dirty="0"/>
              <a:t>.</a:t>
            </a:r>
            <a:br>
              <a:rPr lang="pl-PL" sz="2800" dirty="0"/>
            </a:br>
            <a:r>
              <a:rPr lang="pl-PL" sz="2800" dirty="0"/>
              <a:t>D. Ani A ani B.</a:t>
            </a:r>
            <a:endParaRPr lang="pl-PL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9910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25. Narzędzie do testowania obciążenia:</a:t>
            </a:r>
          </a:p>
          <a:p>
            <a:endParaRPr lang="pl-PL" sz="2800" b="1" dirty="0"/>
          </a:p>
          <a:p>
            <a:endParaRPr lang="pl-PL" sz="2800" dirty="0"/>
          </a:p>
          <a:p>
            <a:r>
              <a:rPr lang="pl-PL" sz="2800" dirty="0"/>
              <a:t>A. Redukuje czas, który testerzy muszą spędzić na testowaniu.</a:t>
            </a:r>
            <a:br>
              <a:rPr lang="pl-PL" sz="2800" dirty="0"/>
            </a:br>
            <a:r>
              <a:rPr lang="pl-PL" sz="2800" dirty="0"/>
              <a:t>B. Redukuje zużycie zasobów.</a:t>
            </a:r>
            <a:br>
              <a:rPr lang="pl-PL" sz="2800" dirty="0"/>
            </a:br>
            <a:r>
              <a:rPr lang="pl-PL" sz="2800" dirty="0"/>
              <a:t>C. Jest głównie używane do testowania aplikacji webowych.</a:t>
            </a:r>
            <a:br>
              <a:rPr lang="pl-PL" sz="2800" dirty="0"/>
            </a:br>
            <a:r>
              <a:rPr lang="pl-PL" sz="2800" b="1" dirty="0">
                <a:solidFill>
                  <a:srgbClr val="FF0000"/>
                </a:solidFill>
              </a:rPr>
              <a:t>D. Wszystkie z powyższych</a:t>
            </a:r>
            <a:r>
              <a:rPr lang="pl-PL" sz="2800" dirty="0"/>
              <a:t>.</a:t>
            </a:r>
            <a:endParaRPr lang="pl-PL" sz="2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975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26. Techniki testowania białoskrzynkowego to inaczej:</a:t>
            </a:r>
          </a:p>
          <a:p>
            <a:endParaRPr lang="pl-PL" sz="2800" b="1" dirty="0"/>
          </a:p>
          <a:p>
            <a:endParaRPr lang="pl-PL" sz="2800" dirty="0"/>
          </a:p>
          <a:p>
            <a:r>
              <a:rPr lang="pl-PL" sz="2800" b="1" dirty="0">
                <a:solidFill>
                  <a:srgbClr val="FF0000"/>
                </a:solidFill>
              </a:rPr>
              <a:t>A. Testowanie strukturalne</a:t>
            </a:r>
            <a:r>
              <a:rPr lang="pl-PL" sz="2800" dirty="0"/>
              <a:t>.</a:t>
            </a:r>
          </a:p>
          <a:p>
            <a:r>
              <a:rPr lang="pl-PL" sz="2800" dirty="0"/>
              <a:t>B. </a:t>
            </a:r>
            <a:r>
              <a:rPr lang="pl-PL" sz="2800" dirty="0" err="1"/>
              <a:t>Stress</a:t>
            </a:r>
            <a:r>
              <a:rPr lang="pl-PL" sz="2800" dirty="0"/>
              <a:t> testy.</a:t>
            </a:r>
          </a:p>
          <a:p>
            <a:r>
              <a:rPr lang="pl-PL" sz="2800" dirty="0"/>
              <a:t>C. Zgadywanie błędów.</a:t>
            </a:r>
          </a:p>
          <a:p>
            <a:r>
              <a:rPr lang="pl-PL" sz="2800" dirty="0"/>
              <a:t>D. Technika oparta na doświadczeniu.</a:t>
            </a:r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6936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600" b="1" dirty="0"/>
              <a:t>27. Pewna firma zdecydowała się użyć narzędzia do automatyzacji testów, aby przetestować GUI swojego produktu. GUI będzie się często zmieniać. Firma przeszkoliła swoich testerów manualnych w ciągu 3 dni w zakresie posługiwania się tym narzędziem. Która z poniższych sytuacji jest najbardziej prawdopodobna?</a:t>
            </a:r>
          </a:p>
          <a:p>
            <a:endParaRPr lang="pl-PL" sz="2600" dirty="0"/>
          </a:p>
          <a:p>
            <a:r>
              <a:rPr lang="pl-PL" sz="2600" b="1" dirty="0">
                <a:solidFill>
                  <a:srgbClr val="FF0000"/>
                </a:solidFill>
              </a:rPr>
              <a:t>A. Automatyzacja się nie powiedzie z powodu częstych zmian i braku doświadczenia</a:t>
            </a:r>
            <a:r>
              <a:rPr lang="pl-PL" sz="2600" dirty="0"/>
              <a:t>.</a:t>
            </a:r>
          </a:p>
          <a:p>
            <a:r>
              <a:rPr lang="pl-PL" sz="2600" dirty="0"/>
              <a:t>B. Automatyzacja się nie powiedzie, ponieważ nie da się zautomatyzować testów GUI.</a:t>
            </a:r>
          </a:p>
          <a:p>
            <a:r>
              <a:rPr lang="pl-PL" sz="2600" dirty="0"/>
              <a:t>C. Automatyzacja się powiedzie, ponieważ automatyzacja jest użyteczna przy częstych zmianach.</a:t>
            </a:r>
          </a:p>
          <a:p>
            <a:r>
              <a:rPr lang="pl-PL" sz="2600" dirty="0"/>
              <a:t>D. Automatyzacja się powiedzie, ponieważ zespół został przeszkolony.</a:t>
            </a:r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698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b="1" dirty="0"/>
              <a:t>6. </a:t>
            </a:r>
            <a:r>
              <a:rPr lang="pl-PL" sz="2800" b="1" dirty="0"/>
              <a:t>Które z poniższy zdań jest prawdziwe dla V-modelu?</a:t>
            </a:r>
          </a:p>
          <a:p>
            <a:endParaRPr lang="pl-PL" sz="2800" b="1" dirty="0"/>
          </a:p>
          <a:p>
            <a:endParaRPr lang="pl-PL" sz="2800" dirty="0"/>
          </a:p>
          <a:p>
            <a:r>
              <a:rPr lang="pl-PL" sz="2800" dirty="0"/>
              <a:t>A. Obejmuje weryfikację projektów.</a:t>
            </a:r>
          </a:p>
          <a:p>
            <a:r>
              <a:rPr lang="pl-PL" sz="2800" dirty="0"/>
              <a:t>B. Ilustruje jak testy mogą zostać zintegrowane z pozostałymi etapami cyklu wytwarzania oprogramowania.</a:t>
            </a:r>
          </a:p>
          <a:p>
            <a:r>
              <a:rPr lang="pl-PL" sz="2800" dirty="0"/>
              <a:t>C. Określa techniki stosowane w testach.</a:t>
            </a:r>
          </a:p>
          <a:p>
            <a:r>
              <a:rPr lang="pl-PL" sz="2800" dirty="0"/>
              <a:t>D. Określa jak ma wyglądać przegląd</a:t>
            </a:r>
            <a:r>
              <a:rPr lang="pl-PL" dirty="0"/>
              <a:t>.</a:t>
            </a:r>
          </a:p>
          <a:p>
            <a:r>
              <a:rPr lang="pl-PL" dirty="0"/>
              <a:t>	</a:t>
            </a:r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4204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28. System zarządzania defektami powinien śledzić status każdego zarejestrowanego błędu. Gdybyś miał przetestować śledzenie tych stanów, która metoda byłaby najlepsza?</a:t>
            </a:r>
          </a:p>
          <a:p>
            <a:endParaRPr lang="pl-PL" sz="2800" b="1" dirty="0"/>
          </a:p>
          <a:p>
            <a:endParaRPr lang="pl-PL" sz="2800" dirty="0"/>
          </a:p>
          <a:p>
            <a:r>
              <a:rPr lang="pl-PL" sz="2800" dirty="0"/>
              <a:t>A. Testowanie w oparciu o logikę.</a:t>
            </a:r>
          </a:p>
          <a:p>
            <a:r>
              <a:rPr lang="pl-PL" sz="2800" dirty="0"/>
              <a:t>B. Testowanie oparte na przypadkach użycia.</a:t>
            </a:r>
          </a:p>
          <a:p>
            <a:r>
              <a:rPr lang="pl-PL" sz="2800" b="1" dirty="0">
                <a:solidFill>
                  <a:srgbClr val="FF0000"/>
                </a:solidFill>
              </a:rPr>
              <a:t>C. Testowanie przejść między stanami</a:t>
            </a:r>
            <a:r>
              <a:rPr lang="pl-PL" sz="2800" dirty="0"/>
              <a:t>.</a:t>
            </a:r>
          </a:p>
          <a:p>
            <a:r>
              <a:rPr lang="pl-PL" sz="2800" dirty="0"/>
              <a:t>D. Systematyczne testy charakterystyczne dla modelu V.</a:t>
            </a:r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0028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29. Który z podpunktów prezentuje techniki czarnoskrzynkowe?</a:t>
            </a:r>
          </a:p>
          <a:p>
            <a:endParaRPr lang="pl-PL" sz="2800" b="1" dirty="0"/>
          </a:p>
          <a:p>
            <a:endParaRPr lang="pl-PL" sz="2800" dirty="0"/>
          </a:p>
          <a:p>
            <a:r>
              <a:rPr lang="pl-PL" sz="2800" dirty="0"/>
              <a:t>A. Testowanie przejść pomiędzy stanami, testowanie kodu, testowanie zwinne.</a:t>
            </a:r>
          </a:p>
          <a:p>
            <a:r>
              <a:rPr lang="pl-PL" sz="2800" b="1" dirty="0">
                <a:solidFill>
                  <a:srgbClr val="FF0000"/>
                </a:solidFill>
              </a:rPr>
              <a:t>B. Podział na klasy równoważności, testowanie przejść między stanami, tabele decyzyjne</a:t>
            </a:r>
            <a:r>
              <a:rPr lang="pl-PL" sz="2800" dirty="0"/>
              <a:t>.</a:t>
            </a:r>
          </a:p>
          <a:p>
            <a:r>
              <a:rPr lang="pl-PL" sz="2800" dirty="0"/>
              <a:t>C. Testowanie systemowe, testy akceptacyjne, podział na klasy równoważności.</a:t>
            </a:r>
          </a:p>
          <a:p>
            <a:r>
              <a:rPr lang="pl-PL" sz="2800" dirty="0"/>
              <a:t>D. Testowanie integracji systemów, testowanie systemowe, tabele decyzyjne.</a:t>
            </a:r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5600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30. Co czyni inspekcję różną od innych rodzajów przeglądów?</a:t>
            </a:r>
          </a:p>
          <a:p>
            <a:endParaRPr lang="pl-PL" sz="2800" b="1" dirty="0"/>
          </a:p>
          <a:p>
            <a:endParaRPr lang="pl-PL" sz="2800" dirty="0"/>
          </a:p>
          <a:p>
            <a:r>
              <a:rPr lang="pl-PL" sz="2800" b="1" dirty="0">
                <a:solidFill>
                  <a:srgbClr val="FF0000"/>
                </a:solidFill>
              </a:rPr>
              <a:t>A. Jest prowadzona przez wykwalifikowanego moderatora, niezbędne są formalne kryteria rozpoczęcia i zakończenia oraz checklista.</a:t>
            </a:r>
          </a:p>
          <a:p>
            <a:r>
              <a:rPr lang="pl-PL" sz="2800" dirty="0"/>
              <a:t>B. Jest prowadzona przez autora przeglądanego dokumentu.</a:t>
            </a:r>
          </a:p>
          <a:p>
            <a:r>
              <a:rPr lang="pl-PL" sz="2800" dirty="0"/>
              <a:t>C. Może być używana tylko do przeglądu projektu i kodu.</a:t>
            </a:r>
          </a:p>
          <a:p>
            <a:r>
              <a:rPr lang="pl-PL" sz="2800" dirty="0"/>
              <a:t>D. Jest prowadzona przez autora, stosuje </a:t>
            </a:r>
            <a:r>
              <a:rPr lang="pl-PL" sz="2800" dirty="0" err="1"/>
              <a:t>checklisty</a:t>
            </a:r>
            <a:r>
              <a:rPr lang="pl-PL" sz="2800" dirty="0"/>
              <a:t> i zbiera dane na temat usprawnień.</a:t>
            </a:r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589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31. Tester testuje Video Player i zapisuje następujący raport:</a:t>
            </a:r>
            <a:endParaRPr lang="pl-PL" sz="2800" dirty="0"/>
          </a:p>
          <a:p>
            <a:r>
              <a:rPr lang="pl-PL" sz="2800" dirty="0"/>
              <a:t>Tytuł: Szybkie przewijanie do przodu zatrzymuje się po 2 minutach. Problem występuje za każdym razem.</a:t>
            </a:r>
          </a:p>
          <a:p>
            <a:r>
              <a:rPr lang="pl-PL" sz="2800" dirty="0"/>
              <a:t>Oczekiwany wynik: Szybkie przewijanie trwa aż do końca nagrania.</a:t>
            </a:r>
          </a:p>
          <a:p>
            <a:r>
              <a:rPr lang="pl-PL" sz="2800" dirty="0"/>
              <a:t>Ważność: Wysoka.</a:t>
            </a:r>
          </a:p>
          <a:p>
            <a:r>
              <a:rPr lang="pl-PL" sz="2800" dirty="0"/>
              <a:t>Priorytet: Pilny.</a:t>
            </a:r>
          </a:p>
          <a:p>
            <a:r>
              <a:rPr lang="pl-PL" sz="2800" b="1" dirty="0"/>
              <a:t>Jaką ważną informację pominął tester?</a:t>
            </a:r>
          </a:p>
          <a:p>
            <a:endParaRPr lang="pl-PL" sz="2800" dirty="0"/>
          </a:p>
          <a:p>
            <a:r>
              <a:rPr lang="pl-PL" sz="2800" b="1" dirty="0">
                <a:solidFill>
                  <a:srgbClr val="FF0000"/>
                </a:solidFill>
              </a:rPr>
              <a:t>A. Dane oprogramowania i sprzętu</a:t>
            </a:r>
            <a:r>
              <a:rPr lang="pl-PL" sz="2800" dirty="0"/>
              <a:t>.</a:t>
            </a:r>
          </a:p>
          <a:p>
            <a:r>
              <a:rPr lang="pl-PL" sz="2800" dirty="0"/>
              <a:t>B. Aktualny rezultat.</a:t>
            </a:r>
          </a:p>
          <a:p>
            <a:r>
              <a:rPr lang="pl-PL" sz="2800" dirty="0"/>
              <a:t>C. Historię raportu.</a:t>
            </a:r>
          </a:p>
          <a:p>
            <a:r>
              <a:rPr lang="pl-PL" sz="2800" dirty="0"/>
              <a:t>D. Pomysły jak usprawnić przypadek testowy.</a:t>
            </a:r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7707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sz="2800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32. Jaka jest różnica między retestami a testami regresyjnymi?</a:t>
            </a:r>
          </a:p>
          <a:p>
            <a:endParaRPr lang="pl-PL" sz="2800" b="1" dirty="0"/>
          </a:p>
          <a:p>
            <a:endParaRPr lang="pl-PL" sz="2800" dirty="0"/>
          </a:p>
          <a:p>
            <a:r>
              <a:rPr lang="pl-PL" sz="2800" dirty="0">
                <a:solidFill>
                  <a:srgbClr val="FF0000"/>
                </a:solidFill>
              </a:rPr>
              <a:t>A</a:t>
            </a:r>
            <a:r>
              <a:rPr lang="pl-PL" sz="2800" b="1" dirty="0">
                <a:solidFill>
                  <a:srgbClr val="FF0000"/>
                </a:solidFill>
              </a:rPr>
              <a:t>. Retesty upewniają nas, że usterka została usunięta; w czasie regresji poszukujemy skutków ubocznych</a:t>
            </a:r>
            <a:r>
              <a:rPr lang="pl-PL" sz="2800" dirty="0"/>
              <a:t>.</a:t>
            </a:r>
          </a:p>
          <a:p>
            <a:r>
              <a:rPr lang="pl-PL" sz="2800" dirty="0"/>
              <a:t>B. W czasie retestów poszukujemy skutków ubocznych; w czasie regresji upewniamy się czy błąd został usunięty.</a:t>
            </a:r>
          </a:p>
          <a:p>
            <a:r>
              <a:rPr lang="pl-PL" sz="2800" dirty="0"/>
              <a:t>C. Retesty są przeprowadzane po naprawie błędów, a regresja wcześniej.</a:t>
            </a:r>
          </a:p>
          <a:p>
            <a:r>
              <a:rPr lang="pl-PL" sz="2800" dirty="0"/>
              <a:t>D. Retesty są przeprowadzane przez programistów, a regresja przez testerów.</a:t>
            </a:r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5541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33. Koszt naprawy błędu:</a:t>
            </a:r>
          </a:p>
          <a:p>
            <a:endParaRPr lang="pl-PL" sz="2800" b="1" dirty="0"/>
          </a:p>
          <a:p>
            <a:endParaRPr lang="pl-PL" sz="2800" dirty="0"/>
          </a:p>
          <a:p>
            <a:r>
              <a:rPr lang="pl-PL" sz="2800" dirty="0"/>
              <a:t>A. Nie jest ważny.</a:t>
            </a:r>
          </a:p>
          <a:p>
            <a:r>
              <a:rPr lang="pl-PL" sz="2800" b="1" dirty="0">
                <a:solidFill>
                  <a:srgbClr val="FF0000"/>
                </a:solidFill>
              </a:rPr>
              <a:t>B. Wzrasta, im później błąd jest znaleziony</a:t>
            </a:r>
            <a:r>
              <a:rPr lang="pl-PL" sz="2800" dirty="0"/>
              <a:t>.</a:t>
            </a:r>
          </a:p>
          <a:p>
            <a:r>
              <a:rPr lang="pl-PL" sz="2800" dirty="0"/>
              <a:t>C. Obniża się, im później błąd jest znaleziony.</a:t>
            </a:r>
          </a:p>
          <a:p>
            <a:r>
              <a:rPr lang="pl-PL" sz="2800" dirty="0"/>
              <a:t>D. Nie można określić.</a:t>
            </a:r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110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838080" y="365040"/>
            <a:ext cx="10514880" cy="206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pl-PL" sz="35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34</a:t>
            </a:r>
            <a:r>
              <a:rPr lang="en-US" sz="3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. </a:t>
            </a:r>
            <a:r>
              <a:rPr lang="pl-PL" sz="3200" b="1" dirty="0"/>
              <a:t>Na którym poziomie testów można przeprowadzać testy funkcjonalne?</a:t>
            </a:r>
            <a:endParaRPr lang="en-US" sz="32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pl-PL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A.</a:t>
            </a:r>
            <a:r>
              <a:rPr lang="pl-PL" dirty="0"/>
              <a:t> </a:t>
            </a:r>
            <a:r>
              <a:rPr lang="pl-PL" sz="2800" dirty="0"/>
              <a:t>Na poziomie testów akceptacyjnych oraz systemowych.</a:t>
            </a:r>
          </a:p>
          <a:p>
            <a:r>
              <a:rPr lang="en-US" sz="28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B. </a:t>
            </a:r>
            <a:r>
              <a:rPr lang="pl-PL" sz="2800" b="1" dirty="0">
                <a:solidFill>
                  <a:srgbClr val="FF0000"/>
                </a:solidFill>
              </a:rPr>
              <a:t>Na każdym poziomie</a:t>
            </a:r>
            <a:r>
              <a:rPr lang="pl-PL" sz="2800" dirty="0"/>
              <a:t>.</a:t>
            </a: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C. </a:t>
            </a:r>
            <a:r>
              <a:rPr lang="pl-PL" sz="2800" dirty="0"/>
              <a:t>Na wszystkich poziomach powyżej testów integracyjnych.</a:t>
            </a:r>
            <a:endParaRPr lang="en-US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D. </a:t>
            </a:r>
            <a:r>
              <a:rPr lang="pl-PL" sz="2800" dirty="0"/>
              <a:t>Tylko na poziomie testów akceptacyjnych.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16940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>
              <a:lnSpc>
                <a:spcPct val="90000"/>
              </a:lnSpc>
            </a:pPr>
            <a:endParaRPr lang="pl-PL" sz="35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lang="pl-PL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Częścią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której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podstawowej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czynności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procesu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testowania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jest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przeglądanie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podstawy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testów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9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800" b="1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pl-PL" sz="2800" b="1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lang="en-US" sz="28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Analizy</a:t>
            </a:r>
            <a:r>
              <a:rPr lang="en-US" sz="28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lang="en-US" sz="28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projektowania</a:t>
            </a:r>
            <a:r>
              <a:rPr lang="en-US" sz="28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testów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Implementacji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wykonania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testów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Czynności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zamykających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test.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Oceny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stopnia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spełnienia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kryteriów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zakończenia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raportowania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86657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838080" y="365040"/>
            <a:ext cx="10514880" cy="278260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pl-PL" b="1" dirty="0">
                <a:latin typeface="Century Gothic" panose="020B0502020202020204" pitchFamily="34" charset="0"/>
              </a:rPr>
              <a:t>QUIZ</a:t>
            </a:r>
            <a:endParaRPr lang="pl-PL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  <a:p>
            <a:pPr>
              <a:lnSpc>
                <a:spcPct val="90000"/>
              </a:lnSpc>
            </a:pPr>
            <a:r>
              <a:rPr lang="pl-PL" sz="28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Gdy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defekt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zostaje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wykryty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poprawiony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zgłoszenie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powinno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być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przetestowane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po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raz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drugi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żeby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sprawdzić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czy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naprawa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była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skuteczna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Takie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testy to: </a:t>
            </a:r>
          </a:p>
        </p:txBody>
      </p:sp>
      <p:sp>
        <p:nvSpPr>
          <p:cNvPr id="12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l-PL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pl-PL" sz="2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pl-PL" sz="2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Testy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regresyjne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Testy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pielęgnacyjne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Testy </a:t>
            </a:r>
            <a:r>
              <a:rPr lang="en-US" sz="28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potwierdzające</a:t>
            </a:r>
            <a:r>
              <a:rPr lang="en-US" sz="28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</a:t>
            </a:r>
            <a:r>
              <a:rPr lang="en-US" sz="28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retesty</a:t>
            </a:r>
            <a:r>
              <a:rPr lang="en-US" sz="28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).</a:t>
            </a:r>
            <a:endParaRPr lang="en-US" sz="1800" b="1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Żadne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z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powyższych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61988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>
              <a:lnSpc>
                <a:spcPct val="90000"/>
              </a:lnSpc>
            </a:pPr>
            <a:endParaRPr lang="pl-PL" sz="2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l-PL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Które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z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poniższych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zadań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są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wykonywane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przez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kierownika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testów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, a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które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przez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testera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38" name="CustomShape 2"/>
          <p:cNvSpPr/>
          <p:nvPr/>
        </p:nvSpPr>
        <p:spPr>
          <a:xfrm>
            <a:off x="838080" y="2083776"/>
            <a:ext cx="10514880" cy="40923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  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Projektowanie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strategii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testów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 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Wybór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narzędzi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wspomagających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testowanie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III 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Przygotowanie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uzyskanie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danych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testowych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IV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Dokumentowanie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wyników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Kierownik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testów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I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IV; tester: II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III.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Tester: III, IV; </a:t>
            </a:r>
            <a:r>
              <a:rPr lang="en-US" sz="28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kierownik</a:t>
            </a:r>
            <a:r>
              <a:rPr lang="en-US" sz="28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testów</a:t>
            </a:r>
            <a:r>
              <a:rPr lang="en-US" sz="28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I, II.</a:t>
            </a:r>
            <a:endParaRPr lang="en-US" sz="1800" b="1" strike="noStrike" spc="-1" dirty="0">
              <a:solidFill>
                <a:srgbClr val="FF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Kierownik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testów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I, III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IV; tester: II.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Tester: II, III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IV;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kierownik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testów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: I.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68389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7. Standardem dla terminologii testowania oprogramowania jest:</a:t>
            </a:r>
          </a:p>
          <a:p>
            <a:endParaRPr lang="pl-PL" sz="2800" b="1" dirty="0"/>
          </a:p>
          <a:p>
            <a:endParaRPr lang="pl-PL" sz="2800" dirty="0"/>
          </a:p>
          <a:p>
            <a:r>
              <a:rPr lang="en-US" sz="2800" dirty="0"/>
              <a:t>A. IEEE 802.11</a:t>
            </a:r>
            <a:endParaRPr lang="pl-PL" sz="2800" dirty="0"/>
          </a:p>
          <a:p>
            <a:r>
              <a:rPr lang="en-US" sz="2800" dirty="0"/>
              <a:t>B. ISO 9001</a:t>
            </a:r>
            <a:endParaRPr lang="pl-PL" sz="2800" dirty="0"/>
          </a:p>
          <a:p>
            <a:r>
              <a:rPr lang="en-US" sz="2800" dirty="0"/>
              <a:t>C. BS 7925-1</a:t>
            </a:r>
            <a:endParaRPr lang="pl-PL" sz="2800" dirty="0"/>
          </a:p>
          <a:p>
            <a:r>
              <a:rPr lang="pl-PL" sz="2800" dirty="0"/>
              <a:t>D. BS 7925-2</a:t>
            </a:r>
          </a:p>
          <a:p>
            <a:r>
              <a:rPr lang="pl-PL" dirty="0"/>
              <a:t>	</a:t>
            </a:r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2640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838080" y="365040"/>
            <a:ext cx="10514880" cy="1459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90000"/>
              </a:lnSpc>
            </a:pPr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>
              <a:lnSpc>
                <a:spcPct val="90000"/>
              </a:lnSpc>
            </a:pPr>
            <a:endParaRPr lang="pl-PL" sz="28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pl-PL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. W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jaki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sposób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można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zapobiec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powracającym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błędom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w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kolejnych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projektach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52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Tworząc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procedury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dokumentacji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umożliwiając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dostępność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tej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dokumentacji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przyszłości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  </a:t>
            </a:r>
            <a:r>
              <a:rPr lang="pl-PL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</a:t>
            </a:r>
            <a:r>
              <a:rPr lang="pl-PL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ywierając nacisk na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programist</a:t>
            </a:r>
            <a:r>
              <a:rPr lang="pl-PL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ach, aby pracowali dokładniej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  </a:t>
            </a:r>
            <a:r>
              <a:rPr lang="pl-PL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Zobowiązując użytkowników do ostrożnego korzystania z dostarczanych rozwiązań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  </a:t>
            </a:r>
            <a:r>
              <a:rPr lang="en-US" sz="28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Dokumentując</a:t>
            </a:r>
            <a:r>
              <a:rPr lang="en-US" sz="28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wnioski</a:t>
            </a:r>
            <a:r>
              <a:rPr lang="en-US" sz="28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z </a:t>
            </a:r>
            <a:r>
              <a:rPr lang="en-US" sz="28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procesu</a:t>
            </a:r>
            <a:r>
              <a:rPr lang="en-US" sz="28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testowania</a:t>
            </a:r>
            <a:r>
              <a:rPr lang="en-US" sz="28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lang="en-US" sz="28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identyfikując</a:t>
            </a:r>
            <a:r>
              <a:rPr lang="en-US" sz="28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przyczyny</a:t>
            </a:r>
            <a:r>
              <a:rPr lang="en-US" sz="28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problemów</a:t>
            </a:r>
            <a:r>
              <a:rPr lang="en-US" sz="28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w </a:t>
            </a:r>
            <a:r>
              <a:rPr lang="en-US" sz="28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jego</a:t>
            </a:r>
            <a:r>
              <a:rPr lang="en-US" sz="2800" b="1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2800" b="1" strike="noStrike" spc="-1" dirty="0" err="1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trakcie</a:t>
            </a:r>
            <a:r>
              <a:rPr lang="en-US" sz="280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60802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39. </a:t>
            </a:r>
            <a:r>
              <a:rPr kumimoji="0" lang="pl-PL" altLang="pl-PL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/>
              </a:rPr>
              <a:t>Które z poniższych zdań najlepiej wyraża różnicę pomiędzy inspekcją a przejrzeniem/przejściem?</a:t>
            </a:r>
            <a:endParaRPr kumimoji="0" lang="pl-PL" altLang="pl-P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l-PL" sz="2800" b="1" dirty="0"/>
          </a:p>
          <a:p>
            <a:endParaRPr lang="pl-PL" sz="2800" dirty="0"/>
          </a:p>
          <a:p>
            <a:r>
              <a:rPr lang="pl-PL" sz="2800" dirty="0"/>
              <a:t>A.</a:t>
            </a:r>
            <a:r>
              <a:rPr lang="pl-PL" sz="2800" dirty="0">
                <a:effectLst/>
              </a:rPr>
              <a:t> Inspekcja i przejście prowadzone są przez autora</a:t>
            </a:r>
            <a:endParaRPr lang="pl-PL" sz="2800" dirty="0"/>
          </a:p>
          <a:p>
            <a:r>
              <a:rPr lang="pl-PL" sz="2800" b="1" dirty="0">
                <a:solidFill>
                  <a:srgbClr val="FF0000"/>
                </a:solidFill>
              </a:rPr>
              <a:t>B. </a:t>
            </a:r>
            <a:r>
              <a:rPr lang="pl-PL" sz="2800" b="1" dirty="0">
                <a:solidFill>
                  <a:srgbClr val="FF0000"/>
                </a:solidFill>
                <a:effectLst/>
              </a:rPr>
              <a:t>Inspekcja jest prowadzona przez moderatora, a przejście jest prowadzone przez autora</a:t>
            </a:r>
            <a:endParaRPr lang="pl-PL" sz="2800" b="1" dirty="0">
              <a:solidFill>
                <a:srgbClr val="FF0000"/>
              </a:solidFill>
            </a:endParaRPr>
          </a:p>
          <a:p>
            <a:r>
              <a:rPr lang="pl-PL" sz="2800" dirty="0"/>
              <a:t>C. </a:t>
            </a:r>
            <a:r>
              <a:rPr lang="pl-PL" sz="2800" dirty="0">
                <a:effectLst/>
              </a:rPr>
              <a:t>Zarówno inspekcja jak i przejście prowadzone są przez przeszkolonego moderatora</a:t>
            </a:r>
            <a:endParaRPr lang="pl-PL" sz="2800" dirty="0"/>
          </a:p>
          <a:p>
            <a:r>
              <a:rPr lang="pl-PL" sz="2800" dirty="0"/>
              <a:t>D. </a:t>
            </a:r>
            <a:r>
              <a:rPr lang="pl-PL" sz="2800" dirty="0">
                <a:effectLst/>
              </a:rPr>
              <a:t>Przejście jest prowadzone przez autora. W czasie inspekcji autor nie jest obecny</a:t>
            </a:r>
            <a:endParaRPr lang="pl-PL" sz="2800" dirty="0"/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52240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sz="2800" b="1" dirty="0"/>
              <a:t>40. </a:t>
            </a:r>
            <a:r>
              <a:rPr kumimoji="0" lang="pl-PL" altLang="pl-PL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/>
              </a:rPr>
              <a:t>Które z poniższych stwierdzeń jest prawdziwe?</a:t>
            </a:r>
            <a:endParaRPr kumimoji="0" lang="pl-PL" altLang="pl-PL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pl-PL" sz="2800" b="1" dirty="0"/>
          </a:p>
          <a:p>
            <a:endParaRPr lang="pl-PL" sz="2800" dirty="0"/>
          </a:p>
          <a:p>
            <a:r>
              <a:rPr lang="pl-PL" sz="2800" dirty="0"/>
              <a:t>A. </a:t>
            </a:r>
            <a:r>
              <a:rPr lang="pl-PL" sz="2800" dirty="0">
                <a:effectLst/>
              </a:rPr>
              <a:t>Analiza wpływu ocenia jaki wpływ na system ma defekt znaleziony w testach regresywnych</a:t>
            </a:r>
            <a:r>
              <a:rPr lang="pl-PL" sz="2800" dirty="0"/>
              <a:t> </a:t>
            </a:r>
          </a:p>
          <a:p>
            <a:r>
              <a:rPr lang="pl-PL" sz="2800" dirty="0"/>
              <a:t>B. </a:t>
            </a:r>
            <a:r>
              <a:rPr lang="pl-PL" sz="2800" dirty="0">
                <a:effectLst/>
              </a:rPr>
              <a:t>Analiza wpływu ocenia wpływ nowej osoby, która dołączyła do zespołu wykonującego testy regresywne</a:t>
            </a:r>
            <a:endParaRPr lang="pl-PL" sz="2800" dirty="0"/>
          </a:p>
          <a:p>
            <a:r>
              <a:rPr lang="pl-PL" sz="2800" dirty="0"/>
              <a:t>C.</a:t>
            </a:r>
            <a:r>
              <a:rPr lang="pl-PL" sz="2800" dirty="0">
                <a:effectLst/>
              </a:rPr>
              <a:t> Analiza wpływu ocenia, czy defekt znaleziony w testach regresywnych został prawidłowo naprawiony.</a:t>
            </a:r>
          </a:p>
          <a:p>
            <a:r>
              <a:rPr lang="pl-PL" sz="2800" b="1" dirty="0">
                <a:solidFill>
                  <a:srgbClr val="FF0000"/>
                </a:solidFill>
              </a:rPr>
              <a:t>D.</a:t>
            </a:r>
            <a:r>
              <a:rPr lang="pl-PL" sz="2800" b="1" dirty="0">
                <a:solidFill>
                  <a:srgbClr val="FF0000"/>
                </a:solidFill>
                <a:effectLst/>
              </a:rPr>
              <a:t> Analiza wpływu ocenia wpływ zmian na system w celu określenia zakresu testów regresywnych.</a:t>
            </a:r>
          </a:p>
          <a:p>
            <a:endParaRPr lang="pl-PL" sz="2800" b="1" dirty="0">
              <a:solidFill>
                <a:srgbClr val="FF0000"/>
              </a:solidFill>
            </a:endParaRPr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01246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l-PL" sz="7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POWODZENIA!!!!!</a:t>
            </a:r>
            <a:endParaRPr lang="en-US" sz="180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1523880" y="360216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00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ISTQB</a:t>
            </a:r>
            <a:endParaRPr lang="en-US" sz="180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99742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366" y="1043189"/>
            <a:ext cx="1157810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b="1" dirty="0">
                <a:latin typeface="Century Gothic" panose="020B0502020202020204" pitchFamily="34" charset="0"/>
              </a:rPr>
              <a:t>QUIZ</a:t>
            </a:r>
          </a:p>
          <a:p>
            <a:pPr algn="ctr"/>
            <a:endParaRPr lang="pl-PL" b="1" dirty="0">
              <a:latin typeface="Century Gothic" panose="020B0502020202020204" pitchFamily="34" charset="0"/>
            </a:endParaRPr>
          </a:p>
          <a:p>
            <a:r>
              <a:rPr lang="pl-PL" b="1" dirty="0"/>
              <a:t>8. </a:t>
            </a:r>
            <a:r>
              <a:rPr lang="pl-PL" sz="2800" b="1" dirty="0"/>
              <a:t>Testom regresji zawsze towarzyszy:</a:t>
            </a:r>
          </a:p>
          <a:p>
            <a:endParaRPr lang="pl-PL" sz="2800" b="1" dirty="0"/>
          </a:p>
          <a:p>
            <a:endParaRPr lang="pl-PL" sz="2800" dirty="0"/>
          </a:p>
          <a:p>
            <a:r>
              <a:rPr lang="pl-PL" sz="2800" dirty="0"/>
              <a:t>A. Sprawdzenie czy znana usterka została usunięta.</a:t>
            </a:r>
          </a:p>
          <a:p>
            <a:r>
              <a:rPr lang="pl-PL" sz="2800" dirty="0"/>
              <a:t>B. Wykonanie dużej liczby różnych testów.</a:t>
            </a:r>
          </a:p>
          <a:p>
            <a:r>
              <a:rPr lang="pl-PL" sz="2800" dirty="0"/>
              <a:t>C. Sprawdzenie czy wprowadzone modyfikacje nie wprowadziły niepożądanych efektów ubocznych.</a:t>
            </a:r>
          </a:p>
          <a:p>
            <a:r>
              <a:rPr lang="pl-PL" sz="2800" dirty="0"/>
              <a:t>D. Użycie narzędzia do automatyzacji.</a:t>
            </a:r>
          </a:p>
          <a:p>
            <a:r>
              <a:rPr lang="pl-PL" sz="2800" dirty="0"/>
              <a:t>	</a:t>
            </a:r>
          </a:p>
          <a:p>
            <a:endParaRPr lang="pl-PL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411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3094</Words>
  <Application>Microsoft Office PowerPoint</Application>
  <PresentationFormat>Widescreen</PresentationFormat>
  <Paragraphs>683</Paragraphs>
  <Slides>83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9" baseType="lpstr">
      <vt:lpstr>Arial</vt:lpstr>
      <vt:lpstr>Calibri</vt:lpstr>
      <vt:lpstr>Calibri Light</vt:lpstr>
      <vt:lpstr>Century Gothic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Zaleska, Barbara</dc:creator>
  <cp:lastModifiedBy>Zaleska, Barbara</cp:lastModifiedBy>
  <cp:revision>21</cp:revision>
  <dcterms:created xsi:type="dcterms:W3CDTF">2018-04-05T19:00:36Z</dcterms:created>
  <dcterms:modified xsi:type="dcterms:W3CDTF">2018-08-24T10:21:33Z</dcterms:modified>
</cp:coreProperties>
</file>