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096F9E2-2CE1-43D4-A9DF-6B92B7739A36}">
  <a:tblStyle styleId="{8096F9E2-2CE1-43D4-A9DF-6B92B7739A3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Utrzymanie testów – testy nigdy nie są napisane raz na zawsze, jest konieczność ciągłych korekt i analizy wyników testów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:notes"/>
          <p:cNvSpPr/>
          <p:nvPr>
            <p:ph idx="2" type="sldImg"/>
          </p:nvPr>
        </p:nvSpPr>
        <p:spPr>
          <a:xfrm>
            <a:off x="381300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:notes"/>
          <p:cNvSpPr/>
          <p:nvPr>
            <p:ph idx="2" type="sldImg"/>
          </p:nvPr>
        </p:nvSpPr>
        <p:spPr>
          <a:xfrm>
            <a:off x="381300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7:notes"/>
          <p:cNvSpPr/>
          <p:nvPr>
            <p:ph idx="2" type="sldImg"/>
          </p:nvPr>
        </p:nvSpPr>
        <p:spPr>
          <a:xfrm>
            <a:off x="381300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Smoke testy – testowanie podstawowej funkcjonalności – oznak życia oprogramowania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Regresja – testowanie istniejącej funkcjonalności – czy nie została zaburzona przez kolejne poprawki oprogramowania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094a60775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4094a6077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09add8a4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409add8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09add8a4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409add8a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09add8a4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409add8a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09add8a47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409add8a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09add8a47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409add8a4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409add8a47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409add8a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09add8a47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409add8a4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09add8a47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409add8a4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09add8a47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409add8a4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09add8a47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409add8a4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09add8a47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409add8a4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00" lIns="121800" spcFirstLastPara="1" rIns="121800" wrap="square" tIns="121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00" lIns="121800" spcFirstLastPara="1" rIns="121800" wrap="square" tIns="121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6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6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6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00" lIns="121800" spcFirstLastPara="1" rIns="121800" wrap="square" tIns="121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6" y="600200"/>
            <a:ext cx="8490300" cy="54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00" lIns="121800" spcFirstLastPara="1" rIns="121800" wrap="square" tIns="121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6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00" lIns="121800" spcFirstLastPara="1" rIns="121800" wrap="square" tIns="121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9TqTprBITvQ" TargetMode="External"/><Relationship Id="rId4" Type="http://schemas.openxmlformats.org/officeDocument/2006/relationships/hyperlink" Target="https://www.youtube.com/watch?v=jQhyR9aoZy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://www.gdansk.pl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http://www.google.p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://www.wikipedia.pl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hyperlink" Target="https://regex101.com/" TargetMode="External"/><Relationship Id="rId5" Type="http://schemas.openxmlformats.org/officeDocument/2006/relationships/hyperlink" Target="http://regexp.pl/" TargetMode="External"/><Relationship Id="rId6" Type="http://schemas.openxmlformats.org/officeDocument/2006/relationships/hyperlink" Target="http://www.webmaster.org.pl/wyrazenia-regularne.htm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95124" y="1428950"/>
            <a:ext cx="7769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00" lIns="121800" spcFirstLastPara="1" rIns="121800" wrap="square" tIns="121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</a:pPr>
            <a:r>
              <a:rPr b="0" i="0" lang="pl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Testy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</a:pPr>
            <a:r>
              <a:rPr b="0" i="0" lang="pl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automatyczne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609925" y="5495654"/>
            <a:ext cx="232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pl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Marek Konitz</a:t>
            </a:r>
            <a:endParaRPr/>
          </a:p>
        </p:txBody>
      </p:sp>
      <p:pic>
        <p:nvPicPr>
          <p:cNvPr descr="Obraz w treści 1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/>
        </p:nvSpPr>
        <p:spPr>
          <a:xfrm>
            <a:off x="565325" y="958025"/>
            <a:ext cx="106680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Automatyzacja- wady</a:t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1339650" y="2205100"/>
            <a:ext cx="95865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Koszty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AutoNum type="arabicPeriod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Implementacji – stworzenie środowiska, scenariuszy; jednorazowy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AutoNum type="arabicPeriod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Eksploatacji – analiza wyników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AutoNum type="arabicPeriod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Utrzymania –  poprawki w istniejących testach, dodawanie testów dla nowych funkcjonalności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AutoNum type="arabicPeriod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Zakup narzędzi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AutoNum type="arabicPeriod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Szkolenia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12" name="Google Shape;1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/>
        </p:nvSpPr>
        <p:spPr>
          <a:xfrm>
            <a:off x="565325" y="958025"/>
            <a:ext cx="106680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Rodzaje testów automatycznych</a:t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1339650" y="2205100"/>
            <a:ext cx="95865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200"/>
              <a:buFont typeface="Arial"/>
              <a:buNone/>
            </a:pPr>
            <a:r>
              <a:rPr b="0" i="0" lang="pl" sz="32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Testy automatyczne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i="0" lang="pl" sz="28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Funkcjonalne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i="0" lang="pl" sz="28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Niefunkcjonalne</a:t>
            </a:r>
            <a:endParaRPr/>
          </a:p>
          <a:p>
            <a:pPr indent="-3937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600"/>
              <a:buFont typeface="Arial"/>
              <a:buAutoNum type="alphaLcParenR"/>
            </a:pPr>
            <a:r>
              <a:rPr b="0" i="0" lang="pl" sz="26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Wydajnościowe</a:t>
            </a:r>
            <a:endParaRPr/>
          </a:p>
          <a:p>
            <a:pPr indent="-3937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600"/>
              <a:buFont typeface="Arial"/>
              <a:buAutoNum type="alphaLcParenR"/>
            </a:pPr>
            <a:r>
              <a:rPr b="0" i="0" lang="pl" sz="26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Obciążeniowe</a:t>
            </a:r>
            <a:endParaRPr/>
          </a:p>
          <a:p>
            <a:pPr indent="-3937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600"/>
              <a:buFont typeface="Arial"/>
              <a:buAutoNum type="alphaLcParenR"/>
            </a:pPr>
            <a:r>
              <a:rPr b="0" i="0" lang="pl" sz="26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Inne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19" name="Google Shape;1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565325" y="958025"/>
            <a:ext cx="106680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Testy funkcjonalne a niefunkcjonalne</a:t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1339650" y="2205100"/>
            <a:ext cx="95865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Testy funkcjonalne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Badają poprawność działania oprogramowania w danym obszarze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Sprawdzają czy program zachowuje się właściwie i spełnia wymagania funkcjonalne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Testy niefunkcjonalne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Testy wydajnościowe – np. pomiar czasu reakcji na daną akcję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Testy obciążeniowe – jak oprogramowanie radzi sobie np. z dużą liczbą użytkowników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565325" y="958025"/>
            <a:ext cx="106680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Jaki to rodzaj testu?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AutoNum type="arabicPeriod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Sprawdzenie czy użytkownik może zalogować się na swoje konto w danym systemie poprzez wpisanie loginu i hasła oraz kliknięcie „Zaloguj”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AutoNum type="arabicPeriod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Sprawdzenie czy tytuł strony w przeglądarce jest poprawny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AutoNum type="arabicPeriod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Sprawdzenie czy 80 osób może jednocześnie wykonać akcję logowania do systemu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AutoNum type="arabicPeriod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Sprawdzenie ile czasu zajmuje zalogowanie się 80 osób jednocześnie do systemu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AutoNum type="arabicPeriod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Sprawdzenie czy kolor tła strony jest poprawny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AutoNum type="arabicPeriod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Sprawdzenie czy czcionka na stronie jest czytelna dla użytkownika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33" name="Google Shape;1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565325" y="958025"/>
            <a:ext cx="106680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Podział testów ze względu na sposób organizacji danych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Dane testowe zapisane w scenariuszu testowym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-"/>
            </a:pPr>
            <a:r>
              <a:rPr b="0" i="0" lang="pl" sz="18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niska konfigurowalność, brak elastyczności, trudne do zarządzania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+"/>
            </a:pPr>
            <a:r>
              <a:rPr b="0" i="0" lang="pl" sz="18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proste, szybkie w implementacji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Dane testowe pobierane z zewnętrznego źródła (Data-driven testing), np.: z pliku csv, excel, xml lub z bazy danych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-"/>
            </a:pPr>
            <a:r>
              <a:rPr b="0" i="0" lang="pl" sz="18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rozbudowana struktura, zależne od źródła danych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+"/>
            </a:pPr>
            <a:r>
              <a:rPr b="0" i="0" lang="pl" sz="18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można ich wielokrotnie używać, elastyczne, konfigurowalne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40" name="Google Shape;1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602200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Przykładowe narzędzia testowe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AutoNum type="arabicPeriod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„Nagrywarki” – testy funkcjonalne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Selenium IDE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AutoIT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UI Automation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Tests Studio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2. Code-driven – testy funkcjonalne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Selenium Webdriver, Selenium RC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HP Quick Test Professional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PhantomJS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Testy niefunkcjonalne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●"/>
            </a:pPr>
            <a:r>
              <a:rPr b="0" i="0" lang="pl" sz="18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Jmeter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●"/>
            </a:pPr>
            <a:r>
              <a:rPr b="0" i="0" lang="pl" sz="18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LoadRunner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47" name="Google Shape;1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Selenium – narzędzie do automatyzacji testów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Narzędzia z rodziny Selenium: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Selenium RC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Selenium Webdriver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Selenium IDE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Selenium IDE 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jest wtyczką do przeglądarki Firefox, która umożliwia nagrywanie oraz odtwarzanie interakcji użytkownika z przeglądarką.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2300" y="1905000"/>
            <a:ext cx="1524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Przydatne narzędzia</a:t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Firebug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XpathChecker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Firepath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Webdeveloper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Konsola przeglądarki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825" y="24384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63" name="Google Shape;1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4055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Lokalizacja elementów</a:t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Sposoby lokalizowania elementów na stronie www: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Nazwa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Klasa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Tekst linku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Xpath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Pomocne narzędzia </a:t>
            </a: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FireBug, FirePath, XPathChecker, konsola przeglądarki( F12)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70" name="Google Shape;1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Składnia Selenium – polecenia selenese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1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: jako cel podajemy adres URL, który tą komendą jest otwierany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1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 : odpowiednik kliknięcia : w  przycisk, pole tekstowe , checkbox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1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clickAndWait</a:t>
            </a: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 : po kliknięciu na element odczekiwane jest  domyślnie 30 s ( 30000ms)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1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waitForPageToLoad</a:t>
            </a: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 : gdy kliknięcie na element  ma  przekierować na nową stronę  to dzięki tej metodzie Selenium będzie oczekiwać na jej załadowanie przez podany czas w ms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●"/>
            </a:pPr>
            <a:r>
              <a:rPr b="1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type: </a:t>
            </a:r>
            <a:r>
              <a:rPr b="0" i="0" lang="pl" sz="2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wpisywanie tekstu w pola tekstowe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71675" y="1209408"/>
            <a:ext cx="11360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00" lIns="121800" spcFirstLastPara="1" rIns="121800" wrap="square" tIns="121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b="0" i="0" lang="pl" sz="3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https://www.youtube.com/watch?v=9TqTprBITvQ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b="0" i="0" lang="pl" sz="3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https://www.youtube.com/watch?v=jQhyR9aoZyQ</a:t>
            </a:r>
            <a:endParaRPr b="0" i="0" sz="3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77" name="Google Shape;1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Asercje i weryfikacje 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ASERCJE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 – komendy, które przerywają wykonanie  skryptu w przypadku błędu</a:t>
            </a:r>
            <a:endParaRPr/>
          </a:p>
          <a:p>
            <a:pPr indent="4572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Np.  open, assertText</a:t>
            </a:r>
            <a:endParaRPr/>
          </a:p>
          <a:p>
            <a:pPr indent="4572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WERYFIKACJE 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– komendy, które pozwalają na wykonanie kolejnych komend skryptu nawet w przypadku błędu</a:t>
            </a:r>
            <a:endParaRPr/>
          </a:p>
          <a:p>
            <a:pPr indent="4572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Np.verifyTextPresent, verifyElementPresent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84" name="Google Shape;1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Uruchamianie testów </a:t>
            </a:r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Otwieramy Selenium IDE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Wchodzimy na stronę</a:t>
            </a:r>
            <a:r>
              <a:rPr b="0" i="0" lang="pl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www.gdansk.pl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Uruchamiamy nagrywanie testu w Selenium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Klikamy po kolei po zakładkach/linkach/obrazkach na stronie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Wyłączamy nagrywanie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Zapisujemy przypadek testowy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Uruchamiamy nasz test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91" name="Google Shape;1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Ćwiczenie 1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Stwórz następujący przypadek testowy:</a:t>
            </a:r>
            <a:endParaRPr/>
          </a:p>
          <a:p>
            <a:pPr indent="-3810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Wejdź na stronę</a:t>
            </a:r>
            <a:r>
              <a:rPr b="0" i="0" lang="pl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www.google.pl</a:t>
            </a:r>
            <a:endParaRPr/>
          </a:p>
          <a:p>
            <a:pPr indent="-3810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Przejdź do wyszukiwarki grafiki Google</a:t>
            </a:r>
            <a:endParaRPr/>
          </a:p>
          <a:p>
            <a:pPr indent="-3810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Wyszukaj słowo „motyl”</a:t>
            </a:r>
            <a:endParaRPr/>
          </a:p>
          <a:p>
            <a:pPr indent="-3810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Kliknij w pierwszy wyświetlony obrazek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198" name="Google Shape;1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Ćwiczenie 2</a:t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Stwórz przypadek testowy wg scenariusza: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Wejdź na stronę</a:t>
            </a:r>
            <a:r>
              <a:rPr b="0" i="0" lang="pl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www.wikipedia.pl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Przełącz na „kaszubskiej”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Wyszukaj słowo „Polska”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Kliknij w pierwszy wyświetlony wynik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Do stworzonego skryptu dodaj asercję i weryfikację i zaprezentuj ich działanie.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05" name="Google Shape;2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Selenium Webdriver</a:t>
            </a:r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Aplikacja pozwalająca na odtwarzanie skryptów testowych przy użyciu API różnych przeglądarek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Główne zalety</a:t>
            </a:r>
            <a:endParaRPr/>
          </a:p>
          <a:p>
            <a:pPr indent="-3810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AutoNum type="arabicPeriod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Szybkość</a:t>
            </a:r>
            <a:endParaRPr/>
          </a:p>
          <a:p>
            <a:pPr indent="-3810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AutoNum type="arabicPeriod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Obiektowość</a:t>
            </a:r>
            <a:endParaRPr/>
          </a:p>
          <a:p>
            <a:pPr indent="-3810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AutoNum type="arabicPeriod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Radzi sobie z generycznymi obiektami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614500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Jak powinien wyglądać dobrze napisany test?</a:t>
            </a:r>
            <a:endParaRPr/>
          </a:p>
        </p:txBody>
      </p:sp>
      <p:sp>
        <p:nvSpPr>
          <p:cNvPr id="214" name="Google Shape;214;p37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Selektory oraz metody pomocnicze powinne być odseparowane od testu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Czytelny (DSL)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Przystosowany do zmian Hierarchia przy wyborze selektora: 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id &gt; name &gt; css &gt; xpath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Nazwa testu powinna mówić o przedmiocie testu i jego spodziewanym wyniku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19" name="Google Shape;2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8"/>
          <p:cNvSpPr txBox="1"/>
          <p:nvPr/>
        </p:nvSpPr>
        <p:spPr>
          <a:xfrm>
            <a:off x="762000" y="680202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Testy niefunkcjonalne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1020100" y="1520890"/>
            <a:ext cx="9955200" cy="3424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Testowanie wydajnościowe </a:t>
            </a:r>
            <a:r>
              <a:rPr b="1" i="0" lang="pl" sz="2400" u="none" cap="none" strike="noStrike">
                <a:solidFill>
                  <a:srgbClr val="00589A"/>
                </a:solidFill>
                <a:latin typeface="Arial"/>
                <a:ea typeface="Arial"/>
                <a:cs typeface="Arial"/>
                <a:sym typeface="Arial"/>
              </a:rPr>
              <a:t>(Performance testing)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Testowanie przeprowadzane w celu oceny stopnia spełnienia wymagań wydajnościowych przez system lub moduł.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Polegające na sprawdzeniu, czy system pod ustalonym obciążeniem będzie sprawnie realizował swoje zadania.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26" name="Google Shape;2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762000" y="680202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Testy niefunkcjonalne</a:t>
            </a:r>
            <a:endParaRPr/>
          </a:p>
        </p:txBody>
      </p:sp>
      <p:sp>
        <p:nvSpPr>
          <p:cNvPr id="228" name="Google Shape;228;p39"/>
          <p:cNvSpPr txBox="1"/>
          <p:nvPr/>
        </p:nvSpPr>
        <p:spPr>
          <a:xfrm>
            <a:off x="762000" y="1627302"/>
            <a:ext cx="9955200" cy="3424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Testowanie wydajnościowe:</a:t>
            </a:r>
            <a:endParaRPr b="1" i="0" sz="2400" u="none" cap="none" strike="noStrike">
              <a:solidFill>
                <a:srgbClr val="00589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Porównywanie czasu odpowiedzi symulacji przejścia pojedynczego użytkownika do wielu użytkowników przez aplikację.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Badanie czasu odpowiedzi aplikacji procesów krytycznych dla biznesu funkcji systemu.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Badanie procesów pod kątem wykonania w akceptowalnym czasie.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33" name="Google Shape;23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762000" y="680202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Testy niefunkcjonalne</a:t>
            </a:r>
            <a:endParaRPr/>
          </a:p>
        </p:txBody>
      </p:sp>
      <p:sp>
        <p:nvSpPr>
          <p:cNvPr id="235" name="Google Shape;235;p40"/>
          <p:cNvSpPr txBox="1"/>
          <p:nvPr/>
        </p:nvSpPr>
        <p:spPr>
          <a:xfrm>
            <a:off x="1029430" y="1830355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Testowanie wydajnościowe – problemy:</a:t>
            </a:r>
            <a:endParaRPr/>
          </a:p>
          <a:p>
            <a:pPr indent="-342900" lvl="0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•"/>
            </a:pPr>
            <a:r>
              <a:rPr b="0" i="0" lang="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Przepustowość sieci (</a:t>
            </a: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maksymalna ilość danych, jaka może zostać przesłana za pomocą danego łącza w jednym momencie)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•"/>
            </a:pPr>
            <a:r>
              <a:rPr b="0" i="0" lang="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Wydajność maszyny testowej</a:t>
            </a:r>
            <a:endParaRPr/>
          </a:p>
          <a:p>
            <a:pPr indent="-342900" lvl="0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•"/>
            </a:pPr>
            <a:r>
              <a:rPr b="0" i="0" lang="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Realistyczność scenariuszy testowych</a:t>
            </a:r>
            <a:endParaRPr/>
          </a:p>
          <a:p>
            <a:pPr indent="-342900" lvl="0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•"/>
            </a:pPr>
            <a:r>
              <a:rPr b="0" i="0" lang="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Lokalizacja błędów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40" name="Google Shape;2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/>
          <p:nvPr/>
        </p:nvSpPr>
        <p:spPr>
          <a:xfrm>
            <a:off x="762000" y="680202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Testy niefunkcjonalne</a:t>
            </a:r>
            <a:endParaRPr/>
          </a:p>
        </p:txBody>
      </p:sp>
      <p:sp>
        <p:nvSpPr>
          <p:cNvPr id="242" name="Google Shape;242;p41"/>
          <p:cNvSpPr txBox="1"/>
          <p:nvPr/>
        </p:nvSpPr>
        <p:spPr>
          <a:xfrm>
            <a:off x="1029430" y="1830355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Testowanie obciążeniowe (Load Testing).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Ich zadaniem jest pomiar zachowania modułu lub systemu przy zwiększającym się obciążeniu, w celu określenia jakie obciążenie system lub moduł jest w stanie obsłużyć.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l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Przykłady: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Zasymulowanie dużej liczby jednocześnie działających użytkowników oraz utrzymanie takiego stanu przez określony w scenariuszu czas.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Zbadanie jak wiele zapytań (requests) jest w stanie obsłużyć system w określonym przedziale czasu.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53050" y="945725"/>
            <a:ext cx="106680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Automatyzacja testów- dlaczego to robimy?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339650" y="2205100"/>
            <a:ext cx="95865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Uzupełnienie testów manualnych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Powtarzalność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Systematyczność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Oszczędność czasu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Brak czynnika ludzkiego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Dobre pokrycie regresji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Szybka analiza wyników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Duża różnorodność danych testowych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47" name="Google Shape;2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/>
        </p:nvSpPr>
        <p:spPr>
          <a:xfrm>
            <a:off x="762000" y="680202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Testy niefunkcjonalne</a:t>
            </a:r>
            <a:endParaRPr/>
          </a:p>
        </p:txBody>
      </p:sp>
      <p:sp>
        <p:nvSpPr>
          <p:cNvPr id="249" name="Google Shape;249;p42"/>
          <p:cNvSpPr txBox="1"/>
          <p:nvPr/>
        </p:nvSpPr>
        <p:spPr>
          <a:xfrm>
            <a:off x="1029430" y="1507525"/>
            <a:ext cx="9955200" cy="4118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Testowanie przeciążeniowe (Stress Testing).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1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Testowanie prowadzone w celu oceny zachowania systemu lub modułu na granicy lub poza granicami wyspecyfikowanych wymagań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Przykłady: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Zasymulowanie dużej liczby jednocześnie działających użytkowników, przekraczających zasoby serwera i badanie czy system zareaguje w odpowiedni sposób.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Wyszukiwanie defektów aplikacji podczas utraty danych.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54" name="Google Shape;2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 txBox="1"/>
          <p:nvPr/>
        </p:nvSpPr>
        <p:spPr>
          <a:xfrm>
            <a:off x="762000" y="680202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Testy niefunkcjonalne</a:t>
            </a:r>
            <a:endParaRPr/>
          </a:p>
        </p:txBody>
      </p:sp>
      <p:sp>
        <p:nvSpPr>
          <p:cNvPr id="256" name="Google Shape;256;p43"/>
          <p:cNvSpPr txBox="1"/>
          <p:nvPr/>
        </p:nvSpPr>
        <p:spPr>
          <a:xfrm>
            <a:off x="1029430" y="1830355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Testowanie przeciążeniowe (Stress Testing).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None/>
            </a:pPr>
            <a:r>
              <a:rPr b="1" i="0" lang="pl" sz="18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Stosowane techniki:</a:t>
            </a:r>
            <a:endParaRPr/>
          </a:p>
          <a:p>
            <a:pPr indent="-342900" lvl="0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•"/>
            </a:pPr>
            <a:r>
              <a:rPr b="1" i="0" lang="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Ograniczenie pamięci</a:t>
            </a:r>
            <a:endParaRPr/>
          </a:p>
          <a:p>
            <a:pPr indent="-342900" lvl="0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•"/>
            </a:pPr>
            <a:r>
              <a:rPr b="1" i="0" lang="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Bardzo duża liczba danych</a:t>
            </a:r>
            <a:endParaRPr/>
          </a:p>
          <a:p>
            <a:pPr indent="-342900" lvl="0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•"/>
            </a:pPr>
            <a:r>
              <a:rPr b="1" i="0" lang="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Przekraczanie zakresu buforów</a:t>
            </a:r>
            <a:endParaRPr/>
          </a:p>
          <a:p>
            <a:pPr indent="-342900" lvl="0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•"/>
            </a:pPr>
            <a:r>
              <a:rPr b="1" i="0" lang="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„Psucie” urządzeń zewnętrznych</a:t>
            </a:r>
            <a:endParaRPr/>
          </a:p>
          <a:p>
            <a:pPr indent="-342900" lvl="0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•"/>
            </a:pPr>
            <a:r>
              <a:rPr b="1" i="0" lang="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Wirusy, robaki itp.</a:t>
            </a:r>
            <a:endParaRPr/>
          </a:p>
          <a:p>
            <a:pPr indent="-285750" lvl="1" marL="361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800"/>
              <a:buFont typeface="Arial"/>
              <a:buChar char="•"/>
            </a:pPr>
            <a:r>
              <a:rPr b="1" i="0" lang="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Wytworzenie danych, które uaktywniają tę wrażliwość</a:t>
            </a:r>
            <a:endParaRPr/>
          </a:p>
          <a:p>
            <a:pPr indent="-342900" lvl="3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600"/>
              <a:buFont typeface="Noto Sans Symbols"/>
              <a:buChar char="➢"/>
            </a:pPr>
            <a:r>
              <a:rPr b="1" i="0" lang="p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Duże zbiory danych</a:t>
            </a:r>
            <a:endParaRPr/>
          </a:p>
          <a:p>
            <a:pPr indent="-342900" lvl="3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600"/>
              <a:buFont typeface="Noto Sans Symbols"/>
              <a:buChar char="➢"/>
            </a:pPr>
            <a:r>
              <a:rPr b="1" i="0" lang="p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Złożone dane</a:t>
            </a:r>
            <a:endParaRPr/>
          </a:p>
          <a:p>
            <a:pPr indent="-342900" lvl="3" marL="4191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1600"/>
              <a:buFont typeface="Noto Sans Symbols"/>
              <a:buChar char="➢"/>
            </a:pPr>
            <a:r>
              <a:rPr b="1" i="0" lang="p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Długie przebiegi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61" name="Google Shape;2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/>
        </p:nvSpPr>
        <p:spPr>
          <a:xfrm>
            <a:off x="762000" y="680202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Jmeter</a:t>
            </a:r>
            <a:endParaRPr/>
          </a:p>
        </p:txBody>
      </p:sp>
      <p:sp>
        <p:nvSpPr>
          <p:cNvPr id="263" name="Google Shape;263;p44"/>
          <p:cNvSpPr txBox="1"/>
          <p:nvPr/>
        </p:nvSpPr>
        <p:spPr>
          <a:xfrm>
            <a:off x="566464" y="57711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JMeter to damowe oprogramowanie, napisane w Javie i dedykowane do wykonywania testów obciążeniowych, wydajnościowych oraz funkcjonalnych.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68" name="Google Shape;2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 txBox="1"/>
          <p:nvPr/>
        </p:nvSpPr>
        <p:spPr>
          <a:xfrm>
            <a:off x="762000" y="680202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Jmeter</a:t>
            </a:r>
            <a:endParaRPr/>
          </a:p>
        </p:txBody>
      </p:sp>
      <p:sp>
        <p:nvSpPr>
          <p:cNvPr id="270" name="Google Shape;270;p45"/>
          <p:cNvSpPr txBox="1"/>
          <p:nvPr/>
        </p:nvSpPr>
        <p:spPr>
          <a:xfrm>
            <a:off x="1090408" y="1821024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00589A"/>
                </a:solidFill>
                <a:latin typeface="Arial"/>
                <a:ea typeface="Arial"/>
                <a:cs typeface="Arial"/>
                <a:sym typeface="Arial"/>
              </a:rPr>
              <a:t>Zalety Jmetera:</a:t>
            </a:r>
            <a:endParaRPr/>
          </a:p>
          <a:p>
            <a:pPr indent="-285750" lvl="0" marL="361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Wieloplatformowość</a:t>
            </a:r>
            <a:endParaRPr/>
          </a:p>
          <a:p>
            <a:pPr indent="-285750" lvl="0" marL="361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Wielowątkowość</a:t>
            </a:r>
            <a:endParaRPr/>
          </a:p>
          <a:p>
            <a:pPr indent="-285750" lvl="0" marL="361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Funkcjonalne GUI</a:t>
            </a:r>
            <a:endParaRPr/>
          </a:p>
          <a:p>
            <a:pPr indent="-285750" lvl="0" marL="361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Możliwość tworzenia skomplikowanych scenariuszy testowych</a:t>
            </a:r>
            <a:endParaRPr/>
          </a:p>
          <a:p>
            <a:pPr indent="-285750" lvl="0" marL="361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Wsparcie – dokumentacja i rozwój</a:t>
            </a:r>
            <a:endParaRPr/>
          </a:p>
          <a:p>
            <a:pPr indent="-285750" lvl="0" marL="361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Char char="•"/>
            </a:pPr>
            <a:r>
              <a:rPr b="0" i="0" lang="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Jest to narzędzie darmowe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75" name="Google Shape;27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Co możemy zrobić przy użyciu JMetera?</a:t>
            </a:r>
            <a:endParaRPr/>
          </a:p>
        </p:txBody>
      </p:sp>
      <p:sp>
        <p:nvSpPr>
          <p:cNvPr id="277" name="Google Shape;277;p46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Badanie czasu odpowiedzi krytycznych części systemu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Porównanie czasu przejścia przez aplikację jednego i wielu użytkowników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Sprawdzenie czy czas wykonania danej akcji jest dla użytkownika akceptowalny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Sprawdzenie czy system wytrzyma dużą ilość zapytań (ewentualna utrata danych?)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Zbadanie jak system radzi sobie z dużą ilością użytkowników (przede wszystkim transakcje – baza danych!)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Sprawdzenie ile zapytań w danym czasie obsługuje system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Sprawdzenie czy system nadal zachowuje swoją wydajność przy dodaniu nowych modułów/funkcjonalności lub po zmianach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nalezione obrazy dla zapytania jmeter" id="282" name="Google Shape;28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54" y="238005"/>
            <a:ext cx="9753600" cy="5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nalezione obrazy dla zapytania jmeter" id="287" name="Google Shape;28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987" y="416973"/>
            <a:ext cx="9115425" cy="562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nalezione obrazy dla zapytania jmeter" id="292" name="Google Shape;29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4" y="177650"/>
            <a:ext cx="8289685" cy="622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297" name="Google Shape;29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0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Jmeter non-gui mode</a:t>
            </a:r>
            <a:endParaRPr b="0" i="0" sz="2800" u="none" cap="none" strike="noStrike">
              <a:solidFill>
                <a:srgbClr val="AE1C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0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Dlaczego uruchamiamy jmeter non-gui mode: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 konsumuje dużo pamięci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Nie polecane do testów wydajnościowych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04" name="Google Shape;30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1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Jmeter non-gui mode</a:t>
            </a:r>
            <a:endParaRPr b="0" i="0" sz="2800" u="none" cap="none" strike="noStrike">
              <a:solidFill>
                <a:srgbClr val="AE1C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1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Jak uruchomić ?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 -&gt; jmeter -&gt; folder bin -&gt;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Jmeter –n –t [lokalizacja skryptu jmeterowego] –l [lokalizacja rezultatów]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-n -&gt; non gui mode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 -&gt; lokalizacja skryptu jmeterowego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 -&gt; lokalizacja pliku z rezultatem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Jmeter –h (help)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000"/>
              <a:buFont typeface="Arial"/>
              <a:buNone/>
            </a:pPr>
            <a:r>
              <a:rPr b="0" i="0" lang="p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Jmeter -?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53050" y="945725"/>
            <a:ext cx="106680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Kiedy automatyzować?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339650" y="2205100"/>
            <a:ext cx="95865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l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32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Regresja, smoke testy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l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32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Niezbędna duża ilość danych testowych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l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32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Brak zmian w GUI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l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32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Testy wymagające precyzji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l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pl" sz="32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Skomplikowane reguły biznesowe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11" name="Google Shape;31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2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Budowanie testu w JMeter</a:t>
            </a:r>
            <a:endParaRPr/>
          </a:p>
        </p:txBody>
      </p:sp>
      <p:sp>
        <p:nvSpPr>
          <p:cNvPr id="313" name="Google Shape;313;p52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Test Plan – nadrzędny element skryptu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Thread group – podstawowy element testu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3537" y="2009312"/>
            <a:ext cx="38957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19" name="Google Shape;31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3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Elementy testu</a:t>
            </a:r>
            <a:endParaRPr/>
          </a:p>
        </p:txBody>
      </p:sp>
      <p:sp>
        <p:nvSpPr>
          <p:cNvPr id="321" name="Google Shape;321;p53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Samplers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Logic controllers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Listeners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Configuration elements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Assertions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Timers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Pre-processors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Post-processors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26" name="Google Shape;32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4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Szkielet skryptu - najważniejsze elementy</a:t>
            </a:r>
            <a:endParaRPr/>
          </a:p>
        </p:txBody>
      </p:sp>
      <p:sp>
        <p:nvSpPr>
          <p:cNvPr id="328" name="Google Shape;328;p54"/>
          <p:cNvSpPr txBox="1"/>
          <p:nvPr/>
        </p:nvSpPr>
        <p:spPr>
          <a:xfrm>
            <a:off x="1020100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HTTP Cookie Manager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HTTP Proxy Server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Recording controller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User Defined Variables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33" name="Google Shape;33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 txBox="1"/>
          <p:nvPr/>
        </p:nvSpPr>
        <p:spPr>
          <a:xfrm>
            <a:off x="58992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Nagrywanie żądań</a:t>
            </a:r>
            <a:endParaRPr/>
          </a:p>
        </p:txBody>
      </p:sp>
      <p:sp>
        <p:nvSpPr>
          <p:cNvPr id="335" name="Google Shape;335;p55"/>
          <p:cNvSpPr txBox="1"/>
          <p:nvPr/>
        </p:nvSpPr>
        <p:spPr>
          <a:xfrm>
            <a:off x="946325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Konfiguracja komponentu Http Proxy Server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Konfiguracja przeglądarki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Zdefiniowane wzorców adresów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Nagranie scenariusza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Parametryzacja testu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40" name="Google Shape;3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6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Parametryzacja</a:t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946325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 JMeterze możemy wyróżnić następujące źródła wartości parametrów: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-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 parametry zaszyte w skrypcie,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-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 generowane za pomocą funkcji,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-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 pobierane z pliku,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-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 pobierane z bazy danych,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-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 dynamicznie pobieranie poprzez wyrażenia regularne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47" name="Google Shape;34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7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Asercje</a:t>
            </a:r>
            <a:endParaRPr/>
          </a:p>
        </p:txBody>
      </p:sp>
      <p:sp>
        <p:nvSpPr>
          <p:cNvPr id="349" name="Google Shape;349;p57"/>
          <p:cNvSpPr txBox="1"/>
          <p:nvPr/>
        </p:nvSpPr>
        <p:spPr>
          <a:xfrm>
            <a:off x="946325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Warunki końcowe na odpowiedzi generowane przez serwer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Mogą dotyczyć zawartości odpowiedzi lub czasu otrzymania przez klienta odpowiedzi na żądanie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pl" sz="2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Bez asercji automatyzacja testów nie będzie skuteczna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54" name="Google Shape;35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8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Przykładowe asercje</a:t>
            </a:r>
            <a:endParaRPr/>
          </a:p>
        </p:txBody>
      </p:sp>
      <p:sp>
        <p:nvSpPr>
          <p:cNvPr id="356" name="Google Shape;356;p58"/>
          <p:cNvSpPr txBox="1"/>
          <p:nvPr/>
        </p:nvSpPr>
        <p:spPr>
          <a:xfrm>
            <a:off x="946325" y="1676400"/>
            <a:ext cx="9955200" cy="35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Response Assertion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Listener assertion results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Duration Assertion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Size Assertion</a:t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61" name="Google Shape;36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9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Listenery</a:t>
            </a:r>
            <a:endParaRPr/>
          </a:p>
        </p:txBody>
      </p:sp>
      <p:sp>
        <p:nvSpPr>
          <p:cNvPr id="363" name="Google Shape;363;p59"/>
          <p:cNvSpPr txBox="1"/>
          <p:nvPr/>
        </p:nvSpPr>
        <p:spPr>
          <a:xfrm>
            <a:off x="946325" y="1905000"/>
            <a:ext cx="995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Listenery, czyli słuchacze to elementy, które zbierają dane i pokazują je na różny sposób.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Każdy słuchacz pozwala na eksport danych do pliku csv.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0" i="0" lang="pl" sz="2400" u="sng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Przykładowe listenery: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View result tree 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– dokładnie widać każde żądanie, przydatny przy pisaniu planu testu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rPr b="1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View result in table </a:t>
            </a: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– posegregowane dane w tabeli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68" name="Google Shape;36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0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Testowanie rozproszone</a:t>
            </a:r>
            <a:endParaRPr/>
          </a:p>
        </p:txBody>
      </p:sp>
      <p:sp>
        <p:nvSpPr>
          <p:cNvPr id="370" name="Google Shape;370;p60"/>
          <p:cNvSpPr txBox="1"/>
          <p:nvPr/>
        </p:nvSpPr>
        <p:spPr>
          <a:xfrm>
            <a:off x="774225" y="1905000"/>
            <a:ext cx="5641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Możliwość uruchomienia wielu instancji na różnych maszynach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Pozwala na stworzenie środowiska prowadzenia testów wydajnościowych, które jest  zbliżone do rzeczywistych warunków w jakich będzie działać badana aplikacja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5425" y="1905000"/>
            <a:ext cx="5207249" cy="393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76" name="Google Shape;37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1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SoapUI: </a:t>
            </a:r>
            <a:r>
              <a:rPr b="0" i="0" lang="pl" sz="24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program do testowania usług Soap i Rest</a:t>
            </a:r>
            <a:endParaRPr/>
          </a:p>
        </p:txBody>
      </p:sp>
      <p:sp>
        <p:nvSpPr>
          <p:cNvPr id="378" name="Google Shape;378;p61"/>
          <p:cNvSpPr txBox="1"/>
          <p:nvPr/>
        </p:nvSpPr>
        <p:spPr>
          <a:xfrm>
            <a:off x="774225" y="1905000"/>
            <a:ext cx="10495354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p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Jast to darmowe narzędzie wspomagające testy funkcjonalne, obciążeniowe oraz bezpieczeństwa.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00589A"/>
                </a:solidFill>
                <a:latin typeface="Arial"/>
                <a:ea typeface="Arial"/>
                <a:cs typeface="Arial"/>
                <a:sym typeface="Arial"/>
              </a:rPr>
              <a:t>Zalety:</a:t>
            </a:r>
            <a:endParaRPr/>
          </a:p>
          <a:p>
            <a:pPr indent="-285750" lvl="0" marL="361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•"/>
            </a:pPr>
            <a:r>
              <a:rPr b="0" i="0" lang="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Stosunkowo łatwy w obsłudze</a:t>
            </a:r>
            <a:endParaRPr/>
          </a:p>
          <a:p>
            <a:pPr indent="-285750" lvl="0" marL="361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•"/>
            </a:pPr>
            <a:r>
              <a:rPr b="0" i="0" lang="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Nie jest potrzebna umiejętność programowania do tworzenia prostych testów</a:t>
            </a:r>
            <a:endParaRPr/>
          </a:p>
          <a:p>
            <a:pPr indent="-133350" lvl="0" marL="3619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nalezione obrazy dla zapytania model kaskadowy a testy"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326" y="575038"/>
            <a:ext cx="9324855" cy="593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83" name="Google Shape;38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2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Środowisko testowe</a:t>
            </a:r>
            <a:endParaRPr/>
          </a:p>
        </p:txBody>
      </p:sp>
      <p:sp>
        <p:nvSpPr>
          <p:cNvPr id="385" name="Google Shape;385;p62"/>
          <p:cNvSpPr txBox="1"/>
          <p:nvPr/>
        </p:nvSpPr>
        <p:spPr>
          <a:xfrm>
            <a:off x="774225" y="1905000"/>
            <a:ext cx="1066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Zaleca się, aby testowany system pracował w warunkach możliwie najbardziej zbliżonych do warunków w jakich będzie ostatecznie wdrożony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Odizolowanie sieci zmniejsza błąd pomiarowy spowodowany typowym ruchem w sieci, który niekoniecznie jest skierowany do testowanej aplikacji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90" name="Google Shape;39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3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Scenariusze i raporty w automatyzacji</a:t>
            </a:r>
            <a:endParaRPr/>
          </a:p>
        </p:txBody>
      </p:sp>
      <p:sp>
        <p:nvSpPr>
          <p:cNvPr id="392" name="Google Shape;392;p63"/>
          <p:cNvSpPr txBox="1"/>
          <p:nvPr/>
        </p:nvSpPr>
        <p:spPr>
          <a:xfrm>
            <a:off x="774225" y="1905000"/>
            <a:ext cx="1066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Co powinien zawierać prawidłowo przygotowany scenariusz testowy?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Jak analizować wyniki testów?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2400"/>
              <a:buFont typeface="Arial"/>
              <a:buChar char="●"/>
            </a:pPr>
            <a:r>
              <a:rPr b="0" i="0" lang="pl" sz="24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Co powinien zawierać prawidłowo przygotowany raport testowy?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4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397" name="Google Shape;39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4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Testy automatyczne - konkluzje</a:t>
            </a:r>
            <a:endParaRPr/>
          </a:p>
        </p:txBody>
      </p:sp>
      <p:sp>
        <p:nvSpPr>
          <p:cNvPr id="399" name="Google Shape;399;p64"/>
          <p:cNvSpPr txBox="1"/>
          <p:nvPr/>
        </p:nvSpPr>
        <p:spPr>
          <a:xfrm>
            <a:off x="762000" y="1905000"/>
            <a:ext cx="1066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Char char="●"/>
            </a:pPr>
            <a:r>
              <a:rPr b="0" i="0" lang="pl" sz="3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Stoją w opozycji do testów manualnych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Char char="●"/>
            </a:pPr>
            <a:r>
              <a:rPr b="0" i="0" lang="pl" sz="3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Opierają się głównie na programowaniu (ale nie tylko!)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Char char="●"/>
            </a:pPr>
            <a:r>
              <a:rPr b="0" i="0" lang="pl" sz="3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Pomagają zaoszczędzić czas (a może go marnują?)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Char char="●"/>
            </a:pPr>
            <a:r>
              <a:rPr b="0" i="0" lang="pl" sz="3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Dostarczają szybkiej informacji zwrotnej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Char char="●"/>
            </a:pPr>
            <a:r>
              <a:rPr b="0" i="0" lang="pl" sz="3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Dają możliwość wykonywania kreatywnych i ciekawych zadań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404" name="Google Shape;40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5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Wyrażenia regularne</a:t>
            </a:r>
            <a:endParaRPr/>
          </a:p>
        </p:txBody>
      </p:sp>
      <p:sp>
        <p:nvSpPr>
          <p:cNvPr id="406" name="Google Shape;406;p65"/>
          <p:cNvSpPr txBox="1"/>
          <p:nvPr/>
        </p:nvSpPr>
        <p:spPr>
          <a:xfrm>
            <a:off x="762000" y="1905000"/>
            <a:ext cx="1066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None/>
            </a:pPr>
            <a:r>
              <a:rPr b="0" i="1" lang="pl" sz="3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Regular expressions, regex</a:t>
            </a:r>
            <a:endParaRPr/>
          </a:p>
          <a:p>
            <a:pPr indent="0" lvl="0" marL="381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None/>
            </a:pPr>
            <a:r>
              <a:t/>
            </a:r>
            <a:endParaRPr b="0" i="1" sz="3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None/>
            </a:pPr>
            <a:r>
              <a:rPr b="0" i="0" lang="pl" sz="3000" u="none" cap="none" strike="noStrike">
                <a:solidFill>
                  <a:srgbClr val="20458C"/>
                </a:solidFill>
                <a:latin typeface="Arial"/>
                <a:ea typeface="Arial"/>
                <a:cs typeface="Arial"/>
                <a:sym typeface="Arial"/>
              </a:rPr>
              <a:t>Wzorce, które opisują ciągi znaków. Umożliwiają dopasowanie do szukanego schematu.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411" name="Google Shape;41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6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Wyrażenia regularne</a:t>
            </a:r>
            <a:endParaRPr/>
          </a:p>
        </p:txBody>
      </p:sp>
      <p:sp>
        <p:nvSpPr>
          <p:cNvPr id="413" name="Google Shape;413;p66"/>
          <p:cNvSpPr txBox="1"/>
          <p:nvPr/>
        </p:nvSpPr>
        <p:spPr>
          <a:xfrm>
            <a:off x="762000" y="1905000"/>
            <a:ext cx="1066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Char char="●"/>
            </a:pPr>
            <a:r>
              <a:rPr b="0" i="0" lang="pl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https://regex101.com/</a:t>
            </a:r>
            <a:endParaRPr b="0" i="0" sz="3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Char char="●"/>
            </a:pPr>
            <a:r>
              <a:rPr b="0" i="0" lang="pl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http://regexp.pl/</a:t>
            </a:r>
            <a:endParaRPr b="0" i="0" sz="3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Char char="●"/>
            </a:pPr>
            <a:r>
              <a:rPr b="0" i="0" lang="pl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http://www.webmaster.org.pl/wyrazenia-regularne.html</a:t>
            </a:r>
            <a:endParaRPr b="0" i="0" sz="3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418" name="Google Shape;41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7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Wyrażenia regularne - przykłady</a:t>
            </a:r>
            <a:endParaRPr/>
          </a:p>
        </p:txBody>
      </p:sp>
      <p:sp>
        <p:nvSpPr>
          <p:cNvPr id="420" name="Google Shape;420;p67"/>
          <p:cNvSpPr txBox="1"/>
          <p:nvPr/>
        </p:nvSpPr>
        <p:spPr>
          <a:xfrm>
            <a:off x="762000" y="1698812"/>
            <a:ext cx="1066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p67"/>
          <p:cNvGraphicFramePr/>
          <p:nvPr/>
        </p:nvGraphicFramePr>
        <p:xfrm>
          <a:off x="761999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{8096F9E2-2CE1-43D4-A9DF-6B92B7739A36}</a:tableStyleId>
              </a:tblPr>
              <a:tblGrid>
                <a:gridCol w="3469350"/>
                <a:gridCol w="6965125"/>
              </a:tblGrid>
              <a:tr h="57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Dowolny znak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[ 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pl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Dowolny pojedynczy znak</a:t>
                      </a:r>
                      <a:r>
                        <a:rPr b="0" i="0" lang="pl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z nawiasów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0 lub wiele znaków</a:t>
                      </a:r>
                      <a:r>
                        <a:rPr lang="pl" sz="2400" u="none" cap="none" strike="noStrike"/>
                        <a:t> poprzedzających *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1 lub</a:t>
                      </a:r>
                      <a:r>
                        <a:rPr lang="pl" sz="2400" u="none" cap="none" strike="noStrike"/>
                        <a:t> wiele znaków poprzedzających +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0 lub 1 znak poprzedzający 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{1,5}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Od 1 do 5 znaków poprzedzających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\s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^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$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Biały znak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Początek linii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Koniec linii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426" name="Google Shape;42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8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Wyrażenia regularne - przykłady</a:t>
            </a:r>
            <a:endParaRPr/>
          </a:p>
        </p:txBody>
      </p:sp>
      <p:sp>
        <p:nvSpPr>
          <p:cNvPr id="428" name="Google Shape;428;p68"/>
          <p:cNvSpPr txBox="1"/>
          <p:nvPr/>
        </p:nvSpPr>
        <p:spPr>
          <a:xfrm>
            <a:off x="762000" y="1905000"/>
            <a:ext cx="1066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9" name="Google Shape;429;p68"/>
          <p:cNvGraphicFramePr/>
          <p:nvPr/>
        </p:nvGraphicFramePr>
        <p:xfrm>
          <a:off x="773723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{8096F9E2-2CE1-43D4-A9DF-6B92B7739A36}</a:tableStyleId>
              </a:tblPr>
              <a:tblGrid>
                <a:gridCol w="3457625"/>
                <a:gridCol w="6965125"/>
              </a:tblGrid>
              <a:tr h="11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Kod pocztowy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[0-9]{2}-[0-9]{3}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(^|\s)*[0-9]{2}-[0-9]{3}(\s|$)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(^|\s)*\d{2}-\d{3}(\s|$)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Adres email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pl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[a-zA-Z0-9._-]+@[a-zA-Z0-9-]+\.[a-zA-Z]{2,4}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l" sz="1200" u="none" cap="none" strike="noStrike"/>
                        <a:t>(^|\s)([a-zA-Z0-9]|[a-zA-Z0-9][a-zA-Z0-9.\-_])*[a-zA-Z0-9]+@([a-zA-Z0-9]|[a-zA-Z0-9][a-zA-Z0-9.\-_])*[a-zA-Z0-9]+[.](pl|com|org|eu|uk)($|\s)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Pesel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[0-9]{11}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Nip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(\d{10}|\d{2,3}\-\d{2,3}\-\d{2,3}\-\d{2,3})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Forma grzecznościowa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(Szanowna Pani|Szanowny Panie)(\s|!|,|$)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434" name="Google Shape;43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9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b="0" i="0" lang="pl" sz="2800" u="none" cap="none" strike="noStrike">
                <a:solidFill>
                  <a:srgbClr val="AE1C25"/>
                </a:solidFill>
                <a:latin typeface="Arial"/>
                <a:ea typeface="Arial"/>
                <a:cs typeface="Arial"/>
                <a:sym typeface="Arial"/>
              </a:rPr>
              <a:t>Wyrażenia regularne - przykłady</a:t>
            </a:r>
            <a:endParaRPr/>
          </a:p>
        </p:txBody>
      </p:sp>
      <p:sp>
        <p:nvSpPr>
          <p:cNvPr id="436" name="Google Shape;436;p69"/>
          <p:cNvSpPr txBox="1"/>
          <p:nvPr/>
        </p:nvSpPr>
        <p:spPr>
          <a:xfrm>
            <a:off x="762000" y="1905000"/>
            <a:ext cx="1066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04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7" name="Google Shape;437;p69"/>
          <p:cNvGraphicFramePr/>
          <p:nvPr/>
        </p:nvGraphicFramePr>
        <p:xfrm>
          <a:off x="773723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{8096F9E2-2CE1-43D4-A9DF-6B92B7739A36}</a:tableStyleId>
              </a:tblPr>
              <a:tblGrid>
                <a:gridCol w="3457625"/>
                <a:gridCol w="6965125"/>
              </a:tblGrid>
              <a:tr h="11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Kod pocztowy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[0-9]{2}-[0-9]{3}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(^|\s)*[0-9]{2}-[0-9]{3}(\s|$)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(^|\s)*\d{2}-\d{3}(\s|$)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Adres email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pl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[a-zA-Z0-9._-]+@[a-zA-Z0-9-]+\.[a-zA-Z]{2,4}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l" sz="1200" u="none" cap="none" strike="noStrike"/>
                        <a:t>(^|\s)([a-zA-Z0-9]|[a-zA-Z0-9][a-zA-Z0-9.\-_])*[a-zA-Z0-9]+@([a-zA-Z0-9]|[a-zA-Z0-9][a-zA-Z0-9.\-_])*[a-zA-Z0-9]+[.](pl|com|org|eu|uk)($|\s)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Pesel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[0-9]{11}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Nip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(\d{10}|\d{2,3}\-\d{2,3}\-\d{2,3}\-\d{2,3})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Forma grzecznościowa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l" sz="2400" u="none" cap="none" strike="noStrike"/>
                        <a:t>(Szanowna Pani|Szanowny Panie)(\s|!|,|$)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442" name="Google Shape;44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0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lang="pl" sz="2800">
                <a:solidFill>
                  <a:srgbClr val="AE1C25"/>
                </a:solidFill>
              </a:rPr>
              <a:t>Pokrycie testowe kodu</a:t>
            </a:r>
            <a:endParaRPr/>
          </a:p>
        </p:txBody>
      </p:sp>
      <p:sp>
        <p:nvSpPr>
          <p:cNvPr id="444" name="Google Shape;444;p70"/>
          <p:cNvSpPr txBox="1"/>
          <p:nvPr/>
        </p:nvSpPr>
        <p:spPr>
          <a:xfrm>
            <a:off x="762000" y="1905000"/>
            <a:ext cx="1066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●"/>
            </a:pPr>
            <a:r>
              <a:rPr lang="pl" sz="3000">
                <a:solidFill>
                  <a:srgbClr val="20458C"/>
                </a:solidFill>
              </a:rPr>
              <a:t>Miara opisująca stopień w jakim kod zostaje sprawdzony przez testy</a:t>
            </a:r>
            <a:endParaRPr sz="3000">
              <a:solidFill>
                <a:srgbClr val="20458C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●"/>
            </a:pPr>
            <a:r>
              <a:rPr lang="pl" sz="3000">
                <a:solidFill>
                  <a:srgbClr val="20458C"/>
                </a:solidFill>
              </a:rPr>
              <a:t>Procentowy udział części kodu poddanych testowi</a:t>
            </a:r>
            <a:endParaRPr sz="3000">
              <a:solidFill>
                <a:srgbClr val="20458C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449" name="Google Shape;44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71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lang="pl" sz="2800">
                <a:solidFill>
                  <a:srgbClr val="AE1C25"/>
                </a:solidFill>
              </a:rPr>
              <a:t>Pokrycie testowe kodu</a:t>
            </a:r>
            <a:endParaRPr/>
          </a:p>
        </p:txBody>
      </p:sp>
      <p:sp>
        <p:nvSpPr>
          <p:cNvPr id="451" name="Google Shape;451;p71"/>
          <p:cNvSpPr txBox="1"/>
          <p:nvPr/>
        </p:nvSpPr>
        <p:spPr>
          <a:xfrm>
            <a:off x="762000" y="1905000"/>
            <a:ext cx="1066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●"/>
            </a:pPr>
            <a:r>
              <a:rPr lang="pl" sz="3000">
                <a:solidFill>
                  <a:srgbClr val="20458C"/>
                </a:solidFill>
              </a:rPr>
              <a:t>Pokrycie instrukcji - ile procent instrukcji w programie zostało wykonanych w procesie testowania</a:t>
            </a:r>
            <a:endParaRPr sz="3000">
              <a:solidFill>
                <a:srgbClr val="20458C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●"/>
            </a:pPr>
            <a:r>
              <a:rPr lang="pl" sz="3000">
                <a:solidFill>
                  <a:srgbClr val="20458C"/>
                </a:solidFill>
              </a:rPr>
              <a:t>Pokrycie decyzji - ile procent decyzji w programie zostało wykonanych w procesie testowania, przy czym rozważamy wariant dla warunku spełnionego i nie spełnionego</a:t>
            </a:r>
            <a:endParaRPr sz="3000">
              <a:solidFill>
                <a:srgbClr val="20458C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●"/>
            </a:pPr>
            <a:r>
              <a:rPr lang="pl" sz="3000">
                <a:solidFill>
                  <a:srgbClr val="20458C"/>
                </a:solidFill>
              </a:rPr>
              <a:t>100% pokrycia decyzji zapewnia 100% pokrycia instrukcji, ale nie odwrotnie</a:t>
            </a:r>
            <a:endParaRPr sz="3000">
              <a:solidFill>
                <a:srgbClr val="20458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ytwarzanie oprogramowania w modelu V"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7017" y="603849"/>
            <a:ext cx="66675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456" name="Google Shape;45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72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lang="pl" sz="2800">
                <a:solidFill>
                  <a:srgbClr val="AE1C25"/>
                </a:solidFill>
              </a:rPr>
              <a:t>Schematy blokowe i pseudokod</a:t>
            </a:r>
            <a:endParaRPr/>
          </a:p>
        </p:txBody>
      </p:sp>
      <p:sp>
        <p:nvSpPr>
          <p:cNvPr id="458" name="Google Shape;458;p72"/>
          <p:cNvSpPr txBox="1"/>
          <p:nvPr/>
        </p:nvSpPr>
        <p:spPr>
          <a:xfrm>
            <a:off x="5207250" y="1905000"/>
            <a:ext cx="63783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INPUT a</a:t>
            </a:r>
            <a:endParaRPr sz="3000">
              <a:solidFill>
                <a:srgbClr val="20458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a = a + 1</a:t>
            </a:r>
            <a:endParaRPr sz="3000">
              <a:solidFill>
                <a:srgbClr val="20458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IF a &lt;= 10 THEN</a:t>
            </a:r>
            <a:endParaRPr sz="3000">
              <a:solidFill>
                <a:srgbClr val="20458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	PRINT “true”</a:t>
            </a:r>
            <a:endParaRPr sz="3000">
              <a:solidFill>
                <a:srgbClr val="20458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ELSE</a:t>
            </a:r>
            <a:endParaRPr sz="3000">
              <a:solidFill>
                <a:srgbClr val="20458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	PRINT “false”</a:t>
            </a:r>
            <a:endParaRPr sz="3000">
              <a:solidFill>
                <a:srgbClr val="20458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ENDIF</a:t>
            </a:r>
            <a:endParaRPr sz="3000">
              <a:solidFill>
                <a:srgbClr val="20458C"/>
              </a:solidFill>
            </a:endParaRPr>
          </a:p>
        </p:txBody>
      </p:sp>
      <p:grpSp>
        <p:nvGrpSpPr>
          <p:cNvPr id="459" name="Google Shape;459;p72"/>
          <p:cNvGrpSpPr/>
          <p:nvPr/>
        </p:nvGrpSpPr>
        <p:grpSpPr>
          <a:xfrm>
            <a:off x="778200" y="2041250"/>
            <a:ext cx="4324950" cy="3759350"/>
            <a:chOff x="190800" y="1967825"/>
            <a:chExt cx="4324950" cy="3759350"/>
          </a:xfrm>
        </p:grpSpPr>
        <p:sp>
          <p:nvSpPr>
            <p:cNvPr id="460" name="Google Shape;460;p72"/>
            <p:cNvSpPr/>
            <p:nvPr/>
          </p:nvSpPr>
          <p:spPr>
            <a:xfrm>
              <a:off x="2217450" y="1967825"/>
              <a:ext cx="176100" cy="176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1" name="Google Shape;461;p72"/>
            <p:cNvCxnSpPr>
              <a:stCxn id="460" idx="4"/>
              <a:endCxn id="462" idx="0"/>
            </p:cNvCxnSpPr>
            <p:nvPr/>
          </p:nvCxnSpPr>
          <p:spPr>
            <a:xfrm>
              <a:off x="2305500" y="2143925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2" name="Google Shape;462;p72"/>
            <p:cNvSpPr/>
            <p:nvPr/>
          </p:nvSpPr>
          <p:spPr>
            <a:xfrm>
              <a:off x="1666650" y="2418313"/>
              <a:ext cx="1277700" cy="39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Instrukcja</a:t>
              </a:r>
              <a:endParaRPr/>
            </a:p>
          </p:txBody>
        </p:sp>
        <p:sp>
          <p:nvSpPr>
            <p:cNvPr id="463" name="Google Shape;463;p72"/>
            <p:cNvSpPr/>
            <p:nvPr/>
          </p:nvSpPr>
          <p:spPr>
            <a:xfrm>
              <a:off x="1372950" y="3085125"/>
              <a:ext cx="1865100" cy="9471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Decyzja</a:t>
              </a:r>
              <a:endParaRPr/>
            </a:p>
          </p:txBody>
        </p:sp>
        <p:cxnSp>
          <p:nvCxnSpPr>
            <p:cNvPr id="464" name="Google Shape;464;p72"/>
            <p:cNvCxnSpPr>
              <a:stCxn id="462" idx="2"/>
              <a:endCxn id="463" idx="0"/>
            </p:cNvCxnSpPr>
            <p:nvPr/>
          </p:nvCxnSpPr>
          <p:spPr>
            <a:xfrm>
              <a:off x="2305500" y="2810713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5" name="Google Shape;465;p72"/>
            <p:cNvCxnSpPr>
              <a:stCxn id="463" idx="3"/>
            </p:cNvCxnSpPr>
            <p:nvPr/>
          </p:nvCxnSpPr>
          <p:spPr>
            <a:xfrm>
              <a:off x="3238050" y="3558675"/>
              <a:ext cx="550800" cy="14196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72"/>
            <p:cNvCxnSpPr>
              <a:stCxn id="463" idx="1"/>
            </p:cNvCxnSpPr>
            <p:nvPr/>
          </p:nvCxnSpPr>
          <p:spPr>
            <a:xfrm flipH="1">
              <a:off x="822450" y="3558675"/>
              <a:ext cx="550500" cy="1390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72"/>
            <p:cNvCxnSpPr/>
            <p:nvPr/>
          </p:nvCxnSpPr>
          <p:spPr>
            <a:xfrm>
              <a:off x="837050" y="4963600"/>
              <a:ext cx="1321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72"/>
            <p:cNvCxnSpPr/>
            <p:nvPr/>
          </p:nvCxnSpPr>
          <p:spPr>
            <a:xfrm>
              <a:off x="2129350" y="4963600"/>
              <a:ext cx="16887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9" name="Google Shape;469;p72"/>
            <p:cNvSpPr/>
            <p:nvPr/>
          </p:nvSpPr>
          <p:spPr>
            <a:xfrm>
              <a:off x="2114675" y="5198575"/>
              <a:ext cx="550500" cy="528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2"/>
            <p:cNvSpPr/>
            <p:nvPr/>
          </p:nvSpPr>
          <p:spPr>
            <a:xfrm flipH="1" rot="10800000">
              <a:off x="2276200" y="5351201"/>
              <a:ext cx="201900" cy="21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1" name="Google Shape;471;p72"/>
            <p:cNvCxnSpPr>
              <a:endCxn id="469" idx="0"/>
            </p:cNvCxnSpPr>
            <p:nvPr/>
          </p:nvCxnSpPr>
          <p:spPr>
            <a:xfrm flipH="1">
              <a:off x="2389925" y="4963675"/>
              <a:ext cx="3900" cy="23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2" name="Google Shape;472;p72"/>
            <p:cNvSpPr txBox="1"/>
            <p:nvPr/>
          </p:nvSpPr>
          <p:spPr>
            <a:xfrm>
              <a:off x="3238200" y="3230750"/>
              <a:ext cx="550500" cy="9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True</a:t>
              </a:r>
              <a:endParaRPr/>
            </a:p>
          </p:txBody>
        </p:sp>
        <p:sp>
          <p:nvSpPr>
            <p:cNvPr id="473" name="Google Shape;473;p72"/>
            <p:cNvSpPr txBox="1"/>
            <p:nvPr/>
          </p:nvSpPr>
          <p:spPr>
            <a:xfrm>
              <a:off x="822300" y="3230750"/>
              <a:ext cx="646200" cy="9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False</a:t>
              </a:r>
              <a:endParaRPr/>
            </a:p>
          </p:txBody>
        </p:sp>
        <p:sp>
          <p:nvSpPr>
            <p:cNvPr id="474" name="Google Shape;474;p72"/>
            <p:cNvSpPr/>
            <p:nvPr/>
          </p:nvSpPr>
          <p:spPr>
            <a:xfrm>
              <a:off x="3238050" y="3921738"/>
              <a:ext cx="1277700" cy="39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Instrukcja</a:t>
              </a:r>
              <a:endParaRPr/>
            </a:p>
          </p:txBody>
        </p:sp>
        <p:sp>
          <p:nvSpPr>
            <p:cNvPr id="475" name="Google Shape;475;p72"/>
            <p:cNvSpPr/>
            <p:nvPr/>
          </p:nvSpPr>
          <p:spPr>
            <a:xfrm>
              <a:off x="190800" y="3921738"/>
              <a:ext cx="1277700" cy="39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Instrukcja</a:t>
              </a:r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480" name="Google Shape;48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3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lang="pl" sz="2800">
                <a:solidFill>
                  <a:srgbClr val="AE1C25"/>
                </a:solidFill>
              </a:rPr>
              <a:t>Pętle</a:t>
            </a:r>
            <a:endParaRPr/>
          </a:p>
        </p:txBody>
      </p:sp>
      <p:sp>
        <p:nvSpPr>
          <p:cNvPr id="482" name="Google Shape;482;p73"/>
          <p:cNvSpPr txBox="1"/>
          <p:nvPr/>
        </p:nvSpPr>
        <p:spPr>
          <a:xfrm>
            <a:off x="6514250" y="1963750"/>
            <a:ext cx="3677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INPUT a, b</a:t>
            </a:r>
            <a:endParaRPr sz="3000">
              <a:solidFill>
                <a:srgbClr val="20458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WHILE a &lt; b</a:t>
            </a:r>
            <a:endParaRPr sz="3000">
              <a:solidFill>
                <a:srgbClr val="20458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	PRINT a</a:t>
            </a:r>
            <a:endParaRPr sz="3000">
              <a:solidFill>
                <a:srgbClr val="20458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	a = a + 1</a:t>
            </a:r>
            <a:endParaRPr sz="3000">
              <a:solidFill>
                <a:srgbClr val="20458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ENDWHILE </a:t>
            </a:r>
            <a:endParaRPr sz="3000">
              <a:solidFill>
                <a:srgbClr val="20458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20458C"/>
                </a:solidFill>
              </a:rPr>
              <a:t>PRINT a, b</a:t>
            </a:r>
            <a:endParaRPr sz="3000">
              <a:solidFill>
                <a:srgbClr val="20458C"/>
              </a:solidFill>
            </a:endParaRPr>
          </a:p>
        </p:txBody>
      </p:sp>
      <p:sp>
        <p:nvSpPr>
          <p:cNvPr id="483" name="Google Shape;483;p73"/>
          <p:cNvSpPr/>
          <p:nvPr/>
        </p:nvSpPr>
        <p:spPr>
          <a:xfrm>
            <a:off x="2804850" y="2041250"/>
            <a:ext cx="176100" cy="176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4" name="Google Shape;484;p73"/>
          <p:cNvCxnSpPr>
            <a:stCxn id="483" idx="4"/>
            <a:endCxn id="485" idx="0"/>
          </p:cNvCxnSpPr>
          <p:nvPr/>
        </p:nvCxnSpPr>
        <p:spPr>
          <a:xfrm>
            <a:off x="2892900" y="221735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73"/>
          <p:cNvSpPr/>
          <p:nvPr/>
        </p:nvSpPr>
        <p:spPr>
          <a:xfrm>
            <a:off x="2254050" y="2491738"/>
            <a:ext cx="1277700" cy="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INPUT a, b</a:t>
            </a:r>
            <a:endParaRPr/>
          </a:p>
        </p:txBody>
      </p:sp>
      <p:sp>
        <p:nvSpPr>
          <p:cNvPr id="486" name="Google Shape;486;p73"/>
          <p:cNvSpPr/>
          <p:nvPr/>
        </p:nvSpPr>
        <p:spPr>
          <a:xfrm>
            <a:off x="1960350" y="3158550"/>
            <a:ext cx="1865100" cy="947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 &lt; b</a:t>
            </a:r>
            <a:endParaRPr/>
          </a:p>
        </p:txBody>
      </p:sp>
      <p:cxnSp>
        <p:nvCxnSpPr>
          <p:cNvPr id="487" name="Google Shape;487;p73"/>
          <p:cNvCxnSpPr>
            <a:stCxn id="485" idx="2"/>
            <a:endCxn id="486" idx="0"/>
          </p:cNvCxnSpPr>
          <p:nvPr/>
        </p:nvCxnSpPr>
        <p:spPr>
          <a:xfrm>
            <a:off x="2892900" y="2884138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73"/>
          <p:cNvCxnSpPr>
            <a:stCxn id="486" idx="3"/>
          </p:cNvCxnSpPr>
          <p:nvPr/>
        </p:nvCxnSpPr>
        <p:spPr>
          <a:xfrm>
            <a:off x="3825450" y="3632100"/>
            <a:ext cx="550800" cy="141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73"/>
          <p:cNvCxnSpPr>
            <a:endCxn id="490" idx="0"/>
          </p:cNvCxnSpPr>
          <p:nvPr/>
        </p:nvCxnSpPr>
        <p:spPr>
          <a:xfrm flipH="1">
            <a:off x="1417050" y="3647463"/>
            <a:ext cx="543300" cy="34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73"/>
          <p:cNvCxnSpPr/>
          <p:nvPr/>
        </p:nvCxnSpPr>
        <p:spPr>
          <a:xfrm>
            <a:off x="2893000" y="5022350"/>
            <a:ext cx="1512300" cy="1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73"/>
          <p:cNvGrpSpPr/>
          <p:nvPr/>
        </p:nvGrpSpPr>
        <p:grpSpPr>
          <a:xfrm>
            <a:off x="1141800" y="5347125"/>
            <a:ext cx="550500" cy="528600"/>
            <a:chOff x="2702075" y="5272000"/>
            <a:chExt cx="550500" cy="528600"/>
          </a:xfrm>
        </p:grpSpPr>
        <p:sp>
          <p:nvSpPr>
            <p:cNvPr id="493" name="Google Shape;493;p73"/>
            <p:cNvSpPr/>
            <p:nvPr/>
          </p:nvSpPr>
          <p:spPr>
            <a:xfrm>
              <a:off x="2702075" y="5272000"/>
              <a:ext cx="550500" cy="528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3"/>
            <p:cNvSpPr/>
            <p:nvPr/>
          </p:nvSpPr>
          <p:spPr>
            <a:xfrm flipH="1" rot="10800000">
              <a:off x="2863600" y="5424626"/>
              <a:ext cx="201900" cy="21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5" name="Google Shape;495;p73"/>
          <p:cNvCxnSpPr>
            <a:stCxn id="490" idx="2"/>
            <a:endCxn id="493" idx="0"/>
          </p:cNvCxnSpPr>
          <p:nvPr/>
        </p:nvCxnSpPr>
        <p:spPr>
          <a:xfrm>
            <a:off x="1417050" y="4387563"/>
            <a:ext cx="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73"/>
          <p:cNvSpPr txBox="1"/>
          <p:nvPr/>
        </p:nvSpPr>
        <p:spPr>
          <a:xfrm>
            <a:off x="3825600" y="3304175"/>
            <a:ext cx="5505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True</a:t>
            </a:r>
            <a:endParaRPr/>
          </a:p>
        </p:txBody>
      </p:sp>
      <p:sp>
        <p:nvSpPr>
          <p:cNvPr id="497" name="Google Shape;497;p73"/>
          <p:cNvSpPr txBox="1"/>
          <p:nvPr/>
        </p:nvSpPr>
        <p:spPr>
          <a:xfrm>
            <a:off x="1409700" y="3304175"/>
            <a:ext cx="6462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False</a:t>
            </a:r>
            <a:endParaRPr/>
          </a:p>
        </p:txBody>
      </p:sp>
      <p:sp>
        <p:nvSpPr>
          <p:cNvPr id="498" name="Google Shape;498;p73"/>
          <p:cNvSpPr/>
          <p:nvPr/>
        </p:nvSpPr>
        <p:spPr>
          <a:xfrm>
            <a:off x="3825450" y="3995163"/>
            <a:ext cx="1277700" cy="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PRINT 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 = a+1</a:t>
            </a:r>
            <a:endParaRPr/>
          </a:p>
        </p:txBody>
      </p:sp>
      <p:sp>
        <p:nvSpPr>
          <p:cNvPr id="490" name="Google Shape;490;p73"/>
          <p:cNvSpPr/>
          <p:nvPr/>
        </p:nvSpPr>
        <p:spPr>
          <a:xfrm>
            <a:off x="778200" y="3995163"/>
            <a:ext cx="1277700" cy="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PRINT a, b</a:t>
            </a:r>
            <a:endParaRPr/>
          </a:p>
        </p:txBody>
      </p:sp>
      <p:cxnSp>
        <p:nvCxnSpPr>
          <p:cNvPr id="499" name="Google Shape;499;p73"/>
          <p:cNvCxnSpPr>
            <a:endCxn id="486" idx="2"/>
          </p:cNvCxnSpPr>
          <p:nvPr/>
        </p:nvCxnSpPr>
        <p:spPr>
          <a:xfrm flipH="1" rot="10800000">
            <a:off x="2863500" y="4105650"/>
            <a:ext cx="29400" cy="9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504" name="Google Shape;50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74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lang="pl" sz="2800">
                <a:solidFill>
                  <a:srgbClr val="AE1C25"/>
                </a:solidFill>
              </a:rPr>
              <a:t>Pokrycie testowe kodu</a:t>
            </a:r>
            <a:endParaRPr/>
          </a:p>
        </p:txBody>
      </p:sp>
      <p:sp>
        <p:nvSpPr>
          <p:cNvPr id="506" name="Google Shape;506;p74"/>
          <p:cNvSpPr txBox="1"/>
          <p:nvPr/>
        </p:nvSpPr>
        <p:spPr>
          <a:xfrm>
            <a:off x="762000" y="1905000"/>
            <a:ext cx="1066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●"/>
            </a:pPr>
            <a:r>
              <a:rPr lang="pl" sz="3000">
                <a:solidFill>
                  <a:srgbClr val="20458C"/>
                </a:solidFill>
              </a:rPr>
              <a:t>Pokrycie instrukcji - angielskie nazwy </a:t>
            </a:r>
            <a:endParaRPr sz="3000">
              <a:solidFill>
                <a:srgbClr val="20458C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-"/>
            </a:pPr>
            <a:r>
              <a:rPr lang="pl" sz="3000">
                <a:solidFill>
                  <a:srgbClr val="20458C"/>
                </a:solidFill>
              </a:rPr>
              <a:t>line coverage, statement coverage</a:t>
            </a:r>
            <a:endParaRPr sz="3000">
              <a:solidFill>
                <a:srgbClr val="20458C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●"/>
            </a:pPr>
            <a:r>
              <a:rPr lang="pl" sz="3000">
                <a:solidFill>
                  <a:srgbClr val="20458C"/>
                </a:solidFill>
              </a:rPr>
              <a:t>Pokrycie decyzji</a:t>
            </a:r>
            <a:endParaRPr sz="3000">
              <a:solidFill>
                <a:srgbClr val="20458C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-"/>
            </a:pPr>
            <a:r>
              <a:rPr lang="pl" sz="3000">
                <a:solidFill>
                  <a:srgbClr val="20458C"/>
                </a:solidFill>
              </a:rPr>
              <a:t>decision coverage</a:t>
            </a:r>
            <a:endParaRPr sz="3000">
              <a:solidFill>
                <a:srgbClr val="20458C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-"/>
            </a:pPr>
            <a:r>
              <a:rPr lang="pl" sz="3000">
                <a:solidFill>
                  <a:srgbClr val="20458C"/>
                </a:solidFill>
              </a:rPr>
              <a:t>branch coverage (</a:t>
            </a:r>
            <a:r>
              <a:rPr lang="pl" sz="3000">
                <a:solidFill>
                  <a:srgbClr val="FF0000"/>
                </a:solidFill>
              </a:rPr>
              <a:t>uwaga, to nie do końca to samo!</a:t>
            </a:r>
            <a:r>
              <a:rPr lang="pl" sz="3000">
                <a:solidFill>
                  <a:srgbClr val="20458C"/>
                </a:solidFill>
              </a:rPr>
              <a:t>)</a:t>
            </a:r>
            <a:endParaRPr sz="3000">
              <a:solidFill>
                <a:srgbClr val="20458C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511" name="Google Shape;51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5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lang="pl" sz="2800">
                <a:solidFill>
                  <a:srgbClr val="AE1C25"/>
                </a:solidFill>
              </a:rPr>
              <a:t>Pokrycie decyzji a pokrycie gałęzi</a:t>
            </a:r>
            <a:endParaRPr/>
          </a:p>
        </p:txBody>
      </p:sp>
      <p:sp>
        <p:nvSpPr>
          <p:cNvPr id="513" name="Google Shape;513;p75"/>
          <p:cNvSpPr txBox="1"/>
          <p:nvPr/>
        </p:nvSpPr>
        <p:spPr>
          <a:xfrm>
            <a:off x="5932825" y="1905000"/>
            <a:ext cx="6259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●"/>
            </a:pPr>
            <a:r>
              <a:rPr lang="pl" sz="3000">
                <a:solidFill>
                  <a:srgbClr val="20458C"/>
                </a:solidFill>
              </a:rPr>
              <a:t>Pokrycie decyzji - wystarczą 2 przypadki testowe: </a:t>
            </a:r>
            <a:endParaRPr sz="3000">
              <a:solidFill>
                <a:srgbClr val="20458C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AutoNum type="arabicPeriod"/>
            </a:pPr>
            <a:r>
              <a:rPr b="1" lang="pl" sz="3000">
                <a:solidFill>
                  <a:srgbClr val="20458C"/>
                </a:solidFill>
              </a:rPr>
              <a:t>test1 true, test2 true</a:t>
            </a:r>
            <a:endParaRPr b="1" sz="3000">
              <a:solidFill>
                <a:srgbClr val="20458C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AutoNum type="arabicPeriod"/>
            </a:pPr>
            <a:r>
              <a:rPr b="1" lang="pl" sz="3000">
                <a:solidFill>
                  <a:srgbClr val="20458C"/>
                </a:solidFill>
              </a:rPr>
              <a:t>test1 false, test2 false </a:t>
            </a:r>
            <a:endParaRPr b="1" sz="3000">
              <a:solidFill>
                <a:srgbClr val="20458C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0458C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58C"/>
              </a:buClr>
              <a:buSzPts val="3000"/>
              <a:buChar char="●"/>
            </a:pPr>
            <a:r>
              <a:rPr lang="pl" sz="3000">
                <a:solidFill>
                  <a:srgbClr val="20458C"/>
                </a:solidFill>
              </a:rPr>
              <a:t>Pokrycie gałęzi - muszą być 3</a:t>
            </a:r>
            <a:endParaRPr sz="3000">
              <a:solidFill>
                <a:srgbClr val="20458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solidFill>
                  <a:srgbClr val="20458C"/>
                </a:solidFill>
              </a:rPr>
              <a:t>3. test1 false, test2 true</a:t>
            </a:r>
            <a:endParaRPr b="1" sz="3000">
              <a:solidFill>
                <a:srgbClr val="20458C"/>
              </a:solidFill>
            </a:endParaRPr>
          </a:p>
        </p:txBody>
      </p:sp>
      <p:sp>
        <p:nvSpPr>
          <p:cNvPr id="514" name="Google Shape;514;p75"/>
          <p:cNvSpPr txBox="1"/>
          <p:nvPr/>
        </p:nvSpPr>
        <p:spPr>
          <a:xfrm>
            <a:off x="381825" y="2070625"/>
            <a:ext cx="5286600" cy="4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if ((test1() || test2()) </a:t>
            </a:r>
            <a:endParaRPr sz="24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06400" lvl="0" marL="50800" marR="508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invoke_some_latent_bug_only_if_test1_is_false; </a:t>
            </a:r>
            <a:endParaRPr sz="24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4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 sz="24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24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06400" lvl="0" marL="50800" marR="508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do_something_benign; </a:t>
            </a:r>
            <a:endParaRPr sz="24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pl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519" name="Google Shape;51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6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lang="pl" sz="2800">
                <a:solidFill>
                  <a:srgbClr val="AE1C25"/>
                </a:solidFill>
              </a:rPr>
              <a:t>Code Coverage  - jak to wygląda w praktyce </a:t>
            </a:r>
            <a:endParaRPr/>
          </a:p>
        </p:txBody>
      </p:sp>
      <p:sp>
        <p:nvSpPr>
          <p:cNvPr id="521" name="Google Shape;521;p76"/>
          <p:cNvSpPr txBox="1"/>
          <p:nvPr/>
        </p:nvSpPr>
        <p:spPr>
          <a:xfrm>
            <a:off x="939850" y="1967825"/>
            <a:ext cx="8458800" cy="4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Czy pokrycie instrukcji / decyzji daje nam gwarancję bezbłędnego kodu?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Nie, to czy instrukcja zostanie wykonana, nie oznacza, że ma ona merytoryczny sens i że program ma zabezpieczenie przed bezsensownymi danymi.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Natomiast duże pokrycie przez testy: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" sz="2400"/>
              <a:t>zbliża nas do celu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" sz="2400"/>
              <a:t>ułatwia modyfikację programu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526" name="Google Shape;52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7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lang="pl" sz="2800">
                <a:solidFill>
                  <a:srgbClr val="AE1C25"/>
                </a:solidFill>
              </a:rPr>
              <a:t>Code Coverage  - jak to wygląda w praktyce </a:t>
            </a:r>
            <a:endParaRPr/>
          </a:p>
        </p:txBody>
      </p:sp>
      <p:sp>
        <p:nvSpPr>
          <p:cNvPr id="528" name="Google Shape;528;p77"/>
          <p:cNvSpPr txBox="1"/>
          <p:nvPr/>
        </p:nvSpPr>
        <p:spPr>
          <a:xfrm>
            <a:off x="939850" y="1967825"/>
            <a:ext cx="8458800" cy="4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l" sz="2400">
                <a:solidFill>
                  <a:schemeClr val="dk1"/>
                </a:solidFill>
              </a:rPr>
              <a:t>Czy zawsze musimy osiągnąć 100% pokrycia?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pl" sz="2400">
                <a:solidFill>
                  <a:schemeClr val="dk1"/>
                </a:solidFill>
              </a:rPr>
              <a:t>obowiązuje zasada Pareto: 20% wysiłku daje 80% efektu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pl" sz="2400">
                <a:solidFill>
                  <a:schemeClr val="dk1"/>
                </a:solidFill>
              </a:rPr>
              <a:t>pisząc testy dla istniejącego kodu ekstremalnie trudno jest osiągnąć duży współczynnik pokrycia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pl" sz="2400">
                <a:solidFill>
                  <a:schemeClr val="dk1"/>
                </a:solidFill>
              </a:rPr>
              <a:t>kod programu często zawiera warunki uwzględniające hipotetyczne sytuacje, które w praktyce się prawie na pewno nie zdarzą lub są wykluczone przez wcześniejsze instrukcje programu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pl" sz="2400">
                <a:solidFill>
                  <a:schemeClr val="dk1"/>
                </a:solidFill>
              </a:rPr>
              <a:t>techniką zapewniającą wysokie pokrycie testów (ale również nie 100%) jest Test Driven Development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533" name="Google Shape;53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8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lang="pl" sz="2800">
                <a:solidFill>
                  <a:srgbClr val="AE1C25"/>
                </a:solidFill>
              </a:rPr>
              <a:t>Code Coverage  - jak to wygląda w praktyce </a:t>
            </a:r>
            <a:endParaRPr/>
          </a:p>
        </p:txBody>
      </p:sp>
      <p:pic>
        <p:nvPicPr>
          <p:cNvPr id="535" name="Google Shape;53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050" y="1977300"/>
            <a:ext cx="8556275" cy="35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540" name="Google Shape;54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9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lang="pl" sz="2800">
                <a:solidFill>
                  <a:srgbClr val="AE1C25"/>
                </a:solidFill>
              </a:rPr>
              <a:t>Code Coverage  - jak to wygląda w praktyce </a:t>
            </a:r>
            <a:endParaRPr/>
          </a:p>
        </p:txBody>
      </p:sp>
      <p:pic>
        <p:nvPicPr>
          <p:cNvPr id="542" name="Google Shape;54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50" y="1595475"/>
            <a:ext cx="10791777" cy="47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w treści 1" id="547" name="Google Shape;54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50" y="287802"/>
            <a:ext cx="17775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80"/>
          <p:cNvSpPr txBox="1"/>
          <p:nvPr/>
        </p:nvSpPr>
        <p:spPr>
          <a:xfrm>
            <a:off x="528475" y="819050"/>
            <a:ext cx="10668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1C25"/>
              </a:buClr>
              <a:buSzPts val="2800"/>
              <a:buFont typeface="Arial"/>
              <a:buNone/>
            </a:pPr>
            <a:r>
              <a:rPr lang="pl" sz="2800">
                <a:solidFill>
                  <a:srgbClr val="AE1C25"/>
                </a:solidFill>
              </a:rPr>
              <a:t>Code Coverage  - jak to wygląda w praktyce </a:t>
            </a:r>
            <a:endParaRPr/>
          </a:p>
        </p:txBody>
      </p:sp>
      <p:pic>
        <p:nvPicPr>
          <p:cNvPr id="549" name="Google Shape;549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575" y="1766150"/>
            <a:ext cx="58864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nalezione obrazy dla zapytania scrum testowanie"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824" y="633199"/>
            <a:ext cx="9525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nalezione obrazy dla zapytania scrum testowanie"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503" y="857349"/>
            <a:ext cx="93821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nalezione obrazy dla zapytania build pipeline"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3473" y="284672"/>
            <a:ext cx="8375150" cy="628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