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3a1a2a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3a1a2a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3a1a2a7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3a1a2a7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3a1a2a7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3a1a2a7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3a1a2a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3a1a2a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3a1a2a7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3a1a2a7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3a1a2a7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3a1a2a7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to jest złożoność cyklomatyczna?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Miara złożoności programu oparta na ilości niezależnych ścieżek, które możemy wybrać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Czyli - im więcej decyzji w programie, tym większa jego złożoność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Obliczamy ze wzoru: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	V(G) = E - N + 2P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E - ilość krawędzi grafu                N - liczba węzłów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 - liczba rozłącznych części grafu (czyli wywołania zewnętrznej funkcji)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* P prawie zawsze wynosi 1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to jest złożoność cyklomatyczna?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Jeżeli instrukcje występują jedna po drugiej, możemy policzyć je jako jeden węzeł (i jedną krawędź) - na kolejnych slajdach jest przykład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Złożoność cyklomatyczną możemy również wyznaczyć licząc ilość decyzji i dodając 1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	V(G) = P + 1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P - predicate node - ilość decyzji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to jest złożoność cyklomatyczna?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Im większa złożoność cyklomatyczna tym trudniejszy w utrzymaniu jest program, może zawierać więcej błędów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Dla instrukcji CASE liczymy każdy przypadek jako kolejną decyzję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obliczamy?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rozrysowujemy algorytm </a:t>
            </a:r>
            <a:br>
              <a:rPr lang="pl"/>
            </a:br>
            <a:r>
              <a:rPr lang="pl"/>
              <a:t>w postaci grafu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200"/>
              <a:t>INPUT a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INPUT b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b = b + 1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IF b &gt;= 29 THEN</a:t>
            </a:r>
            <a:endParaRPr sz="12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IF a &lt; 41 THEN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b = a + 4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PRINT 2</a:t>
            </a:r>
            <a:endParaRPr sz="12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ELSE</a:t>
            </a:r>
            <a:endParaRPr sz="12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PRINT 1</a:t>
            </a:r>
            <a:endParaRPr sz="12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ENDIF</a:t>
            </a:r>
            <a:endParaRPr sz="12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PRINT 7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ENDIF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PRINT 10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PRINT 4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PRINT 9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6"/>
          <p:cNvGrpSpPr/>
          <p:nvPr/>
        </p:nvGrpSpPr>
        <p:grpSpPr>
          <a:xfrm>
            <a:off x="3844725" y="533337"/>
            <a:ext cx="1159637" cy="4076815"/>
            <a:chOff x="1377975" y="1871325"/>
            <a:chExt cx="1159637" cy="4076815"/>
          </a:xfrm>
        </p:grpSpPr>
        <p:sp>
          <p:nvSpPr>
            <p:cNvPr id="75" name="Google Shape;75;p16"/>
            <p:cNvSpPr/>
            <p:nvPr/>
          </p:nvSpPr>
          <p:spPr>
            <a:xfrm>
              <a:off x="1513917" y="1871325"/>
              <a:ext cx="233100" cy="2721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1513917" y="2266494"/>
              <a:ext cx="233100" cy="2721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1513917" y="2661663"/>
              <a:ext cx="233100" cy="2721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" name="Google Shape;78;p16"/>
            <p:cNvCxnSpPr>
              <a:stCxn id="75" idx="4"/>
              <a:endCxn id="76" idx="0"/>
            </p:cNvCxnSpPr>
            <p:nvPr/>
          </p:nvCxnSpPr>
          <p:spPr>
            <a:xfrm>
              <a:off x="1630467" y="2143425"/>
              <a:ext cx="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" name="Google Shape;79;p16"/>
            <p:cNvCxnSpPr>
              <a:stCxn id="76" idx="4"/>
              <a:endCxn id="77" idx="0"/>
            </p:cNvCxnSpPr>
            <p:nvPr/>
          </p:nvCxnSpPr>
          <p:spPr>
            <a:xfrm>
              <a:off x="1630467" y="2538594"/>
              <a:ext cx="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" name="Google Shape;80;p16"/>
            <p:cNvCxnSpPr>
              <a:stCxn id="77" idx="4"/>
              <a:endCxn id="81" idx="0"/>
            </p:cNvCxnSpPr>
            <p:nvPr/>
          </p:nvCxnSpPr>
          <p:spPr>
            <a:xfrm>
              <a:off x="1630467" y="2933763"/>
              <a:ext cx="0" cy="202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" name="Google Shape;82;p16"/>
            <p:cNvCxnSpPr>
              <a:stCxn id="81" idx="3"/>
              <a:endCxn id="83" idx="0"/>
            </p:cNvCxnSpPr>
            <p:nvPr/>
          </p:nvCxnSpPr>
          <p:spPr>
            <a:xfrm>
              <a:off x="1800744" y="3306572"/>
              <a:ext cx="333600" cy="233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" name="Google Shape;84;p16"/>
            <p:cNvSpPr/>
            <p:nvPr/>
          </p:nvSpPr>
          <p:spPr>
            <a:xfrm>
              <a:off x="2304512" y="3991658"/>
              <a:ext cx="233100" cy="2721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724789" y="4170366"/>
              <a:ext cx="233100" cy="2721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2017726" y="4613667"/>
              <a:ext cx="233100" cy="2721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" name="Google Shape;87;p16"/>
            <p:cNvCxnSpPr>
              <a:stCxn id="83" idx="3"/>
              <a:endCxn id="84" idx="0"/>
            </p:cNvCxnSpPr>
            <p:nvPr/>
          </p:nvCxnSpPr>
          <p:spPr>
            <a:xfrm>
              <a:off x="2304554" y="3710362"/>
              <a:ext cx="116400" cy="281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" name="Google Shape;88;p16"/>
            <p:cNvCxnSpPr>
              <a:stCxn id="83" idx="1"/>
              <a:endCxn id="89" idx="0"/>
            </p:cNvCxnSpPr>
            <p:nvPr/>
          </p:nvCxnSpPr>
          <p:spPr>
            <a:xfrm flipH="1">
              <a:off x="1841354" y="3710362"/>
              <a:ext cx="122700" cy="10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" name="Google Shape;90;p16"/>
            <p:cNvCxnSpPr>
              <a:stCxn id="85" idx="4"/>
              <a:endCxn id="86" idx="0"/>
            </p:cNvCxnSpPr>
            <p:nvPr/>
          </p:nvCxnSpPr>
          <p:spPr>
            <a:xfrm>
              <a:off x="1841339" y="4442466"/>
              <a:ext cx="292800" cy="171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" name="Google Shape;91;p16"/>
            <p:cNvCxnSpPr>
              <a:stCxn id="84" idx="4"/>
              <a:endCxn id="86" idx="0"/>
            </p:cNvCxnSpPr>
            <p:nvPr/>
          </p:nvCxnSpPr>
          <p:spPr>
            <a:xfrm flipH="1">
              <a:off x="2134262" y="4263758"/>
              <a:ext cx="286800" cy="349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" name="Google Shape;92;p16"/>
            <p:cNvSpPr/>
            <p:nvPr/>
          </p:nvSpPr>
          <p:spPr>
            <a:xfrm>
              <a:off x="1377975" y="4885702"/>
              <a:ext cx="233100" cy="2721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1377975" y="5280871"/>
              <a:ext cx="233100" cy="2721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377975" y="5676040"/>
              <a:ext cx="233100" cy="2721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6"/>
            <p:cNvCxnSpPr>
              <a:stCxn id="92" idx="4"/>
              <a:endCxn id="93" idx="0"/>
            </p:cNvCxnSpPr>
            <p:nvPr/>
          </p:nvCxnSpPr>
          <p:spPr>
            <a:xfrm>
              <a:off x="1494525" y="5157802"/>
              <a:ext cx="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" name="Google Shape;96;p16"/>
            <p:cNvCxnSpPr>
              <a:stCxn id="93" idx="4"/>
              <a:endCxn id="94" idx="0"/>
            </p:cNvCxnSpPr>
            <p:nvPr/>
          </p:nvCxnSpPr>
          <p:spPr>
            <a:xfrm>
              <a:off x="1494525" y="5552971"/>
              <a:ext cx="0" cy="12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" name="Google Shape;97;p16"/>
            <p:cNvCxnSpPr>
              <a:stCxn id="81" idx="1"/>
              <a:endCxn id="92" idx="0"/>
            </p:cNvCxnSpPr>
            <p:nvPr/>
          </p:nvCxnSpPr>
          <p:spPr>
            <a:xfrm>
              <a:off x="1460244" y="3306572"/>
              <a:ext cx="34200" cy="1579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" name="Google Shape;98;p16"/>
            <p:cNvCxnSpPr>
              <a:stCxn id="86" idx="4"/>
              <a:endCxn id="92" idx="7"/>
            </p:cNvCxnSpPr>
            <p:nvPr/>
          </p:nvCxnSpPr>
          <p:spPr>
            <a:xfrm flipH="1">
              <a:off x="1576876" y="4885767"/>
              <a:ext cx="557400" cy="39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" name="Google Shape;81;p16"/>
            <p:cNvSpPr/>
            <p:nvPr/>
          </p:nvSpPr>
          <p:spPr>
            <a:xfrm>
              <a:off x="1460244" y="3136172"/>
              <a:ext cx="340500" cy="340800"/>
            </a:xfrm>
            <a:prstGeom prst="diamond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964054" y="3539962"/>
              <a:ext cx="340500" cy="340800"/>
            </a:xfrm>
            <a:prstGeom prst="diamond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1724799" y="3813035"/>
              <a:ext cx="233100" cy="2721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" name="Google Shape;99;p16"/>
            <p:cNvCxnSpPr>
              <a:stCxn id="89" idx="4"/>
              <a:endCxn id="85" idx="0"/>
            </p:cNvCxnSpPr>
            <p:nvPr/>
          </p:nvCxnSpPr>
          <p:spPr>
            <a:xfrm>
              <a:off x="1841349" y="4085135"/>
              <a:ext cx="0" cy="85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0" name="Google Shape;100;p16"/>
          <p:cNvSpPr txBox="1"/>
          <p:nvPr/>
        </p:nvSpPr>
        <p:spPr>
          <a:xfrm>
            <a:off x="5592775" y="1832750"/>
            <a:ext cx="2013000" cy="22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N = 12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E = 13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P = 1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V(G) = E-N+2P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V(G) = 13-12+2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V(G) = 3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Trochę upraszczamy...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684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INPUT a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INPUT b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b = b + 1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IF b &gt;= 29 THEN</a:t>
            </a:r>
            <a:endParaRPr sz="14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IF a &lt; 41 THEN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b = a + 4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PRINT 2</a:t>
            </a:r>
            <a:endParaRPr sz="14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ELSE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PRINT 1</a:t>
            </a:r>
            <a:endParaRPr sz="14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ENDIF</a:t>
            </a:r>
            <a:endParaRPr sz="14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PRINT 7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ENDIF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PRINT 10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PRINT 4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PRINT 9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188200" y="1726525"/>
            <a:ext cx="2013000" cy="22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N = 8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E = 9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P = 1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V(G) = E-N+2P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V(G) = 9-8+2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V(G) = 3</a:t>
            </a:r>
            <a:endParaRPr b="1" sz="1800"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4543616" y="901407"/>
            <a:ext cx="1169551" cy="3667464"/>
            <a:chOff x="3494525" y="455675"/>
            <a:chExt cx="1502700" cy="5650075"/>
          </a:xfrm>
        </p:grpSpPr>
        <p:sp>
          <p:nvSpPr>
            <p:cNvPr id="109" name="Google Shape;109;p17"/>
            <p:cNvSpPr/>
            <p:nvPr/>
          </p:nvSpPr>
          <p:spPr>
            <a:xfrm>
              <a:off x="3494525" y="5003550"/>
              <a:ext cx="415800" cy="1102200"/>
            </a:xfrm>
            <a:prstGeom prst="ellipse">
              <a:avLst/>
            </a:prstGeom>
            <a:solidFill>
              <a:srgbClr val="3C78D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3931775" y="3061650"/>
              <a:ext cx="415800" cy="1102200"/>
            </a:xfrm>
            <a:prstGeom prst="ellipse">
              <a:avLst/>
            </a:prstGeom>
            <a:solidFill>
              <a:srgbClr val="3C78D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565700" y="455675"/>
              <a:ext cx="680700" cy="1620300"/>
            </a:xfrm>
            <a:prstGeom prst="ellipse">
              <a:avLst/>
            </a:prstGeom>
            <a:solidFill>
              <a:srgbClr val="3C78D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746975" y="550275"/>
              <a:ext cx="284700" cy="36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3746975" y="1078600"/>
              <a:ext cx="284700" cy="36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3746975" y="1606925"/>
              <a:ext cx="284700" cy="36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17"/>
            <p:cNvCxnSpPr>
              <a:stCxn id="112" idx="4"/>
              <a:endCxn id="113" idx="0"/>
            </p:cNvCxnSpPr>
            <p:nvPr/>
          </p:nvCxnSpPr>
          <p:spPr>
            <a:xfrm>
              <a:off x="3889325" y="913875"/>
              <a:ext cx="0" cy="164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17"/>
            <p:cNvCxnSpPr>
              <a:stCxn id="113" idx="4"/>
              <a:endCxn id="114" idx="0"/>
            </p:cNvCxnSpPr>
            <p:nvPr/>
          </p:nvCxnSpPr>
          <p:spPr>
            <a:xfrm>
              <a:off x="3889325" y="1442200"/>
              <a:ext cx="0" cy="164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17"/>
            <p:cNvCxnSpPr>
              <a:stCxn id="114" idx="4"/>
              <a:endCxn id="118" idx="0"/>
            </p:cNvCxnSpPr>
            <p:nvPr/>
          </p:nvCxnSpPr>
          <p:spPr>
            <a:xfrm>
              <a:off x="3889325" y="1970525"/>
              <a:ext cx="0" cy="27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" name="Google Shape;119;p17"/>
            <p:cNvCxnSpPr>
              <a:stCxn id="118" idx="3"/>
              <a:endCxn id="120" idx="0"/>
            </p:cNvCxnSpPr>
            <p:nvPr/>
          </p:nvCxnSpPr>
          <p:spPr>
            <a:xfrm>
              <a:off x="4097225" y="2469175"/>
              <a:ext cx="407400" cy="31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" name="Google Shape;121;p17"/>
            <p:cNvSpPr/>
            <p:nvPr/>
          </p:nvSpPr>
          <p:spPr>
            <a:xfrm>
              <a:off x="4712525" y="3385075"/>
              <a:ext cx="284700" cy="36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004513" y="3624000"/>
              <a:ext cx="284700" cy="36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362275" y="4216675"/>
              <a:ext cx="284700" cy="36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" name="Google Shape;124;p17"/>
            <p:cNvCxnSpPr>
              <a:stCxn id="120" idx="3"/>
              <a:endCxn id="121" idx="0"/>
            </p:cNvCxnSpPr>
            <p:nvPr/>
          </p:nvCxnSpPr>
          <p:spPr>
            <a:xfrm>
              <a:off x="4712525" y="3009025"/>
              <a:ext cx="142200" cy="37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" name="Google Shape;125;p17"/>
            <p:cNvCxnSpPr>
              <a:stCxn id="120" idx="1"/>
              <a:endCxn id="126" idx="0"/>
            </p:cNvCxnSpPr>
            <p:nvPr/>
          </p:nvCxnSpPr>
          <p:spPr>
            <a:xfrm flipH="1">
              <a:off x="4146725" y="3009025"/>
              <a:ext cx="150000" cy="137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7" name="Google Shape;127;p17"/>
            <p:cNvCxnSpPr>
              <a:stCxn id="122" idx="4"/>
              <a:endCxn id="123" idx="0"/>
            </p:cNvCxnSpPr>
            <p:nvPr/>
          </p:nvCxnSpPr>
          <p:spPr>
            <a:xfrm>
              <a:off x="4146863" y="3987600"/>
              <a:ext cx="357600" cy="229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17"/>
            <p:cNvCxnSpPr>
              <a:stCxn id="121" idx="4"/>
              <a:endCxn id="123" idx="0"/>
            </p:cNvCxnSpPr>
            <p:nvPr/>
          </p:nvCxnSpPr>
          <p:spPr>
            <a:xfrm flipH="1">
              <a:off x="4504475" y="3748675"/>
              <a:ext cx="350400" cy="468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17"/>
            <p:cNvSpPr/>
            <p:nvPr/>
          </p:nvSpPr>
          <p:spPr>
            <a:xfrm>
              <a:off x="3580950" y="4580375"/>
              <a:ext cx="284700" cy="36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580950" y="5108700"/>
              <a:ext cx="284700" cy="36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580950" y="5637025"/>
              <a:ext cx="284700" cy="36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Google Shape;132;p17"/>
            <p:cNvCxnSpPr>
              <a:stCxn id="129" idx="4"/>
              <a:endCxn id="130" idx="0"/>
            </p:cNvCxnSpPr>
            <p:nvPr/>
          </p:nvCxnSpPr>
          <p:spPr>
            <a:xfrm>
              <a:off x="3723300" y="4943975"/>
              <a:ext cx="0" cy="164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" name="Google Shape;133;p17"/>
            <p:cNvCxnSpPr>
              <a:stCxn id="130" idx="4"/>
              <a:endCxn id="131" idx="0"/>
            </p:cNvCxnSpPr>
            <p:nvPr/>
          </p:nvCxnSpPr>
          <p:spPr>
            <a:xfrm>
              <a:off x="3723300" y="5472300"/>
              <a:ext cx="0" cy="164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17"/>
            <p:cNvCxnSpPr>
              <a:stCxn id="118" idx="1"/>
              <a:endCxn id="129" idx="0"/>
            </p:cNvCxnSpPr>
            <p:nvPr/>
          </p:nvCxnSpPr>
          <p:spPr>
            <a:xfrm>
              <a:off x="3681425" y="2469175"/>
              <a:ext cx="42000" cy="2111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5" name="Google Shape;135;p17"/>
            <p:cNvCxnSpPr>
              <a:stCxn id="123" idx="4"/>
              <a:endCxn id="129" idx="7"/>
            </p:cNvCxnSpPr>
            <p:nvPr/>
          </p:nvCxnSpPr>
          <p:spPr>
            <a:xfrm flipH="1">
              <a:off x="3823925" y="4580275"/>
              <a:ext cx="680700" cy="53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" name="Google Shape;118;p17"/>
            <p:cNvSpPr/>
            <p:nvPr/>
          </p:nvSpPr>
          <p:spPr>
            <a:xfrm>
              <a:off x="3681425" y="2241325"/>
              <a:ext cx="415800" cy="455700"/>
            </a:xfrm>
            <a:prstGeom prst="diamond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4296725" y="2781175"/>
              <a:ext cx="415800" cy="455700"/>
            </a:xfrm>
            <a:prstGeom prst="diamond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004525" y="3146263"/>
              <a:ext cx="284700" cy="36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17"/>
            <p:cNvCxnSpPr>
              <a:stCxn id="126" idx="4"/>
              <a:endCxn id="122" idx="0"/>
            </p:cNvCxnSpPr>
            <p:nvPr/>
          </p:nvCxnSpPr>
          <p:spPr>
            <a:xfrm>
              <a:off x="4146875" y="3509863"/>
              <a:ext cx="0" cy="11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 może prościej :)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684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INPUT a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INPUT b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b = b + 1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IF b &gt;= 29 THEN</a:t>
            </a:r>
            <a:endParaRPr sz="14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IF a &lt; 41 THEN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b = a + 4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PRINT 2</a:t>
            </a:r>
            <a:endParaRPr sz="14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ELSE</a:t>
            </a:r>
            <a:endParaRPr sz="1400"/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PRINT 1</a:t>
            </a:r>
            <a:endParaRPr sz="14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ENDIF</a:t>
            </a:r>
            <a:endParaRPr sz="14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PRINT 7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ENDIF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PRINT 10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PRINT 4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PRINT 9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188200" y="1726525"/>
            <a:ext cx="2013000" cy="22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P = 2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V(G) = P + 1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V(G) = 3</a:t>
            </a:r>
            <a:endParaRPr b="1" sz="1800"/>
          </a:p>
        </p:txBody>
      </p:sp>
      <p:sp>
        <p:nvSpPr>
          <p:cNvPr id="144" name="Google Shape;144;p18"/>
          <p:cNvSpPr/>
          <p:nvPr/>
        </p:nvSpPr>
        <p:spPr>
          <a:xfrm>
            <a:off x="4366875" y="1017725"/>
            <a:ext cx="225900" cy="235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366875" y="1359883"/>
            <a:ext cx="225900" cy="235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366875" y="1702041"/>
            <a:ext cx="225900" cy="235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8"/>
          <p:cNvCxnSpPr>
            <a:stCxn id="144" idx="4"/>
            <a:endCxn id="145" idx="0"/>
          </p:cNvCxnSpPr>
          <p:nvPr/>
        </p:nvCxnSpPr>
        <p:spPr>
          <a:xfrm>
            <a:off x="4479825" y="1253225"/>
            <a:ext cx="0" cy="10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45" idx="4"/>
            <a:endCxn id="146" idx="0"/>
          </p:cNvCxnSpPr>
          <p:nvPr/>
        </p:nvCxnSpPr>
        <p:spPr>
          <a:xfrm>
            <a:off x="4479825" y="1595383"/>
            <a:ext cx="0" cy="10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46" idx="4"/>
            <a:endCxn id="150" idx="0"/>
          </p:cNvCxnSpPr>
          <p:nvPr/>
        </p:nvCxnSpPr>
        <p:spPr>
          <a:xfrm>
            <a:off x="4479825" y="1937541"/>
            <a:ext cx="0" cy="17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8"/>
          <p:cNvCxnSpPr>
            <a:stCxn id="150" idx="3"/>
            <a:endCxn id="152" idx="0"/>
          </p:cNvCxnSpPr>
          <p:nvPr/>
        </p:nvCxnSpPr>
        <p:spPr>
          <a:xfrm>
            <a:off x="4644867" y="2260497"/>
            <a:ext cx="323100" cy="20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8"/>
          <p:cNvSpPr/>
          <p:nvPr/>
        </p:nvSpPr>
        <p:spPr>
          <a:xfrm>
            <a:off x="5132944" y="2853621"/>
            <a:ext cx="225900" cy="235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571205" y="3008356"/>
            <a:ext cx="225900" cy="235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4855055" y="3392189"/>
            <a:ext cx="225900" cy="235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8"/>
          <p:cNvCxnSpPr>
            <a:stCxn id="152" idx="3"/>
            <a:endCxn id="153" idx="0"/>
          </p:cNvCxnSpPr>
          <p:nvPr/>
        </p:nvCxnSpPr>
        <p:spPr>
          <a:xfrm>
            <a:off x="5133047" y="2610119"/>
            <a:ext cx="112800" cy="24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52" idx="1"/>
            <a:endCxn id="158" idx="0"/>
          </p:cNvCxnSpPr>
          <p:nvPr/>
        </p:nvCxnSpPr>
        <p:spPr>
          <a:xfrm flipH="1">
            <a:off x="4684247" y="2610119"/>
            <a:ext cx="118800" cy="8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stCxn id="154" idx="4"/>
            <a:endCxn id="155" idx="0"/>
          </p:cNvCxnSpPr>
          <p:nvPr/>
        </p:nvCxnSpPr>
        <p:spPr>
          <a:xfrm>
            <a:off x="4684155" y="3243856"/>
            <a:ext cx="283800" cy="14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>
            <a:stCxn id="153" idx="4"/>
            <a:endCxn id="155" idx="0"/>
          </p:cNvCxnSpPr>
          <p:nvPr/>
        </p:nvCxnSpPr>
        <p:spPr>
          <a:xfrm flipH="1">
            <a:off x="4968094" y="3089121"/>
            <a:ext cx="277800" cy="30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8"/>
          <p:cNvSpPr/>
          <p:nvPr/>
        </p:nvSpPr>
        <p:spPr>
          <a:xfrm>
            <a:off x="4235150" y="3627731"/>
            <a:ext cx="225900" cy="235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4235150" y="3969889"/>
            <a:ext cx="225900" cy="235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4235150" y="4312047"/>
            <a:ext cx="225900" cy="235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18"/>
          <p:cNvCxnSpPr>
            <a:stCxn id="161" idx="4"/>
            <a:endCxn id="162" idx="0"/>
          </p:cNvCxnSpPr>
          <p:nvPr/>
        </p:nvCxnSpPr>
        <p:spPr>
          <a:xfrm>
            <a:off x="4348100" y="3863231"/>
            <a:ext cx="0" cy="10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8"/>
          <p:cNvCxnSpPr>
            <a:stCxn id="162" idx="4"/>
            <a:endCxn id="163" idx="0"/>
          </p:cNvCxnSpPr>
          <p:nvPr/>
        </p:nvCxnSpPr>
        <p:spPr>
          <a:xfrm>
            <a:off x="4348100" y="4205389"/>
            <a:ext cx="0" cy="10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>
            <a:stCxn id="150" idx="1"/>
            <a:endCxn id="161" idx="0"/>
          </p:cNvCxnSpPr>
          <p:nvPr/>
        </p:nvCxnSpPr>
        <p:spPr>
          <a:xfrm>
            <a:off x="4314867" y="2260497"/>
            <a:ext cx="33300" cy="136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8"/>
          <p:cNvCxnSpPr>
            <a:stCxn id="155" idx="4"/>
            <a:endCxn id="161" idx="7"/>
          </p:cNvCxnSpPr>
          <p:nvPr/>
        </p:nvCxnSpPr>
        <p:spPr>
          <a:xfrm flipH="1">
            <a:off x="4428005" y="3627689"/>
            <a:ext cx="540000" cy="3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8"/>
          <p:cNvSpPr/>
          <p:nvPr/>
        </p:nvSpPr>
        <p:spPr>
          <a:xfrm>
            <a:off x="4314867" y="2112897"/>
            <a:ext cx="330000" cy="295200"/>
          </a:xfrm>
          <a:prstGeom prst="diamond">
            <a:avLst/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4803047" y="2462519"/>
            <a:ext cx="330000" cy="295200"/>
          </a:xfrm>
          <a:prstGeom prst="diamond">
            <a:avLst/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4571215" y="2698960"/>
            <a:ext cx="225900" cy="235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8"/>
          <p:cNvCxnSpPr>
            <a:stCxn id="158" idx="4"/>
            <a:endCxn id="154" idx="0"/>
          </p:cNvCxnSpPr>
          <p:nvPr/>
        </p:nvCxnSpPr>
        <p:spPr>
          <a:xfrm>
            <a:off x="4684165" y="2934460"/>
            <a:ext cx="0" cy="7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