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63" r:id="rId4"/>
    <p:sldId id="264" r:id="rId5"/>
    <p:sldId id="265" r:id="rId6"/>
    <p:sldId id="267" r:id="rId7"/>
    <p:sldId id="257" r:id="rId8"/>
    <p:sldId id="258" r:id="rId9"/>
    <p:sldId id="259" r:id="rId10"/>
    <p:sldId id="260" r:id="rId11"/>
    <p:sldId id="261" r:id="rId12"/>
    <p:sldId id="262" r:id="rId13"/>
  </p:sldIdLst>
  <p:sldSz cx="10080625" cy="7559675"/>
  <p:notesSz cx="7772400" cy="100584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44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FA1A7-E365-4950-8BE4-62C5474DB4FC}" type="datetimeFigureOut">
              <a:rPr lang="pl-PL" smtClean="0"/>
              <a:t>2018-04-05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0773-85D2-4AD9-A495-E78C2218367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564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3A0773-85D2-4AD9-A495-E78C2218367B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785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120" y="1768680"/>
            <a:ext cx="549540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8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POWTÓRKA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Testy systemowe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4" name="Table 2"/>
          <p:cNvGraphicFramePr/>
          <p:nvPr/>
        </p:nvGraphicFramePr>
        <p:xfrm>
          <a:off x="504000" y="1769040"/>
          <a:ext cx="9071640" cy="2621280"/>
        </p:xfrm>
        <a:graphic>
          <a:graphicData uri="http://schemas.openxmlformats.org/drawingml/2006/table">
            <a:tbl>
              <a:tblPr/>
              <a:tblGrid>
                <a:gridCol w="453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Podstawa testów: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Wymagania na system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Specyfikacja funkcjonalna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Przypadki użycia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Raporty z analizy ryzyka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Obiekty testów: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Konfiguracja systemu i dane konfiguracyjne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" name="CustomShape 3"/>
          <p:cNvSpPr/>
          <p:nvPr/>
        </p:nvSpPr>
        <p:spPr>
          <a:xfrm>
            <a:off x="548640" y="4469760"/>
            <a:ext cx="9051840" cy="246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Testy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systemowe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zajmują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się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zachowaniem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systemu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/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produktu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Zakres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testów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powinien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być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jasno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określony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w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głównym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planie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testów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Środowisko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testowe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podczas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testów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systemowych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powinno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być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zgodne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środowiskiem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docelowym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/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produkcyjnym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w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jak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najwyższym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możliwym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stopniu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Testy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systemowe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powinny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sprawdzać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funkcjonalne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jak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niefunkcjonalne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wymagania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system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oraz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jakość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danych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Testy akceptacyjne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7" name="Table 2"/>
          <p:cNvGraphicFramePr/>
          <p:nvPr/>
        </p:nvGraphicFramePr>
        <p:xfrm>
          <a:off x="504000" y="1769040"/>
          <a:ext cx="9071640" cy="2743200"/>
        </p:xfrm>
        <a:graphic>
          <a:graphicData uri="http://schemas.openxmlformats.org/drawingml/2006/table">
            <a:tbl>
              <a:tblPr/>
              <a:tblGrid>
                <a:gridCol w="453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Podstawa testów: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Wymagania użytkowników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Procesy biznesowe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Przypadki użycia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Raporty z analizy ryzyka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Obiekty testów: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Proces biznesowy na zintegrowanym systemie Procesy utrzymania i obsługi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Formularze, Raporty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Dane konfiguracyjne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CustomShape 3"/>
          <p:cNvSpPr/>
          <p:nvPr/>
        </p:nvSpPr>
        <p:spPr>
          <a:xfrm>
            <a:off x="548640" y="4445640"/>
            <a:ext cx="9051840" cy="246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Celem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testów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akceptacyjnych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jest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nabranie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zaufania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do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jego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części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lub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pewnych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atrybutów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niefunkcjonalnych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Wyszukiwanie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usterek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nie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jest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tym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czym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skupiają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się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testy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systemowe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Mogą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one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oceniać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gotowość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do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wdrożenia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użycia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Testy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akceptacyjne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mogą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pojawić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się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w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wielu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momentach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cyklu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życia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oprogramowania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3916" y="994787"/>
            <a:ext cx="9003324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/>
              <a:t>Czym jest testowanie? </a:t>
            </a:r>
          </a:p>
          <a:p>
            <a:endParaRPr lang="pl-PL" dirty="0"/>
          </a:p>
          <a:p>
            <a:r>
              <a:rPr lang="pl-PL" sz="2400" dirty="0"/>
              <a:t>Testowanie to proces związany z wytwarzaniem oprogramowania. </a:t>
            </a:r>
          </a:p>
          <a:p>
            <a:r>
              <a:rPr lang="pl-PL" sz="2400" dirty="0"/>
              <a:t>Jest to jeden z procesów zapewnienia jakości oprogramowania. </a:t>
            </a:r>
          </a:p>
          <a:p>
            <a:endParaRPr lang="pl-PL" sz="2400" dirty="0"/>
          </a:p>
          <a:p>
            <a:r>
              <a:rPr lang="pl-PL" sz="2400" dirty="0"/>
              <a:t>Testowanie ma na celu </a:t>
            </a:r>
            <a:r>
              <a:rPr lang="pl-PL" sz="2400" b="1" dirty="0">
                <a:solidFill>
                  <a:srgbClr val="FF0000"/>
                </a:solidFill>
              </a:rPr>
              <a:t>weryfikację </a:t>
            </a:r>
            <a:r>
              <a:rPr lang="pl-PL" sz="2400" dirty="0"/>
              <a:t>oraz</a:t>
            </a:r>
            <a:r>
              <a:rPr lang="pl-PL" sz="2400" b="1" dirty="0"/>
              <a:t> </a:t>
            </a:r>
            <a:r>
              <a:rPr lang="pl-PL" sz="2400" b="1" dirty="0">
                <a:solidFill>
                  <a:srgbClr val="FF0000"/>
                </a:solidFill>
              </a:rPr>
              <a:t>walidację</a:t>
            </a:r>
            <a:r>
              <a:rPr lang="pl-PL" sz="2400" dirty="0"/>
              <a:t> oprogramowania. </a:t>
            </a:r>
          </a:p>
          <a:p>
            <a:endParaRPr lang="pl-PL" dirty="0"/>
          </a:p>
          <a:p>
            <a:endParaRPr lang="pl-PL" dirty="0"/>
          </a:p>
          <a:p>
            <a:r>
              <a:rPr lang="pl-PL" sz="2400" b="1" dirty="0">
                <a:solidFill>
                  <a:srgbClr val="FF0000"/>
                </a:solidFill>
              </a:rPr>
              <a:t>Weryfikacja</a:t>
            </a:r>
            <a:r>
              <a:rPr lang="pl-PL" sz="2400" dirty="0"/>
              <a:t> - pozwala skontrolować, czy wytwarzane oprogramowanie jest </a:t>
            </a:r>
            <a:r>
              <a:rPr lang="pl-PL" sz="2400" b="1" dirty="0">
                <a:solidFill>
                  <a:srgbClr val="00B050"/>
                </a:solidFill>
              </a:rPr>
              <a:t>zgodne ze specyfikacją</a:t>
            </a:r>
            <a:r>
              <a:rPr lang="pl-PL" sz="2400" dirty="0"/>
              <a:t>. </a:t>
            </a:r>
            <a:br>
              <a:rPr lang="pl-PL" sz="2400" dirty="0"/>
            </a:br>
            <a:r>
              <a:rPr lang="pl-PL" sz="2400" dirty="0">
                <a:highlight>
                  <a:srgbClr val="00FFFF"/>
                </a:highlight>
              </a:rPr>
              <a:t>„czy zbudowalismy system własciwie/dobrze?” </a:t>
            </a:r>
          </a:p>
          <a:p>
            <a:endParaRPr lang="pl-PL" sz="2400" dirty="0"/>
          </a:p>
          <a:p>
            <a:r>
              <a:rPr lang="pl-PL" sz="2400" b="1" dirty="0">
                <a:solidFill>
                  <a:srgbClr val="FF0000"/>
                </a:solidFill>
              </a:rPr>
              <a:t>Walidacja</a:t>
            </a:r>
            <a:r>
              <a:rPr lang="pl-PL" sz="2400" dirty="0"/>
              <a:t> - sprawdza, czy oprogramowanie jest </a:t>
            </a:r>
            <a:br>
              <a:rPr lang="pl-PL" sz="2400" dirty="0"/>
            </a:br>
            <a:r>
              <a:rPr lang="pl-PL" sz="2400" b="1" dirty="0">
                <a:solidFill>
                  <a:srgbClr val="00B050"/>
                </a:solidFill>
              </a:rPr>
              <a:t>zgodne z oczekiwaniami</a:t>
            </a:r>
            <a:r>
              <a:rPr lang="pl-PL" sz="2400" dirty="0"/>
              <a:t> użytkownika. </a:t>
            </a:r>
            <a:br>
              <a:rPr lang="pl-PL" sz="1500" dirty="0"/>
            </a:br>
            <a:r>
              <a:rPr lang="pl-PL" sz="2400" dirty="0">
                <a:highlight>
                  <a:srgbClr val="00FFFF"/>
                </a:highlight>
              </a:rPr>
              <a:t>„czy zbudowalismy własciwy system?”</a:t>
            </a:r>
          </a:p>
          <a:p>
            <a:r>
              <a:rPr lang="pl-PL" sz="1600" dirty="0"/>
              <a:t>(czy to co jest w specyfikacji jest tym czego oczekuje klient)</a:t>
            </a:r>
          </a:p>
        </p:txBody>
      </p:sp>
    </p:spTree>
    <p:extLst>
      <p:ext uri="{BB962C8B-B14F-4D97-AF65-F5344CB8AC3E}">
        <p14:creationId xmlns:p14="http://schemas.microsoft.com/office/powerpoint/2010/main" val="227560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3675" y="918794"/>
            <a:ext cx="82296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dirty="0"/>
              <a:t>Ogólne cele testowania:</a:t>
            </a:r>
          </a:p>
          <a:p>
            <a:r>
              <a:rPr lang="pl-PL" sz="3200" dirty="0"/>
              <a:t> </a:t>
            </a:r>
          </a:p>
          <a:p>
            <a:endParaRPr lang="pl-PL" dirty="0"/>
          </a:p>
          <a:p>
            <a:endParaRPr lang="pl-PL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sz="2800" dirty="0"/>
              <a:t> </a:t>
            </a:r>
            <a:r>
              <a:rPr lang="pl-PL" sz="2800" b="1" dirty="0">
                <a:solidFill>
                  <a:srgbClr val="00B050"/>
                </a:solidFill>
              </a:rPr>
              <a:t>Znajdowanie</a:t>
            </a:r>
            <a:r>
              <a:rPr lang="pl-PL" sz="2800" dirty="0"/>
              <a:t> defektów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l-PL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sz="2800" b="1" dirty="0">
                <a:solidFill>
                  <a:srgbClr val="00B050"/>
                </a:solidFill>
              </a:rPr>
              <a:t>Budowanie zaufania </a:t>
            </a:r>
            <a:r>
              <a:rPr lang="pl-PL" sz="2800" dirty="0"/>
              <a:t>odnośnie jakości oraz dostarczanie informacji o jakości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l-PL" sz="28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l-PL" sz="2800" b="1" dirty="0">
                <a:solidFill>
                  <a:srgbClr val="00B050"/>
                </a:solidFill>
              </a:rPr>
              <a:t>Zapobieganie</a:t>
            </a:r>
            <a:r>
              <a:rPr lang="pl-PL" sz="2800" dirty="0"/>
              <a:t> awariom</a:t>
            </a:r>
          </a:p>
        </p:txBody>
      </p:sp>
    </p:spTree>
    <p:extLst>
      <p:ext uri="{BB962C8B-B14F-4D97-AF65-F5344CB8AC3E}">
        <p14:creationId xmlns:p14="http://schemas.microsoft.com/office/powerpoint/2010/main" val="37024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3578" y="592853"/>
            <a:ext cx="8872695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Testowanie </a:t>
            </a:r>
            <a:r>
              <a:rPr lang="pl-PL" sz="3200" dirty="0"/>
              <a:t>i jakość: 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r>
              <a:rPr lang="pl-PL" sz="2800" dirty="0"/>
              <a:t>Testowanie </a:t>
            </a:r>
            <a:r>
              <a:rPr lang="pl-PL" sz="2800" b="1" u="sng" dirty="0">
                <a:solidFill>
                  <a:srgbClr val="00B050"/>
                </a:solidFill>
              </a:rPr>
              <a:t>NIE</a:t>
            </a:r>
            <a:r>
              <a:rPr lang="pl-PL" sz="2800" b="1" dirty="0">
                <a:solidFill>
                  <a:srgbClr val="00B050"/>
                </a:solidFill>
              </a:rPr>
              <a:t> podnosi jakości </a:t>
            </a:r>
            <a:r>
              <a:rPr lang="pl-PL" sz="2800" dirty="0"/>
              <a:t>oprogramowania </a:t>
            </a:r>
          </a:p>
          <a:p>
            <a:endParaRPr lang="pl-PL" sz="2800" dirty="0"/>
          </a:p>
          <a:p>
            <a:endParaRPr lang="pl-PL" sz="2800" dirty="0"/>
          </a:p>
          <a:p>
            <a:r>
              <a:rPr lang="pl-PL" sz="2800" dirty="0"/>
              <a:t>Testowanie </a:t>
            </a:r>
            <a:r>
              <a:rPr lang="pl-PL" sz="2800" b="1" dirty="0">
                <a:solidFill>
                  <a:srgbClr val="00B050"/>
                </a:solidFill>
              </a:rPr>
              <a:t>podnosi zaufanie </a:t>
            </a:r>
            <a:r>
              <a:rPr lang="pl-PL" sz="2800" dirty="0"/>
              <a:t>do oprogramowania </a:t>
            </a:r>
          </a:p>
          <a:p>
            <a:endParaRPr lang="pl-PL" sz="2800" dirty="0"/>
          </a:p>
          <a:p>
            <a:endParaRPr lang="pl-PL" sz="2800" dirty="0"/>
          </a:p>
          <a:p>
            <a:r>
              <a:rPr lang="pl-PL" sz="2800" dirty="0"/>
              <a:t>Testowanie </a:t>
            </a:r>
            <a:r>
              <a:rPr lang="pl-PL" sz="2800" b="1" dirty="0">
                <a:solidFill>
                  <a:srgbClr val="00B050"/>
                </a:solidFill>
              </a:rPr>
              <a:t>zwiększa jakość, </a:t>
            </a:r>
            <a:r>
              <a:rPr lang="pl-PL" sz="2800" b="1" u="sng" dirty="0">
                <a:solidFill>
                  <a:srgbClr val="00B050"/>
                </a:solidFill>
              </a:rPr>
              <a:t>jeśli</a:t>
            </a:r>
            <a:r>
              <a:rPr lang="pl-PL" sz="2800" b="1" dirty="0">
                <a:solidFill>
                  <a:srgbClr val="00B050"/>
                </a:solidFill>
              </a:rPr>
              <a:t> </a:t>
            </a:r>
            <a:r>
              <a:rPr lang="pl-PL" sz="2800" dirty="0"/>
              <a:t>defekty zostaną naprawione</a:t>
            </a:r>
          </a:p>
        </p:txBody>
      </p:sp>
    </p:spTree>
    <p:extLst>
      <p:ext uri="{BB962C8B-B14F-4D97-AF65-F5344CB8AC3E}">
        <p14:creationId xmlns:p14="http://schemas.microsoft.com/office/powerpoint/2010/main" val="43267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621176" y="523004"/>
            <a:ext cx="8693646" cy="10950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4" tIns="37207" rIns="74414" bIns="37207" anchor="ctr"/>
          <a:lstStyle/>
          <a:p>
            <a:pPr>
              <a:lnSpc>
                <a:spcPct val="90000"/>
              </a:lnSpc>
            </a:pPr>
            <a:r>
              <a:rPr lang="en-US" sz="4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Ogólne</a:t>
            </a:r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en-US" sz="4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zasady</a:t>
            </a:r>
            <a:r>
              <a:rPr lang="en-US" sz="4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 </a:t>
            </a:r>
            <a:r>
              <a:rPr lang="en-US" sz="40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testowania</a:t>
            </a:r>
            <a:endParaRPr lang="en-US" sz="4000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657059" y="1971756"/>
            <a:ext cx="8621879" cy="49716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4414" tIns="37207" rIns="74414" bIns="37207"/>
          <a:lstStyle/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1 –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ujawnia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usterki</a:t>
            </a:r>
            <a:endParaRPr lang="pl-PL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2 –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gruntowne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jest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niewykonalne</a:t>
            </a:r>
            <a:endParaRPr lang="pl-PL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3 –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Wczesne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endParaRPr lang="pl-PL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4 –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kumulowanie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się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błędów</a:t>
            </a:r>
            <a:endParaRPr lang="pl-PL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5 –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Paradoks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pestycydów</a:t>
            </a:r>
            <a:endParaRPr lang="pl-PL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6 –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testowanie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zależy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od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kontekstu</a:t>
            </a:r>
            <a:endParaRPr lang="pl-PL" sz="24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Zasada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7 –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Fałszywe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przekonanie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braku</a:t>
            </a:r>
            <a:r>
              <a:rPr lang="en-US" sz="2400" b="1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błędów</a:t>
            </a: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88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88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88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88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88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88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488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21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65844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Modele wytwarzania oprogramowania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pl-PL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 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tradycyjny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/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kaskadowy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(V)</a:t>
            </a:r>
            <a:endParaRPr lang="pl-PL" sz="32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51620" indent="-342900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endParaRPr lang="pl-PL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marL="451620" indent="-342900">
              <a:lnSpc>
                <a:spcPct val="100000"/>
              </a:lnSpc>
              <a:buClr>
                <a:srgbClr val="000000"/>
              </a:buClr>
              <a:buSzPct val="45000"/>
              <a:buAutoNum type="arabicPeriod"/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iteracyjno-przyrostowe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Model V – </a:t>
            </a:r>
            <a:r>
              <a:rPr lang="en-US" sz="4400" strike="noStrike" spc="-1">
                <a:solidFill>
                  <a:srgbClr val="FF99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poziomy testowania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testy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modułowe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(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jednostkowe</a:t>
            </a: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testy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integracyjne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testy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systemowe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testy  </a:t>
            </a:r>
            <a:r>
              <a:rPr lang="en-US" sz="3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akceptacyjne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Testy modułowe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78" name="Table 2"/>
          <p:cNvGraphicFramePr/>
          <p:nvPr/>
        </p:nvGraphicFramePr>
        <p:xfrm>
          <a:off x="504000" y="1769040"/>
          <a:ext cx="9071640" cy="1828800"/>
        </p:xfrm>
        <a:graphic>
          <a:graphicData uri="http://schemas.openxmlformats.org/drawingml/2006/table">
            <a:tbl>
              <a:tblPr/>
              <a:tblGrid>
                <a:gridCol w="453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Podstawa testów: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Wymagania na moduły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kod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Obiekty testów: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Moduły 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programy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CustomShape 3"/>
          <p:cNvSpPr/>
          <p:nvPr/>
        </p:nvSpPr>
        <p:spPr>
          <a:xfrm>
            <a:off x="548640" y="4206240"/>
            <a:ext cx="9051840" cy="28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Testy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modułowe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polegają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na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wyszukiwaniu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błędów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weryfikacji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funkcjonalności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oprogramowania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(np.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modułów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programów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obiektów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klas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),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które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można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testować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oddzielnie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r>
              <a:rPr lang="pl-PL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Testy m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</a:t>
            </a:r>
            <a:r>
              <a:rPr lang="pl-PL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gą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być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wykonywane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w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izolacji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od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reszty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cyklu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rozwoju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oprogramowania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od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samego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systemu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 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Można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podczas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nich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użyć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zaślepek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sterowników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testowych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oraz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symulatorów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Testy integracyjne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1" name="Table 2"/>
          <p:cNvGraphicFramePr/>
          <p:nvPr/>
        </p:nvGraphicFramePr>
        <p:xfrm>
          <a:off x="504000" y="1769040"/>
          <a:ext cx="9071640" cy="2621280"/>
        </p:xfrm>
        <a:graphic>
          <a:graphicData uri="http://schemas.openxmlformats.org/drawingml/2006/table">
            <a:tbl>
              <a:tblPr/>
              <a:tblGrid>
                <a:gridCol w="4535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2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Podstawa testów: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Architektura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Przepływ procesów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600" b="1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Obiekty testów: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Infrastruktura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Interfejsy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600" strike="noStrike" spc="-1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Konfiguracja systemu i dane konfiguracyjne</a:t>
                      </a:r>
                      <a:endParaRPr lang="en-US" sz="1800" strike="noStrike" spc="-1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CustomShape 3"/>
          <p:cNvSpPr/>
          <p:nvPr/>
        </p:nvSpPr>
        <p:spPr>
          <a:xfrm>
            <a:off x="548640" y="4472640"/>
            <a:ext cx="8960400" cy="265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Testy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integracyjne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sprawdzają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interfejsy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pomiędzy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modułami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interakcje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z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innymi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częściami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systemu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(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takimi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jak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system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operacyjny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system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plików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sprzęt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)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oraz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interfejsy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pomiędzy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systemami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każdym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etapie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integracji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testerzy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koncentrują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się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wyłącznie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na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samej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integracji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 Na </a:t>
            </a:r>
            <a:r>
              <a:rPr lang="en-US" sz="22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przykład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gdy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integrowany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jest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moduł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A z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modułem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B,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testują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tylko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komunikację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pomiędzy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modułami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, a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nie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ich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funkcjonalność</a:t>
            </a:r>
            <a:r>
              <a:rPr lang="en-US" sz="22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490</Words>
  <Application>Microsoft Office PowerPoint</Application>
  <PresentationFormat>Custom</PresentationFormat>
  <Paragraphs>124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DejaVu Sans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Zaleska, Barbara</cp:lastModifiedBy>
  <cp:revision>13</cp:revision>
  <dcterms:created xsi:type="dcterms:W3CDTF">2017-05-07T19:52:13Z</dcterms:created>
  <dcterms:modified xsi:type="dcterms:W3CDTF">2018-04-05T08:29:38Z</dcterms:modified>
  <dc:language>en-US</dc:language>
</cp:coreProperties>
</file>