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59" r:id="rId4"/>
    <p:sldId id="269" r:id="rId5"/>
    <p:sldId id="270" r:id="rId6"/>
    <p:sldId id="274" r:id="rId7"/>
    <p:sldId id="273" r:id="rId8"/>
    <p:sldId id="271" r:id="rId9"/>
    <p:sldId id="275" r:id="rId10"/>
    <p:sldId id="276" r:id="rId11"/>
    <p:sldId id="268" r:id="rId12"/>
    <p:sldId id="277" r:id="rId13"/>
    <p:sldId id="278" r:id="rId14"/>
    <p:sldId id="272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8" r:id="rId24"/>
    <p:sldId id="289" r:id="rId25"/>
    <p:sldId id="287" r:id="rId26"/>
    <p:sldId id="290" r:id="rId27"/>
    <p:sldId id="291" r:id="rId28"/>
    <p:sldId id="292" r:id="rId29"/>
    <p:sldId id="267" r:id="rId3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 smtClean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 smtClean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 smtClean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 smtClean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 smtClean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 smtClean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 smtClean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 smtClean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 smtClean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  <dgm:t>
        <a:bodyPr/>
        <a:lstStyle/>
        <a:p>
          <a:endParaRPr lang="en-US"/>
        </a:p>
      </dgm:t>
    </dgm:pt>
    <dgm:pt modelId="{A2917BAC-491F-449F-B303-4DAE9CFD0288}" type="pres">
      <dgm:prSet presAssocID="{1D001A7B-A18F-4E41-8BAE-3DF7A4CF5AEA}" presName="parTrans" presStyleLbl="sibTrans2D1" presStyleIdx="0" presStyleCnt="6"/>
      <dgm:spPr/>
      <dgm:t>
        <a:bodyPr/>
        <a:lstStyle/>
        <a:p>
          <a:endParaRPr lang="en-US"/>
        </a:p>
      </dgm:t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96783-5A7E-4ABE-B066-91D10C3AC250}" type="pres">
      <dgm:prSet presAssocID="{8D2CE5FC-50E7-4B01-8CB4-C3E9E03E20C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  <dgm:t>
        <a:bodyPr/>
        <a:lstStyle/>
        <a:p>
          <a:endParaRPr lang="en-US"/>
        </a:p>
      </dgm:t>
    </dgm:pt>
    <dgm:pt modelId="{422FAB24-E1D3-4607-8D04-B34102924B63}" type="pres">
      <dgm:prSet presAssocID="{77562883-75DE-4598-BC88-0A1DB8BBFA57}" presName="parTrans" presStyleLbl="sibTrans2D1" presStyleIdx="2" presStyleCnt="6"/>
      <dgm:spPr/>
      <dgm:t>
        <a:bodyPr/>
        <a:lstStyle/>
        <a:p>
          <a:endParaRPr lang="en-US"/>
        </a:p>
      </dgm:t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BFC4-1938-4160-80A8-C9E86BE5C6CD}" type="pres">
      <dgm:prSet presAssocID="{C5832B4A-A7C3-4657-B242-40E3F98471F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  <dgm:t>
        <a:bodyPr/>
        <a:lstStyle/>
        <a:p>
          <a:endParaRPr lang="en-US"/>
        </a:p>
      </dgm:t>
    </dgm:pt>
    <dgm:pt modelId="{98DF796F-A392-4CD2-825D-5DFFFB3F6A30}" type="pres">
      <dgm:prSet presAssocID="{02685D4C-D3C6-4A20-A50A-92D119B75844}" presName="parTrans" presStyleLbl="sibTrans2D1" presStyleIdx="4" presStyleCnt="6"/>
      <dgm:spPr/>
      <dgm:t>
        <a:bodyPr/>
        <a:lstStyle/>
        <a:p>
          <a:endParaRPr lang="en-US"/>
        </a:p>
      </dgm:t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D58F-77EC-4E90-AC46-1A1D6B4C7B49}" type="pres">
      <dgm:prSet presAssocID="{3FF1358F-9F6B-41E7-93A6-1510C4DD590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3C30E-FF1A-40C6-B8C9-ECF45536205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D8C80-9D74-4A54-9E97-FAE95876724A}">
      <dgm:prSet phldrT="[Text]"/>
      <dgm:spPr/>
      <dgm:t>
        <a:bodyPr/>
        <a:lstStyle/>
        <a:p>
          <a:r>
            <a:rPr lang="pl-PL" dirty="0" smtClean="0"/>
            <a:t>Zjawisko</a:t>
          </a:r>
          <a:endParaRPr lang="en-US" dirty="0"/>
        </a:p>
      </dgm:t>
    </dgm:pt>
    <dgm:pt modelId="{1957A952-7CC6-4CFC-B1EA-781839EA5198}" type="parTrans" cxnId="{5CA4491C-A2D8-4507-B1EE-590A461A6F4C}">
      <dgm:prSet/>
      <dgm:spPr/>
      <dgm:t>
        <a:bodyPr/>
        <a:lstStyle/>
        <a:p>
          <a:endParaRPr lang="en-US"/>
        </a:p>
      </dgm:t>
    </dgm:pt>
    <dgm:pt modelId="{CC168F7C-B637-4C07-81ED-7B92C4B16596}" type="sibTrans" cxnId="{5CA4491C-A2D8-4507-B1EE-590A461A6F4C}">
      <dgm:prSet/>
      <dgm:spPr/>
      <dgm:t>
        <a:bodyPr/>
        <a:lstStyle/>
        <a:p>
          <a:endParaRPr lang="en-US"/>
        </a:p>
      </dgm:t>
    </dgm:pt>
    <dgm:pt modelId="{1090A634-A5C8-4E7F-AFE5-A92BACD195F6}">
      <dgm:prSet phldrT="[Text]"/>
      <dgm:spPr/>
      <dgm:t>
        <a:bodyPr/>
        <a:lstStyle/>
        <a:p>
          <a:r>
            <a:rPr lang="pl-PL" dirty="0" smtClean="0"/>
            <a:t>Determinanty</a:t>
          </a:r>
          <a:endParaRPr lang="en-US" dirty="0"/>
        </a:p>
      </dgm:t>
    </dgm:pt>
    <dgm:pt modelId="{298809EA-39AE-4E3D-B32E-34425CA5BFED}" type="parTrans" cxnId="{4B27CC87-19AB-450B-A000-89439F1EA21B}">
      <dgm:prSet/>
      <dgm:spPr/>
      <dgm:t>
        <a:bodyPr/>
        <a:lstStyle/>
        <a:p>
          <a:endParaRPr lang="en-US"/>
        </a:p>
      </dgm:t>
    </dgm:pt>
    <dgm:pt modelId="{C983037E-9EFB-41AB-94BE-3779D5683E91}" type="sibTrans" cxnId="{4B27CC87-19AB-450B-A000-89439F1EA21B}">
      <dgm:prSet/>
      <dgm:spPr/>
      <dgm:t>
        <a:bodyPr/>
        <a:lstStyle/>
        <a:p>
          <a:endParaRPr lang="en-US"/>
        </a:p>
      </dgm:t>
    </dgm:pt>
    <dgm:pt modelId="{F14B3AA5-B96C-4DF3-B77E-BFE3CE993191}">
      <dgm:prSet phldrT="[Text]"/>
      <dgm:spPr/>
      <dgm:t>
        <a:bodyPr/>
        <a:lstStyle/>
        <a:p>
          <a:r>
            <a:rPr lang="pl-PL" dirty="0" smtClean="0"/>
            <a:t>Powtarzalność</a:t>
          </a:r>
          <a:br>
            <a:rPr lang="pl-PL" dirty="0" smtClean="0"/>
          </a:br>
          <a:r>
            <a:rPr lang="pl-PL" dirty="0" smtClean="0"/>
            <a:t>/ Zależności</a:t>
          </a:r>
          <a:endParaRPr lang="en-US" dirty="0"/>
        </a:p>
      </dgm:t>
    </dgm:pt>
    <dgm:pt modelId="{27BB3D91-3E2A-464B-9148-FE2C9ECB7D5E}" type="parTrans" cxnId="{9C8A3D57-7DFA-497E-847F-7147881F6362}">
      <dgm:prSet/>
      <dgm:spPr/>
      <dgm:t>
        <a:bodyPr/>
        <a:lstStyle/>
        <a:p>
          <a:endParaRPr lang="en-US"/>
        </a:p>
      </dgm:t>
    </dgm:pt>
    <dgm:pt modelId="{D62BBA1F-E48D-4F7D-A222-0120C48A2A72}" type="sibTrans" cxnId="{9C8A3D57-7DFA-497E-847F-7147881F6362}">
      <dgm:prSet/>
      <dgm:spPr/>
      <dgm:t>
        <a:bodyPr/>
        <a:lstStyle/>
        <a:p>
          <a:endParaRPr lang="en-US"/>
        </a:p>
      </dgm:t>
    </dgm:pt>
    <dgm:pt modelId="{89585600-0446-4119-9460-AF528AA6F5FF}">
      <dgm:prSet phldrT="[Text]"/>
      <dgm:spPr/>
      <dgm:t>
        <a:bodyPr/>
        <a:lstStyle/>
        <a:p>
          <a:r>
            <a:rPr lang="pl-PL" dirty="0" smtClean="0"/>
            <a:t>Predykcja</a:t>
          </a:r>
          <a:endParaRPr lang="en-US" dirty="0"/>
        </a:p>
      </dgm:t>
    </dgm:pt>
    <dgm:pt modelId="{DEAB1080-FD8E-4A0B-A5C7-894796683346}" type="parTrans" cxnId="{6CAC2922-1386-4C89-B58E-F55BD7DAEBC6}">
      <dgm:prSet/>
      <dgm:spPr/>
      <dgm:t>
        <a:bodyPr/>
        <a:lstStyle/>
        <a:p>
          <a:endParaRPr lang="en-US"/>
        </a:p>
      </dgm:t>
    </dgm:pt>
    <dgm:pt modelId="{45973E43-75BC-4D24-97C3-288EBB0D44B3}" type="sibTrans" cxnId="{6CAC2922-1386-4C89-B58E-F55BD7DAEBC6}">
      <dgm:prSet/>
      <dgm:spPr/>
      <dgm:t>
        <a:bodyPr/>
        <a:lstStyle/>
        <a:p>
          <a:endParaRPr lang="en-US"/>
        </a:p>
      </dgm:t>
    </dgm:pt>
    <dgm:pt modelId="{98C43029-838C-4385-9568-D334DA1FAA16}" type="pres">
      <dgm:prSet presAssocID="{2293C30E-FF1A-40C6-B8C9-ECF4553620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B15330-F015-4DA8-BAD5-E016D904A2FB}" type="pres">
      <dgm:prSet presAssocID="{0CBD8C80-9D74-4A54-9E97-FAE95876724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5FAC4-30FB-4DF4-B440-C35E6798B975}" type="pres">
      <dgm:prSet presAssocID="{CC168F7C-B637-4C07-81ED-7B92C4B16596}" presName="parTxOnlySpace" presStyleCnt="0"/>
      <dgm:spPr/>
    </dgm:pt>
    <dgm:pt modelId="{37F3E20E-6E29-4B44-A38C-BA3F75FEA080}" type="pres">
      <dgm:prSet presAssocID="{1090A634-A5C8-4E7F-AFE5-A92BACD195F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F82E8-FA4A-4444-AA60-8A43A59CB02D}" type="pres">
      <dgm:prSet presAssocID="{C983037E-9EFB-41AB-94BE-3779D5683E91}" presName="parTxOnlySpace" presStyleCnt="0"/>
      <dgm:spPr/>
    </dgm:pt>
    <dgm:pt modelId="{F3AF5518-F14B-4F6A-95B8-D1195E7C95BC}" type="pres">
      <dgm:prSet presAssocID="{F14B3AA5-B96C-4DF3-B77E-BFE3CE99319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81A1A-A213-45C6-BC3C-2082E2109133}" type="pres">
      <dgm:prSet presAssocID="{D62BBA1F-E48D-4F7D-A222-0120C48A2A72}" presName="parTxOnlySpace" presStyleCnt="0"/>
      <dgm:spPr/>
    </dgm:pt>
    <dgm:pt modelId="{3A0C1080-6827-4728-A612-ED64A262F941}" type="pres">
      <dgm:prSet presAssocID="{89585600-0446-4119-9460-AF528AA6F5F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8A3D57-7DFA-497E-847F-7147881F6362}" srcId="{2293C30E-FF1A-40C6-B8C9-ECF455362056}" destId="{F14B3AA5-B96C-4DF3-B77E-BFE3CE993191}" srcOrd="2" destOrd="0" parTransId="{27BB3D91-3E2A-464B-9148-FE2C9ECB7D5E}" sibTransId="{D62BBA1F-E48D-4F7D-A222-0120C48A2A72}"/>
    <dgm:cxn modelId="{201CAAEC-C7FA-4D23-B527-D05FC0B573D8}" type="presOf" srcId="{2293C30E-FF1A-40C6-B8C9-ECF455362056}" destId="{98C43029-838C-4385-9568-D334DA1FAA16}" srcOrd="0" destOrd="0" presId="urn:microsoft.com/office/officeart/2005/8/layout/chevron1"/>
    <dgm:cxn modelId="{64ACBB01-922E-4715-B669-DA3DD33EEC3D}" type="presOf" srcId="{89585600-0446-4119-9460-AF528AA6F5FF}" destId="{3A0C1080-6827-4728-A612-ED64A262F941}" srcOrd="0" destOrd="0" presId="urn:microsoft.com/office/officeart/2005/8/layout/chevron1"/>
    <dgm:cxn modelId="{5CA4491C-A2D8-4507-B1EE-590A461A6F4C}" srcId="{2293C30E-FF1A-40C6-B8C9-ECF455362056}" destId="{0CBD8C80-9D74-4A54-9E97-FAE95876724A}" srcOrd="0" destOrd="0" parTransId="{1957A952-7CC6-4CFC-B1EA-781839EA5198}" sibTransId="{CC168F7C-B637-4C07-81ED-7B92C4B16596}"/>
    <dgm:cxn modelId="{A22378B3-935F-4D65-A3CE-D34C86B188F7}" type="presOf" srcId="{0CBD8C80-9D74-4A54-9E97-FAE95876724A}" destId="{76B15330-F015-4DA8-BAD5-E016D904A2FB}" srcOrd="0" destOrd="0" presId="urn:microsoft.com/office/officeart/2005/8/layout/chevron1"/>
    <dgm:cxn modelId="{97029C18-A21C-46DE-BB1A-E8E3734FD1F4}" type="presOf" srcId="{F14B3AA5-B96C-4DF3-B77E-BFE3CE993191}" destId="{F3AF5518-F14B-4F6A-95B8-D1195E7C95BC}" srcOrd="0" destOrd="0" presId="urn:microsoft.com/office/officeart/2005/8/layout/chevron1"/>
    <dgm:cxn modelId="{4B27CC87-19AB-450B-A000-89439F1EA21B}" srcId="{2293C30E-FF1A-40C6-B8C9-ECF455362056}" destId="{1090A634-A5C8-4E7F-AFE5-A92BACD195F6}" srcOrd="1" destOrd="0" parTransId="{298809EA-39AE-4E3D-B32E-34425CA5BFED}" sibTransId="{C983037E-9EFB-41AB-94BE-3779D5683E91}"/>
    <dgm:cxn modelId="{6CAC2922-1386-4C89-B58E-F55BD7DAEBC6}" srcId="{2293C30E-FF1A-40C6-B8C9-ECF455362056}" destId="{89585600-0446-4119-9460-AF528AA6F5FF}" srcOrd="3" destOrd="0" parTransId="{DEAB1080-FD8E-4A0B-A5C7-894796683346}" sibTransId="{45973E43-75BC-4D24-97C3-288EBB0D44B3}"/>
    <dgm:cxn modelId="{F5FA8872-8255-41F8-8DEE-41EC7404A1F8}" type="presOf" srcId="{1090A634-A5C8-4E7F-AFE5-A92BACD195F6}" destId="{37F3E20E-6E29-4B44-A38C-BA3F75FEA080}" srcOrd="0" destOrd="0" presId="urn:microsoft.com/office/officeart/2005/8/layout/chevron1"/>
    <dgm:cxn modelId="{F127103E-8530-4952-B79C-E94CB88E2DD6}" type="presParOf" srcId="{98C43029-838C-4385-9568-D334DA1FAA16}" destId="{76B15330-F015-4DA8-BAD5-E016D904A2FB}" srcOrd="0" destOrd="0" presId="urn:microsoft.com/office/officeart/2005/8/layout/chevron1"/>
    <dgm:cxn modelId="{4E419AAE-30C5-4B4C-8362-71BDB570CDDB}" type="presParOf" srcId="{98C43029-838C-4385-9568-D334DA1FAA16}" destId="{5315FAC4-30FB-4DF4-B440-C35E6798B975}" srcOrd="1" destOrd="0" presId="urn:microsoft.com/office/officeart/2005/8/layout/chevron1"/>
    <dgm:cxn modelId="{E5B7F797-F24F-4903-9D2F-E8F3E2D30D02}" type="presParOf" srcId="{98C43029-838C-4385-9568-D334DA1FAA16}" destId="{37F3E20E-6E29-4B44-A38C-BA3F75FEA080}" srcOrd="2" destOrd="0" presId="urn:microsoft.com/office/officeart/2005/8/layout/chevron1"/>
    <dgm:cxn modelId="{597520F3-2EC1-4346-87BD-4CEA05735F42}" type="presParOf" srcId="{98C43029-838C-4385-9568-D334DA1FAA16}" destId="{384F82E8-FA4A-4444-AA60-8A43A59CB02D}" srcOrd="3" destOrd="0" presId="urn:microsoft.com/office/officeart/2005/8/layout/chevron1"/>
    <dgm:cxn modelId="{BCD7B463-EDAA-40C1-BB35-3BA754FB5D14}" type="presParOf" srcId="{98C43029-838C-4385-9568-D334DA1FAA16}" destId="{F3AF5518-F14B-4F6A-95B8-D1195E7C95BC}" srcOrd="4" destOrd="0" presId="urn:microsoft.com/office/officeart/2005/8/layout/chevron1"/>
    <dgm:cxn modelId="{AA9BE304-0FE6-45DF-A45B-36D1214B6D26}" type="presParOf" srcId="{98C43029-838C-4385-9568-D334DA1FAA16}" destId="{6DF81A1A-A213-45C6-BC3C-2082E2109133}" srcOrd="5" destOrd="0" presId="urn:microsoft.com/office/officeart/2005/8/layout/chevron1"/>
    <dgm:cxn modelId="{87C2A1EA-FC6F-4A70-A5D0-AED5CE4ED515}" type="presParOf" srcId="{98C43029-838C-4385-9568-D334DA1FAA16}" destId="{3A0C1080-6827-4728-A612-ED64A262F94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b="0" kern="1200" dirty="0" smtClean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15330-F015-4DA8-BAD5-E016D904A2FB}">
      <dsp:nvSpPr>
        <dsp:cNvPr id="0" name=""/>
        <dsp:cNvSpPr/>
      </dsp:nvSpPr>
      <dsp:spPr>
        <a:xfrm>
          <a:off x="3908" y="1613024"/>
          <a:ext cx="2274897" cy="909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Zjawisko</a:t>
          </a:r>
          <a:endParaRPr lang="en-US" sz="1700" kern="1200" dirty="0"/>
        </a:p>
      </dsp:txBody>
      <dsp:txXfrm>
        <a:off x="458887" y="1613024"/>
        <a:ext cx="1364939" cy="909958"/>
      </dsp:txXfrm>
    </dsp:sp>
    <dsp:sp modelId="{37F3E20E-6E29-4B44-A38C-BA3F75FEA080}">
      <dsp:nvSpPr>
        <dsp:cNvPr id="0" name=""/>
        <dsp:cNvSpPr/>
      </dsp:nvSpPr>
      <dsp:spPr>
        <a:xfrm>
          <a:off x="2051315" y="1613024"/>
          <a:ext cx="2274897" cy="909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Determinanty</a:t>
          </a:r>
          <a:endParaRPr lang="en-US" sz="1700" kern="1200" dirty="0"/>
        </a:p>
      </dsp:txBody>
      <dsp:txXfrm>
        <a:off x="2506294" y="1613024"/>
        <a:ext cx="1364939" cy="909958"/>
      </dsp:txXfrm>
    </dsp:sp>
    <dsp:sp modelId="{F3AF5518-F14B-4F6A-95B8-D1195E7C95BC}">
      <dsp:nvSpPr>
        <dsp:cNvPr id="0" name=""/>
        <dsp:cNvSpPr/>
      </dsp:nvSpPr>
      <dsp:spPr>
        <a:xfrm>
          <a:off x="4098723" y="1613024"/>
          <a:ext cx="2274897" cy="909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Powtarzalność</a:t>
          </a:r>
          <a:br>
            <a:rPr lang="pl-PL" sz="1700" kern="1200" dirty="0" smtClean="0"/>
          </a:br>
          <a:r>
            <a:rPr lang="pl-PL" sz="1700" kern="1200" dirty="0" smtClean="0"/>
            <a:t>/ Zależności</a:t>
          </a:r>
          <a:endParaRPr lang="en-US" sz="1700" kern="1200" dirty="0"/>
        </a:p>
      </dsp:txBody>
      <dsp:txXfrm>
        <a:off x="4553702" y="1613024"/>
        <a:ext cx="1364939" cy="909958"/>
      </dsp:txXfrm>
    </dsp:sp>
    <dsp:sp modelId="{3A0C1080-6827-4728-A612-ED64A262F941}">
      <dsp:nvSpPr>
        <dsp:cNvPr id="0" name=""/>
        <dsp:cNvSpPr/>
      </dsp:nvSpPr>
      <dsp:spPr>
        <a:xfrm>
          <a:off x="6146130" y="1613024"/>
          <a:ext cx="2274897" cy="909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Predykcja</a:t>
          </a:r>
          <a:endParaRPr lang="en-US" sz="1700" kern="1200" dirty="0"/>
        </a:p>
      </dsp:txBody>
      <dsp:txXfrm>
        <a:off x="6601109" y="1613024"/>
        <a:ext cx="1364939" cy="909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http://tylervigen.com/spurious-correlations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C43F-395E-47D3-80F4-98CBC80FC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http://r-statistics.co/Linear-Regression.html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C43F-395E-47D3-80F4-98CBC80FCA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8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2019-01-19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" TargetMode="External"/><Relationship Id="rId3" Type="http://schemas.openxmlformats.org/officeDocument/2006/relationships/hyperlink" Target="https://www.kdnuggets.com/2018/09/machine-learning-cheat-sheets.html" TargetMode="External"/><Relationship Id="rId7" Type="http://schemas.openxmlformats.org/officeDocument/2006/relationships/hyperlink" Target="https://keras.io/" TargetMode="External"/><Relationship Id="rId2" Type="http://schemas.openxmlformats.org/officeDocument/2006/relationships/hyperlink" Target="https://github.com/rstudio/cheatsheets/raw/master/Machine%20Learning%20Modelling%20in%20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h2o.ai/h2o/latest-stable/h2o-docs/index.html" TargetMode="External"/><Relationship Id="rId5" Type="http://schemas.openxmlformats.org/officeDocument/2006/relationships/hyperlink" Target="https://mlr.mlr-org.com/" TargetMode="External"/><Relationship Id="rId4" Type="http://schemas.openxmlformats.org/officeDocument/2006/relationships/hyperlink" Target="https://ml-cheatsheet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34029" y="3068960"/>
            <a:ext cx="4892080" cy="1368152"/>
          </a:xfrm>
        </p:spPr>
        <p:txBody>
          <a:bodyPr>
            <a:normAutofit fontScale="90000"/>
          </a:bodyPr>
          <a:lstStyle/>
          <a:p>
            <a:r>
              <a:rPr lang="pl-PL" sz="3600" dirty="0" smtClean="0">
                <a:solidFill>
                  <a:schemeClr val="bg1"/>
                </a:solidFill>
              </a:rPr>
              <a:t>Podstawy Machine Learning </a:t>
            </a:r>
            <a:br>
              <a:rPr lang="pl-PL" sz="3600" dirty="0" smtClean="0">
                <a:solidFill>
                  <a:schemeClr val="bg1"/>
                </a:solidFill>
              </a:rPr>
            </a:b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509120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659746" y="3861048"/>
            <a:ext cx="344064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l-PL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518864" y="1844824"/>
            <a:ext cx="8229600" cy="4464496"/>
          </a:xfrm>
        </p:spPr>
        <p:txBody>
          <a:bodyPr>
            <a:normAutofit/>
          </a:bodyPr>
          <a:lstStyle/>
          <a:p>
            <a:r>
              <a:rPr lang="pl-PL" sz="2800" dirty="0" smtClean="0"/>
              <a:t>Supervised </a:t>
            </a:r>
          </a:p>
          <a:p>
            <a:pPr marL="0" indent="0">
              <a:buNone/>
            </a:pPr>
            <a:r>
              <a:rPr lang="pl-PL" sz="2800" dirty="0" smtClean="0"/>
              <a:t>Człowiek ma wpływ na działanie algorytmu i pokazuje jak ma działać / uczyć się na danym zbiorze danych.</a:t>
            </a:r>
          </a:p>
          <a:p>
            <a:pPr marL="0" indent="0">
              <a:buNone/>
            </a:pPr>
            <a:endParaRPr lang="pl-PL" sz="2800" dirty="0" smtClean="0"/>
          </a:p>
          <a:p>
            <a:r>
              <a:rPr lang="pl-PL" sz="2800" dirty="0" smtClean="0"/>
              <a:t>Unsupervised</a:t>
            </a:r>
          </a:p>
          <a:p>
            <a:pPr marL="0" indent="0">
              <a:buNone/>
            </a:pPr>
            <a:r>
              <a:rPr lang="pl-PL" sz="2800" dirty="0" smtClean="0"/>
              <a:t>Brak wpływu człowieka na działanie algorytmu. Dostosowuje jedynie wrażliwość algorytmu w oparciu o miary / wskaźniki. </a:t>
            </a:r>
          </a:p>
        </p:txBody>
      </p:sp>
    </p:spTree>
    <p:extLst>
      <p:ext uri="{BB962C8B-B14F-4D97-AF65-F5344CB8AC3E}">
        <p14:creationId xmlns:p14="http://schemas.microsoft.com/office/powerpoint/2010/main" val="32589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Explaine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87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Supervised </a:t>
            </a:r>
          </a:p>
          <a:p>
            <a:pPr lvl="1"/>
            <a:r>
              <a:rPr lang="pl-PL" sz="2400" dirty="0"/>
              <a:t>Klasyfikacja: Problemy z klasyfikacją kategoryzują wszystkie zmienne, które tworzą dane wyjściowe. Przykłady tych kategorii utworzonych poprzez klasyfikację obejmują dane demograficzne, takie jak stan cywilny, płeć lub wiek</a:t>
            </a:r>
            <a:r>
              <a:rPr lang="pl-PL" sz="2400" dirty="0" smtClean="0"/>
              <a:t>. </a:t>
            </a:r>
          </a:p>
          <a:p>
            <a:pPr marL="457200" lvl="1" indent="0">
              <a:buNone/>
            </a:pPr>
            <a:r>
              <a:rPr lang="pl-PL" sz="2400" dirty="0" smtClean="0"/>
              <a:t>Np. Scorring kredytowy.</a:t>
            </a:r>
            <a:endParaRPr lang="pl-PL" sz="2400" dirty="0"/>
          </a:p>
          <a:p>
            <a:pPr lvl="1"/>
            <a:endParaRPr lang="pl-PL" sz="2400" dirty="0"/>
          </a:p>
        </p:txBody>
      </p:sp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- Supervised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6" y="4235090"/>
            <a:ext cx="8095828" cy="203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2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Supervised </a:t>
            </a:r>
            <a:endParaRPr lang="pl-PL" sz="2400" dirty="0"/>
          </a:p>
          <a:p>
            <a:pPr lvl="1"/>
            <a:r>
              <a:rPr lang="pl-PL" sz="2400" dirty="0"/>
              <a:t>Regresja: Problemy, które można sklasyfikować jako problemy regresyjne, obejmują typy, w których zmienne wyjściowe są ustawione jako liczba rzeczywista. Format tego problemu często ma format liniowy</a:t>
            </a:r>
            <a:r>
              <a:rPr lang="pl-PL" sz="2400" dirty="0" smtClean="0"/>
              <a:t>.</a:t>
            </a:r>
          </a:p>
          <a:p>
            <a:pPr marL="457200" lvl="1" indent="0">
              <a:buNone/>
            </a:pPr>
            <a:r>
              <a:rPr lang="pl-PL" sz="2400" dirty="0" smtClean="0"/>
              <a:t>Np. Sprzedaż towarów w danym sklepie. </a:t>
            </a:r>
            <a:endParaRPr lang="pl-PL" sz="2400" dirty="0"/>
          </a:p>
          <a:p>
            <a:pPr lvl="1"/>
            <a:endParaRPr lang="pl-PL" sz="2400" dirty="0"/>
          </a:p>
        </p:txBody>
      </p:sp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- Supervised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2052" name="Picture 4" descr="Znalezione obrazy dla zapytania R forec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24324"/>
            <a:ext cx="61722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Learning Explain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48872" cy="449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Unsupervised </a:t>
            </a:r>
            <a:endParaRPr lang="pl-PL" sz="2400" dirty="0"/>
          </a:p>
          <a:p>
            <a:pPr lvl="1"/>
            <a:r>
              <a:rPr lang="pl-PL" sz="2400" dirty="0" smtClean="0"/>
              <a:t>Uczeniem </a:t>
            </a:r>
            <a:r>
              <a:rPr lang="pl-PL" sz="2400" dirty="0"/>
              <a:t>się bez nadzoru, </a:t>
            </a:r>
            <a:r>
              <a:rPr lang="pl-PL" sz="2400" dirty="0" smtClean="0"/>
              <a:t>w </a:t>
            </a:r>
            <a:r>
              <a:rPr lang="pl-PL" sz="2400" dirty="0"/>
              <a:t>przeciwieństwie do uczenia </a:t>
            </a:r>
            <a:r>
              <a:rPr lang="pl-PL" sz="2400" dirty="0" smtClean="0"/>
              <a:t>nadzorowanego nie </a:t>
            </a:r>
            <a:r>
              <a:rPr lang="pl-PL" sz="2400" dirty="0"/>
              <a:t>ma poprawnych odpowiedzi i nie ma nauczyciela. Algorytmy są pozostawione samym sobie, aby odkryć i przedstawić interesującą strukturę danych</a:t>
            </a:r>
            <a:r>
              <a:rPr lang="pl-PL" sz="2400" dirty="0" smtClean="0"/>
              <a:t>.</a:t>
            </a:r>
          </a:p>
          <a:p>
            <a:pPr marL="457200" lvl="1" indent="0">
              <a:buNone/>
            </a:pPr>
            <a:r>
              <a:rPr lang="pl-PL" sz="2400" dirty="0" smtClean="0"/>
              <a:t>Np.  Segmentacja klientów, systemy rekomendacyjne, przetwarzanie obrazu. </a:t>
            </a:r>
            <a:endParaRPr lang="pl-PL" sz="2400" dirty="0"/>
          </a:p>
        </p:txBody>
      </p:sp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- unsupervised</a:t>
            </a:r>
            <a:endParaRPr lang="pl-PL" sz="28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cdn-images-1.medium.com/max/800/1*AZMDyaifxGVdwTV-1BN7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29" y="2492896"/>
            <a:ext cx="5616624" cy="241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</a:t>
            </a:r>
            <a:br>
              <a:rPr lang="pl-PL" sz="2800" b="1" dirty="0" smtClean="0">
                <a:latin typeface="Trebuchet MS" pitchFamily="34" charset="0"/>
              </a:rPr>
            </a:br>
            <a:r>
              <a:rPr lang="pl-PL" sz="2800" b="1" dirty="0" smtClean="0">
                <a:latin typeface="Trebuchet MS" pitchFamily="34" charset="0"/>
              </a:rPr>
              <a:t>supervised vs unsupervised</a:t>
            </a:r>
            <a:endParaRPr lang="pl-PL" sz="28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pl-PL" sz="2800" dirty="0" smtClean="0"/>
              <a:t>Regresyjne [</a:t>
            </a:r>
            <a:r>
              <a:rPr lang="pl-PL" sz="2800" i="1" dirty="0" smtClean="0"/>
              <a:t>z ang. regression</a:t>
            </a:r>
            <a:r>
              <a:rPr lang="pl-PL" sz="2800" dirty="0" smtClean="0"/>
              <a:t>] - supervised</a:t>
            </a:r>
          </a:p>
          <a:p>
            <a:r>
              <a:rPr lang="pl-PL" sz="2800" dirty="0" smtClean="0"/>
              <a:t>Klasyfikacyjne [</a:t>
            </a:r>
            <a:r>
              <a:rPr lang="pl-PL" sz="2800" i="1" dirty="0" smtClean="0"/>
              <a:t>z ang. classification</a:t>
            </a:r>
            <a:r>
              <a:rPr lang="pl-PL" sz="2800" dirty="0" smtClean="0"/>
              <a:t>] – supervised </a:t>
            </a:r>
          </a:p>
          <a:p>
            <a:r>
              <a:rPr lang="pl-PL" sz="2800" dirty="0" smtClean="0"/>
              <a:t>Grupowanie [</a:t>
            </a:r>
            <a:r>
              <a:rPr lang="pl-PL" sz="2800" i="1" dirty="0" smtClean="0"/>
              <a:t>z ang. cluster</a:t>
            </a:r>
            <a:r>
              <a:rPr lang="pl-PL" sz="2800" dirty="0" smtClean="0"/>
              <a:t>ing] - unsupervised</a:t>
            </a:r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- metody</a:t>
            </a:r>
            <a:endParaRPr lang="pl-PL" sz="28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-images-1.medium.com/max/1600/1*z2EyRjrsmXON8aj-5o4Z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– metody regresyjne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1026" name="Picture 2" descr="https://cdn-images-1.medium.com/max/1600/1*MqKmxiW0ud-jHOtod-US_Q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198390"/>
            <a:ext cx="38957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14650" y="6052405"/>
            <a:ext cx="180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                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– metody regresyjne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2050" name="Picture 2" descr="https://cdn-images-1.medium.com/max/1600/1*D_vM_ZyyvQCMM9zBkZyw3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" y="3861048"/>
            <a:ext cx="8928992" cy="21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2860" y="1844824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CEL: Wyznaczenie jak najlepiej dopasowanej lini teoretycznej, która będzie wyjaśniać wartości empiryczne (rzeczywiste).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3888" y="287500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Y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pl-PL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* X + b</a:t>
            </a:r>
          </a:p>
        </p:txBody>
      </p:sp>
    </p:spTree>
    <p:extLst>
      <p:ext uri="{BB962C8B-B14F-4D97-AF65-F5344CB8AC3E}">
        <p14:creationId xmlns:p14="http://schemas.microsoft.com/office/powerpoint/2010/main" val="30745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Program zajęć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R base oraz Rstudio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0930440"/>
              </p:ext>
            </p:extLst>
          </p:nvPr>
        </p:nvGraphicFramePr>
        <p:xfrm>
          <a:off x="885825" y="27461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2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290674"/>
            <a:ext cx="790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6" y="5290674"/>
            <a:ext cx="1467006" cy="109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40" y="980728"/>
            <a:ext cx="1131992" cy="9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7190696" y="3079229"/>
            <a:ext cx="1845800" cy="1793354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Machine Learning</a:t>
            </a:r>
            <a:endParaRPr lang="en-US" dirty="0"/>
          </a:p>
        </p:txBody>
      </p:sp>
      <p:pic>
        <p:nvPicPr>
          <p:cNvPr id="18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– metody regresyjne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2052" name="Picture 4" descr="https://cdn-images-1.medium.com/max/1600/1*8LyCKzZM0CX_pl-gaBHx0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41897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2860" y="1844824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CEL: Wyznaczenie jak najlepiej dopasowanej lini teoretycznej, która będzie wyjaśniać wartości empiryczne (rzeczywiste).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24128" y="4293096"/>
            <a:ext cx="57606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88224" y="396993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Min. reszt modelu</a:t>
            </a:r>
            <a:endParaRPr lang="en-US" dirty="0"/>
          </a:p>
        </p:txBody>
      </p:sp>
      <p:pic>
        <p:nvPicPr>
          <p:cNvPr id="3074" name="Picture 2" descr="https://cdn-images-1.medium.com/max/1600/1*B90uFQTq93xKExUIrGu5A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58" y="4941168"/>
            <a:ext cx="27336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– metody regresyjne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94386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Można rozwinąć wzór (metodę) o wiecej czynników wyjaśniających.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1880" y="2589252"/>
            <a:ext cx="1866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Y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pl-PL" sz="2400" dirty="0" smtClean="0"/>
              <a:t>(a</a:t>
            </a:r>
            <a:r>
              <a:rPr lang="en-US" sz="2400" dirty="0" smtClean="0"/>
              <a:t> </a:t>
            </a:r>
            <a:r>
              <a:rPr lang="en-US" sz="2400" dirty="0"/>
              <a:t>* </a:t>
            </a:r>
            <a:r>
              <a:rPr lang="en-US" sz="2400" dirty="0" smtClean="0"/>
              <a:t>X</a:t>
            </a:r>
            <a:r>
              <a:rPr lang="pl-PL" sz="2400" dirty="0" smtClean="0"/>
              <a:t>)</a:t>
            </a:r>
            <a:r>
              <a:rPr lang="en-US" sz="2400" dirty="0" smtClean="0"/>
              <a:t> </a:t>
            </a:r>
            <a:r>
              <a:rPr lang="en-US" sz="2400" dirty="0"/>
              <a:t>+ b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103948" y="1808289"/>
            <a:ext cx="432048" cy="2952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79449" y="3719314"/>
                <a:ext cx="46250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2400" dirty="0" smtClean="0"/>
                        <m:t>Y</m:t>
                      </m:r>
                      <m:r>
                        <m:rPr>
                          <m:nor/>
                        </m:rPr>
                        <a:rPr lang="en-US" sz="2400" dirty="0" smtClean="0"/>
                        <m:t> =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l-PL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∗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l-PL" sz="2400" dirty="0"/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i="1" dirty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l-PL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∗ 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pl-PL" sz="2400" dirty="0"/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i="1" dirty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l-PL" sz="24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∗ 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sz="24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+ </m:t>
                      </m:r>
                      <m:r>
                        <m:rPr>
                          <m:nor/>
                        </m:rPr>
                        <a:rPr lang="en-US" sz="2400" dirty="0"/>
                        <m:t>b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49" y="3719314"/>
                <a:ext cx="4625062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1560" y="479826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Zmienna objaśniana:</a:t>
            </a:r>
          </a:p>
          <a:p>
            <a:r>
              <a:rPr lang="pl-PL" dirty="0" smtClean="0"/>
              <a:t>- Cena mieszkania (Y)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485031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Zmienna/e objaśniające: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Metraż (x1)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Ilość pokoi (x2)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Wartość wyposażenia (x3)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33273" y="4202968"/>
            <a:ext cx="692351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808203" y="4202969"/>
            <a:ext cx="120379" cy="5952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35897" y="4198262"/>
            <a:ext cx="864095" cy="60000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20072" y="4250308"/>
            <a:ext cx="557784" cy="60000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– metody klasyfikacyjne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4098" name="Picture 2" descr="https://anniepyim.github.io/kaggle_images/Regression_vs_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94" y="1916832"/>
            <a:ext cx="6696744" cy="32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530120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Cena mieszkania = metraż + ilość pokoi + wartość wyposażenia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86274" y="5301208"/>
            <a:ext cx="44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Rynek byka / niedźwiedzia = cena akcji firmy X + cena akcji firmy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– metody klasyfikacyjne</a:t>
            </a:r>
            <a:br>
              <a:rPr lang="pl-PL" sz="2800" b="1" dirty="0" smtClean="0">
                <a:latin typeface="Trebuchet MS" pitchFamily="34" charset="0"/>
              </a:rPr>
            </a:br>
            <a:r>
              <a:rPr lang="pl-PL" sz="2800" b="1" dirty="0" smtClean="0">
                <a:latin typeface="Trebuchet MS" pitchFamily="34" charset="0"/>
              </a:rPr>
              <a:t>drzewa decyzyjne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7170" name="Picture 2" descr="http://mines.humanoriented.com/classes/2010/fall/csci568/portfolio_exports/lguo/image/decisionTree/decision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79315"/>
            <a:ext cx="707704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– metody klasyfikacyjne</a:t>
            </a:r>
            <a:br>
              <a:rPr lang="pl-PL" sz="2800" b="1" dirty="0" smtClean="0">
                <a:latin typeface="Trebuchet MS" pitchFamily="34" charset="0"/>
              </a:rPr>
            </a:br>
            <a:r>
              <a:rPr lang="pl-PL" sz="2800" b="1" dirty="0" smtClean="0">
                <a:latin typeface="Trebuchet MS" pitchFamily="34" charset="0"/>
              </a:rPr>
              <a:t>drzewa decyzyjne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8194" name="Picture 2" descr="http://mines.humanoriented.com/classes/2010/fall/csci568/portfolio_exports/lguo/image/decisionTree/class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99077"/>
            <a:ext cx="6465962" cy="37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7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24" y="1916832"/>
            <a:ext cx="859616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CEL: Identyfikacja podobnych grup pod względem badanych cech.</a:t>
            </a:r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Machine Learning – metody grupowania / klastrowania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5122" name="Picture 2" descr="Clustering K m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7908627" cy="259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nalezione obrazy dla zapytania machine learning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73" y="134076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Trebuchet MS" pitchFamily="34" charset="0"/>
              </a:rPr>
              <a:t>Implementacja algorytmów ML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10242" name="Picture 2" descr="Znalezione obrazy dla zapytania machine learning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9" y="1988840"/>
            <a:ext cx="8223938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7200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Trebuchet MS" pitchFamily="34" charset="0"/>
              </a:rPr>
              <a:t>Implementacja algorytmów ML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5157192"/>
            <a:ext cx="1512168" cy="1200329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TRAIN/ TEST</a:t>
            </a:r>
            <a:endParaRPr lang="pl-PL" dirty="0" smtClean="0"/>
          </a:p>
          <a:p>
            <a:pPr algn="ctr"/>
            <a:r>
              <a:rPr lang="pl-PL" dirty="0" smtClean="0"/>
              <a:t>0.7/0.3 split        or</a:t>
            </a:r>
          </a:p>
          <a:p>
            <a:pPr algn="ctr"/>
            <a:r>
              <a:rPr lang="pl-PL" dirty="0" smtClean="0"/>
              <a:t>0.8/0.2 split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14972" y="4653136"/>
            <a:ext cx="864096" cy="6120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 descr="Znalezione obrazy dla zapytania machine learning train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8" y="1605483"/>
            <a:ext cx="6329436" cy="475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Dodatki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43729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dirty="0" smtClean="0"/>
              <a:t>ML cheatsheet: </a:t>
            </a:r>
            <a:endParaRPr lang="pl-PL" sz="2400" dirty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github.com/rstudio/cheatsheets/raw/master/Machine%20Learning%20Modelling%20in%20R.pdf</a:t>
            </a:r>
            <a:endParaRPr lang="pl-PL" sz="2400" dirty="0" smtClean="0"/>
          </a:p>
          <a:p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www.kdnuggets.com/2018/09/machine-learning-cheat-sheets.html</a:t>
            </a:r>
            <a:endParaRPr lang="pl-PL" sz="2400" dirty="0" smtClean="0"/>
          </a:p>
          <a:p>
            <a:r>
              <a:rPr lang="pl-PL" sz="2400" dirty="0">
                <a:hlinkClick r:id="rId4"/>
              </a:rPr>
              <a:t>https://ml-cheatsheet.readthedocs.io/en/latest</a:t>
            </a:r>
            <a:r>
              <a:rPr lang="pl-PL" sz="2400" dirty="0" smtClean="0">
                <a:hlinkClick r:id="rId4"/>
              </a:rPr>
              <a:t>/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Narzędzia do ML: </a:t>
            </a:r>
          </a:p>
          <a:p>
            <a:pPr>
              <a:buFontTx/>
              <a:buChar char="-"/>
            </a:pPr>
            <a:r>
              <a:rPr lang="pl-PL" sz="2400" dirty="0" smtClean="0"/>
              <a:t>MLR </a:t>
            </a:r>
            <a:r>
              <a:rPr lang="pl-PL" sz="2400" dirty="0" smtClean="0">
                <a:hlinkClick r:id="rId5"/>
              </a:rPr>
              <a:t>https</a:t>
            </a:r>
            <a:r>
              <a:rPr lang="pl-PL" sz="2400" dirty="0">
                <a:hlinkClick r:id="rId5"/>
              </a:rPr>
              <a:t>://mlr.mlr-org.com</a:t>
            </a:r>
            <a:r>
              <a:rPr lang="pl-PL" sz="2400" dirty="0" smtClean="0">
                <a:hlinkClick r:id="rId5"/>
              </a:rPr>
              <a:t>/</a:t>
            </a:r>
            <a:endParaRPr lang="pl-PL" sz="2400" dirty="0" smtClean="0"/>
          </a:p>
          <a:p>
            <a:pPr>
              <a:buFontTx/>
              <a:buChar char="-"/>
            </a:pPr>
            <a:r>
              <a:rPr lang="pl-PL" sz="2400" dirty="0"/>
              <a:t>H20 </a:t>
            </a:r>
            <a:r>
              <a:rPr lang="pl-PL" sz="2400" dirty="0">
                <a:hlinkClick r:id="rId6"/>
              </a:rPr>
              <a:t>http://</a:t>
            </a:r>
            <a:r>
              <a:rPr lang="pl-PL" sz="2400" dirty="0" smtClean="0">
                <a:hlinkClick r:id="rId6"/>
              </a:rPr>
              <a:t>docs.h2o.ai/h2o/latest-stable/h2o-docs/index.html</a:t>
            </a:r>
            <a:endParaRPr lang="pl-PL" sz="2400" dirty="0" smtClean="0"/>
          </a:p>
          <a:p>
            <a:pPr>
              <a:buFontTx/>
              <a:buChar char="-"/>
            </a:pPr>
            <a:r>
              <a:rPr lang="pl-PL" sz="2400" dirty="0"/>
              <a:t>KERAS </a:t>
            </a:r>
            <a:r>
              <a:rPr lang="pl-PL" sz="2400" dirty="0">
                <a:hlinkClick r:id="rId7"/>
              </a:rPr>
              <a:t>https://keras.io</a:t>
            </a:r>
            <a:r>
              <a:rPr lang="pl-PL" sz="2400" dirty="0" smtClean="0">
                <a:hlinkClick r:id="rId7"/>
              </a:rPr>
              <a:t>/</a:t>
            </a:r>
            <a:endParaRPr lang="pl-PL" sz="2400" dirty="0" smtClean="0"/>
          </a:p>
          <a:p>
            <a:pPr>
              <a:buFontTx/>
              <a:buChar char="-"/>
            </a:pPr>
            <a:r>
              <a:rPr lang="pl-PL" sz="2400" dirty="0"/>
              <a:t>TensorFlow </a:t>
            </a:r>
            <a:r>
              <a:rPr lang="pl-PL" sz="2400" dirty="0">
                <a:hlinkClick r:id="rId8"/>
              </a:rPr>
              <a:t>https://www.tensorflow.org</a:t>
            </a:r>
            <a:r>
              <a:rPr lang="pl-PL" sz="2400" dirty="0" smtClean="0">
                <a:hlinkClick r:id="rId8"/>
              </a:rPr>
              <a:t>/</a:t>
            </a:r>
            <a:endParaRPr lang="pl-PL" sz="2400" dirty="0" smtClean="0"/>
          </a:p>
          <a:p>
            <a:pPr>
              <a:buFontTx/>
              <a:buChar char="-"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AGENDA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pl-PL" sz="2800" dirty="0" smtClean="0"/>
              <a:t>Co to jest uczenie maszynowe </a:t>
            </a:r>
            <a:br>
              <a:rPr lang="pl-PL" sz="2800" dirty="0" smtClean="0"/>
            </a:br>
            <a:r>
              <a:rPr lang="pl-PL" sz="2800" dirty="0" smtClean="0"/>
              <a:t>(Machine </a:t>
            </a:r>
            <a:r>
              <a:rPr lang="pl-PL" sz="2800" dirty="0"/>
              <a:t>L</a:t>
            </a:r>
            <a:r>
              <a:rPr lang="pl-PL" sz="2800" dirty="0" smtClean="0"/>
              <a:t>earning)?</a:t>
            </a:r>
          </a:p>
          <a:p>
            <a:r>
              <a:rPr lang="pl-PL" sz="2800" dirty="0" smtClean="0"/>
              <a:t>Machine Learning vs Data Science.</a:t>
            </a:r>
          </a:p>
          <a:p>
            <a:r>
              <a:rPr lang="pl-PL" sz="2800" dirty="0" smtClean="0"/>
              <a:t>Zastosowanie ML.</a:t>
            </a:r>
          </a:p>
          <a:p>
            <a:r>
              <a:rPr lang="pl-PL" sz="2800" dirty="0" smtClean="0"/>
              <a:t>Rodzaje i metody uczenia maszynowgo.</a:t>
            </a:r>
          </a:p>
          <a:p>
            <a:r>
              <a:rPr lang="pl-PL" sz="2800" dirty="0" smtClean="0"/>
              <a:t>Procedura implementacji.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Uczenie Maszynowe – co to jest?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Znalezione obrazy dla zapytania target u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08920"/>
            <a:ext cx="5000698" cy="32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1"/>
          <p:cNvSpPr txBox="1">
            <a:spLocks/>
          </p:cNvSpPr>
          <p:nvPr/>
        </p:nvSpPr>
        <p:spPr>
          <a:xfrm>
            <a:off x="395536" y="162880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 smtClean="0">
                <a:latin typeface="Trebuchet MS" pitchFamily="34" charset="0"/>
              </a:rPr>
              <a:t>Na przykładzie amerykańskiej sieci sklepów Target</a:t>
            </a:r>
            <a:endParaRPr lang="pl-PL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Uczenie Maszynowe – co to jest?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864" y="1844825"/>
            <a:ext cx="8229600" cy="2304256"/>
          </a:xfrm>
        </p:spPr>
        <p:txBody>
          <a:bodyPr>
            <a:normAutofit/>
          </a:bodyPr>
          <a:lstStyle/>
          <a:p>
            <a:r>
              <a:rPr lang="pl-PL" sz="2800" dirty="0"/>
              <a:t>T</a:t>
            </a:r>
            <a:r>
              <a:rPr lang="pl-PL" sz="2800" dirty="0" smtClean="0"/>
              <a:t>o </a:t>
            </a:r>
            <a:r>
              <a:rPr lang="pl-PL" sz="2800" dirty="0"/>
              <a:t>praktyka wykorzystywania algorytmów do analizowania danych, uczenia się od nich, a następnie dokonywania determinacji lub przewidywania </a:t>
            </a:r>
            <a:r>
              <a:rPr lang="pl-PL" sz="2800" dirty="0" smtClean="0"/>
              <a:t>rzeczywistych zjawisk.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92855276"/>
              </p:ext>
            </p:extLst>
          </p:nvPr>
        </p:nvGraphicFramePr>
        <p:xfrm>
          <a:off x="467544" y="2996952"/>
          <a:ext cx="8424936" cy="413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5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Uczenie Maszynowe – co to jest?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 descr="Znalezione obrazy dla zapytania machine learning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8184"/>
            <a:ext cx="5918668" cy="31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thehub.thomsonreuters.com/servlet/JiveServlet/downloadImage/38-683342-1655017/pastedImage_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thehub.thomsonreuters.com/servlet/JiveServlet/downloadImage/38-683342-1655017/pastedImage_8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Znalezione obrazy dla zapytania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835603" cy="425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Uczenie Maszynowe </a:t>
            </a:r>
            <a:r>
              <a:rPr lang="pl-PL" sz="2800" b="1" dirty="0" smtClean="0">
                <a:latin typeface="Trebuchet MS" pitchFamily="34" charset="0"/>
              </a:rPr>
              <a:t>vs Data Science</a:t>
            </a:r>
            <a:endParaRPr lang="pl-PL" sz="28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Uczenie Maszynowe oraz wiedza domenowa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8" y="1932033"/>
            <a:ext cx="8388424" cy="405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2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Zastosowanie Machine Learning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172" name="Picture 4" descr="Znalezione obrazy dla zapytania where to apply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0107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1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586</Words>
  <Application>Microsoft Office PowerPoint</Application>
  <PresentationFormat>On-screen Show (4:3)</PresentationFormat>
  <Paragraphs>103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Motyw pakietu Office</vt:lpstr>
      <vt:lpstr>Podstawy Machine Learning  </vt:lpstr>
      <vt:lpstr>Program zajęć</vt:lpstr>
      <vt:lpstr>AGENDA</vt:lpstr>
      <vt:lpstr>Uczenie Maszynowe – co to jest?</vt:lpstr>
      <vt:lpstr>Uczenie Maszynowe – co to jest?</vt:lpstr>
      <vt:lpstr>Uczenie Maszynowe – co to jest?</vt:lpstr>
      <vt:lpstr>Uczenie Maszynowe vs Data Science</vt:lpstr>
      <vt:lpstr>Uczenie Maszynowe oraz wiedza domenowa</vt:lpstr>
      <vt:lpstr>Zastosowanie Machine Learning</vt:lpstr>
      <vt:lpstr>Machine Learning</vt:lpstr>
      <vt:lpstr>PowerPoint Presentation</vt:lpstr>
      <vt:lpstr>Machine Learning - Supervised</vt:lpstr>
      <vt:lpstr>Machine Learning - Supervised</vt:lpstr>
      <vt:lpstr>PowerPoint Presentation</vt:lpstr>
      <vt:lpstr>Machine Learning - unsupervised</vt:lpstr>
      <vt:lpstr>Machine Learning  supervised vs unsupervised</vt:lpstr>
      <vt:lpstr>Machine Learning - metody</vt:lpstr>
      <vt:lpstr>Machine Learning – metody regresyjne</vt:lpstr>
      <vt:lpstr>Machine Learning – metody regresyjne</vt:lpstr>
      <vt:lpstr>Machine Learning – metody regresyjne</vt:lpstr>
      <vt:lpstr>Machine Learning – metody regresyjne</vt:lpstr>
      <vt:lpstr>Machine Learning – metody klasyfikacyjne</vt:lpstr>
      <vt:lpstr>Machine Learning – metody klasyfikacyjne drzewa decyzyjne</vt:lpstr>
      <vt:lpstr>Machine Learning – metody klasyfikacyjne drzewa decyzyjne</vt:lpstr>
      <vt:lpstr>Machine Learning – metody grupowania / klastrowania</vt:lpstr>
      <vt:lpstr>PowerPoint Presentation</vt:lpstr>
      <vt:lpstr>Implementacja algorytmów ML</vt:lpstr>
      <vt:lpstr>Implementacja algorytmów ML</vt:lpstr>
      <vt:lpstr>Dodatki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U0173627</cp:lastModifiedBy>
  <cp:revision>147</cp:revision>
  <dcterms:created xsi:type="dcterms:W3CDTF">2013-11-12T12:01:23Z</dcterms:created>
  <dcterms:modified xsi:type="dcterms:W3CDTF">2019-01-19T09:57:26Z</dcterms:modified>
</cp:coreProperties>
</file>