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9" r:id="rId4"/>
    <p:sldId id="276" r:id="rId5"/>
    <p:sldId id="274" r:id="rId6"/>
    <p:sldId id="278" r:id="rId7"/>
    <p:sldId id="277" r:id="rId8"/>
    <p:sldId id="267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</dgm:pt>
    <dgm:pt modelId="{A2917BAC-491F-449F-B303-4DAE9CFD0288}" type="pres">
      <dgm:prSet presAssocID="{1D001A7B-A18F-4E41-8BAE-3DF7A4CF5AEA}" presName="parTrans" presStyleLbl="sibTrans2D1" presStyleIdx="0" presStyleCnt="6"/>
      <dgm:spPr/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23896783-5A7E-4ABE-B066-91D10C3AC250}" type="pres">
      <dgm:prSet presAssocID="{8D2CE5FC-50E7-4B01-8CB4-C3E9E03E20C6}" presName="sibTrans" presStyleLbl="sibTrans2D1" presStyleIdx="1" presStyleCnt="6"/>
      <dgm:spPr/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</dgm:pt>
    <dgm:pt modelId="{422FAB24-E1D3-4607-8D04-B34102924B63}" type="pres">
      <dgm:prSet presAssocID="{77562883-75DE-4598-BC88-0A1DB8BBFA57}" presName="parTrans" presStyleLbl="sibTrans2D1" presStyleIdx="2" presStyleCnt="6"/>
      <dgm:spPr/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711BFC4-1938-4160-80A8-C9E86BE5C6CD}" type="pres">
      <dgm:prSet presAssocID="{C5832B4A-A7C3-4657-B242-40E3F98471F1}" presName="sibTrans" presStyleLbl="sibTrans2D1" presStyleIdx="3" presStyleCnt="6"/>
      <dgm:spPr/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</dgm:pt>
    <dgm:pt modelId="{98DF796F-A392-4CD2-825D-5DFFFB3F6A30}" type="pres">
      <dgm:prSet presAssocID="{02685D4C-D3C6-4A20-A50A-92D119B75844}" presName="parTrans" presStyleLbl="sibTrans2D1" presStyleIdx="4" presStyleCnt="6"/>
      <dgm:spPr/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F3A0D58F-77EC-4E90-AC46-1A1D6B4C7B49}" type="pres">
      <dgm:prSet presAssocID="{3FF1358F-9F6B-41E7-93A6-1510C4DD590F}" presName="sibTrans" presStyleLbl="sibTrans2D1" presStyleIdx="5" presStyleCnt="6"/>
      <dgm:spPr/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Pozyskanie</a:t>
          </a:r>
          <a:endParaRPr lang="en-US" sz="24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Przetworzenie </a:t>
          </a:r>
          <a:endParaRPr lang="en-US" sz="24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Analiza</a:t>
          </a:r>
          <a:endParaRPr lang="en-US" sz="24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7938-67B9-40A8-813F-B2371980CF4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C43F-395E-47D3-80F4-98CBC80FC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l.wikipedia.org/wiki/J%C4%99zyk_regularn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github.com/rstudio/cheatsheets/raw/master/reg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bula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7"/>
            <a:ext cx="4892080" cy="1368152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Analiza danych w </a:t>
            </a:r>
            <a:r>
              <a:rPr lang="en-US" sz="3600" dirty="0" err="1">
                <a:solidFill>
                  <a:schemeClr val="bg1"/>
                </a:solidFill>
              </a:rPr>
              <a:t>Pythonie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797152"/>
            <a:ext cx="2984376" cy="504056"/>
          </a:xfrm>
        </p:spPr>
        <p:txBody>
          <a:bodyPr>
            <a:normAutofit lnSpcReduction="10000"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Maciej Sykulak</a:t>
            </a:r>
            <a:b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</a:b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sykulak.wsb@gmail.com</a:t>
            </a: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052690" y="4149080"/>
            <a:ext cx="344064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400" dirty="0">
                <a:solidFill>
                  <a:schemeClr val="bg1"/>
                </a:solidFill>
                <a:latin typeface="Trebuchet MS" pitchFamily="34" charset="0"/>
              </a:rPr>
              <a:t>Zajęcia nr 3: Przygotowanie danych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Program zajęć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074" y="1772816"/>
            <a:ext cx="8229600" cy="1368152"/>
          </a:xfrm>
        </p:spPr>
        <p:txBody>
          <a:bodyPr>
            <a:normAutofit/>
          </a:bodyPr>
          <a:lstStyle/>
          <a:p>
            <a:r>
              <a:rPr lang="pl-PL" sz="2400" dirty="0"/>
              <a:t>1. </a:t>
            </a:r>
            <a:r>
              <a:rPr lang="en-US" sz="2400" dirty="0"/>
              <a:t>Python</a:t>
            </a:r>
            <a:r>
              <a:rPr lang="pl-PL" sz="2400" dirty="0"/>
              <a:t> </a:t>
            </a:r>
            <a:r>
              <a:rPr lang="en-US" sz="2400" dirty="0"/>
              <a:t>vs Anaconda</a:t>
            </a:r>
            <a:r>
              <a:rPr lang="pl-PL" sz="2400" dirty="0"/>
              <a:t>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40930440"/>
              </p:ext>
            </p:extLst>
          </p:nvPr>
        </p:nvGraphicFramePr>
        <p:xfrm>
          <a:off x="885825" y="2746182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Znalezione obrazy dla zapytania database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324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file xlsx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53705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Znalezione obrazy dla zapytania file xml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2" y="60098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843808" y="3099445"/>
            <a:ext cx="2232248" cy="2088232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7236296" y="372387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968" y="33295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Machine Learning</a:t>
            </a:r>
            <a:endParaRPr lang="en-US" dirty="0"/>
          </a:p>
        </p:txBody>
      </p:sp>
      <p:pic>
        <p:nvPicPr>
          <p:cNvPr id="18" name="Picture 8" descr="Znalezione obrazy dla zapytania data wrangling clipar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32" y="397590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pyth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95291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pl-PL" dirty="0"/>
              <a:t>Przygotowanie danych</a:t>
            </a:r>
          </a:p>
          <a:p>
            <a:r>
              <a:rPr lang="pl-PL" dirty="0"/>
              <a:t>Pakiety w </a:t>
            </a:r>
            <a:r>
              <a:rPr lang="en-US" dirty="0" err="1"/>
              <a:t>Pythonie</a:t>
            </a:r>
            <a:endParaRPr lang="pl-PL" dirty="0"/>
          </a:p>
          <a:p>
            <a:r>
              <a:rPr lang="pl-PL" dirty="0"/>
              <a:t>Wyrażenia regularne (Regex)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1252796"/>
            <a:ext cx="458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Przygotowanie danych – dlaczego?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755575" y="2153327"/>
            <a:ext cx="7310843" cy="15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Mogą być rozbieżności w danych np. nazwy ulic napisane z polskimi znakami i bez polskich znaków.</a:t>
            </a:r>
          </a:p>
          <a:p>
            <a:r>
              <a:rPr lang="pl-PL" sz="2000" dirty="0"/>
              <a:t>Wartości odstające (losowe zdarzenia).</a:t>
            </a:r>
          </a:p>
          <a:p>
            <a:r>
              <a:rPr lang="pl-PL" sz="2000" dirty="0"/>
              <a:t>Brak potrzebnych zmiennych / atrybutów do dalszej analizy.</a:t>
            </a:r>
          </a:p>
        </p:txBody>
      </p:sp>
      <p:sp>
        <p:nvSpPr>
          <p:cNvPr id="8" name="Up Arrow 7"/>
          <p:cNvSpPr/>
          <p:nvPr/>
        </p:nvSpPr>
        <p:spPr>
          <a:xfrm rot="10800000">
            <a:off x="4283968" y="3699774"/>
            <a:ext cx="432048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85642" y="4509119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CEL</a:t>
            </a:r>
          </a:p>
        </p:txBody>
      </p:sp>
      <p:pic>
        <p:nvPicPr>
          <p:cNvPr id="3074" name="Picture 2" descr="Znalezione obrazy dla zapytania targe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22315"/>
            <a:ext cx="1945785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903386" y="5085184"/>
            <a:ext cx="7310843" cy="15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Zrozumienie danych. </a:t>
            </a:r>
          </a:p>
          <a:p>
            <a:r>
              <a:rPr lang="pl-PL" sz="2000" dirty="0"/>
              <a:t>Postawienie celów biznesowych analizy (sprawdzenie czy są osiągalne). </a:t>
            </a:r>
          </a:p>
        </p:txBody>
      </p:sp>
    </p:spTree>
    <p:extLst>
      <p:ext uri="{BB962C8B-B14F-4D97-AF65-F5344CB8AC3E}">
        <p14:creationId xmlns:p14="http://schemas.microsoft.com/office/powerpoint/2010/main" val="224648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376342"/>
            <a:ext cx="3051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Przygotowanie danych</a:t>
            </a: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7012297" y="4911234"/>
            <a:ext cx="2095835" cy="1296144"/>
          </a:xfrm>
          <a:ln>
            <a:solidFill>
              <a:schemeClr val="tx1"/>
            </a:solidFill>
            <a:prstDash val="lgDashDot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z ang:</a:t>
            </a:r>
          </a:p>
          <a:p>
            <a:r>
              <a:rPr lang="pl-PL" sz="1600" dirty="0"/>
              <a:t>Data wrangling</a:t>
            </a:r>
          </a:p>
          <a:p>
            <a:r>
              <a:rPr lang="pl-PL" sz="1600" dirty="0"/>
              <a:t>Data munging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755576" y="2276873"/>
            <a:ext cx="5976664" cy="28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Proces przygotowania danych do analizy:</a:t>
            </a:r>
          </a:p>
          <a:p>
            <a:pPr lvl="1"/>
            <a:r>
              <a:rPr lang="pl-PL" sz="2000" dirty="0"/>
              <a:t>Usunięcie duplikatów.</a:t>
            </a:r>
          </a:p>
          <a:p>
            <a:pPr lvl="1"/>
            <a:r>
              <a:rPr lang="pl-PL" sz="2000" dirty="0"/>
              <a:t>Uzupełnianie luk.</a:t>
            </a:r>
          </a:p>
          <a:p>
            <a:pPr lvl="1"/>
            <a:r>
              <a:rPr lang="pl-PL" sz="2000" dirty="0"/>
              <a:t>Łączenie danych z kilku źródeł.</a:t>
            </a:r>
          </a:p>
          <a:p>
            <a:pPr lvl="1"/>
            <a:r>
              <a:rPr lang="pl-PL" sz="2000" dirty="0"/>
              <a:t>Formatowanie.</a:t>
            </a:r>
          </a:p>
          <a:p>
            <a:pPr lvl="1"/>
            <a:r>
              <a:rPr lang="pl-PL" sz="2000" dirty="0"/>
              <a:t>Tworzenie nowych zmiennych (kolumn/ wierszy).</a:t>
            </a:r>
          </a:p>
          <a:p>
            <a:pPr lvl="1"/>
            <a:r>
              <a:rPr lang="pl-PL" sz="2000" dirty="0"/>
              <a:t>Normalizacja.</a:t>
            </a: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107504" y="5325617"/>
            <a:ext cx="6188893" cy="151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/>
              <a:t>PROCES PRZYGOTOWANIA DANYCH DO ANALIZY ZAJMUJE </a:t>
            </a:r>
            <a:br>
              <a:rPr lang="pl-PL" sz="2000" dirty="0"/>
            </a:br>
            <a:r>
              <a:rPr lang="pl-PL" sz="2000" b="1" dirty="0"/>
              <a:t>60% - 80% </a:t>
            </a:r>
            <a:r>
              <a:rPr lang="pl-PL" sz="2000" dirty="0"/>
              <a:t>CZASU TRWANIA CAŁEJ ANALIZY.</a:t>
            </a:r>
          </a:p>
        </p:txBody>
      </p:sp>
    </p:spTree>
    <p:extLst>
      <p:ext uri="{BB962C8B-B14F-4D97-AF65-F5344CB8AC3E}">
        <p14:creationId xmlns:p14="http://schemas.microsoft.com/office/powerpoint/2010/main" val="310258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376342"/>
            <a:ext cx="3840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Wyrażenia regularne (Regex)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539552" y="1988840"/>
            <a:ext cx="7776864" cy="28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Wzorce, które opisują łańcuchy symboli / znaków. Teoria wyrażeń regularnych jest związana z teorią języków</a:t>
            </a:r>
            <a:r>
              <a:rPr lang="pl-PL" sz="2400" dirty="0">
                <a:hlinkClick r:id="rId2" tooltip="Język regularny"/>
              </a:rPr>
              <a:t> </a:t>
            </a:r>
            <a:r>
              <a:rPr lang="pl-PL" sz="2400" dirty="0"/>
              <a:t>regularnych. Służą do ekstrakcji informacji z tekstu. </a:t>
            </a:r>
            <a:endParaRPr lang="pl-PL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34" y="3284983"/>
            <a:ext cx="59817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60032" y="36043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    E    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4396" y="3604374"/>
            <a:ext cx="207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     2   3    G  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0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376342"/>
            <a:ext cx="3132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/>
              <a:t>* Normalizacja danych:</a:t>
            </a: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755576" y="2060849"/>
            <a:ext cx="720080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Normalizacja danych to </a:t>
            </a:r>
            <a:r>
              <a:rPr lang="pl-PL" sz="2400" b="1" dirty="0"/>
              <a:t>skalowanie pierwotnych danych </a:t>
            </a:r>
            <a:r>
              <a:rPr lang="pl-PL" sz="2400" dirty="0"/>
              <a:t>(np.: danych wejściowych) do małego, specyficznego przedziału. 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Np. do przedziału [-1, 1] lub [0,1], czyli przedziałów najbardziej przydatnych podczas rozważania zagadnień modelowania danych (data mining, machine learning).</a:t>
            </a:r>
            <a:endParaRPr lang="pl-PL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20209"/>
            <a:ext cx="1953476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55976" y="508518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2F3D2C"/>
                </a:solidFill>
                <a:latin typeface="Arial"/>
              </a:rPr>
              <a:t>Standaryzacja, to przekształcenie danych, w wyniku którego zmienna uzyskuje średnią równą 0, a odchylenie standardowe równe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7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Dodatki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942" y="1700808"/>
            <a:ext cx="843729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Regex cheatsheet: </a:t>
            </a:r>
          </a:p>
          <a:p>
            <a:pPr marL="0" indent="0">
              <a:buNone/>
            </a:pPr>
            <a:r>
              <a:rPr lang="pl-PL" sz="2400" dirty="0">
                <a:hlinkClick r:id="rId2"/>
              </a:rPr>
              <a:t>https://github.com/rstudio/cheatsheets/raw/master/regex.pdf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Regex editor and tester: </a:t>
            </a:r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https://regex101.com/</a:t>
            </a:r>
            <a:endParaRPr lang="pl-PL" sz="2400" dirty="0"/>
          </a:p>
          <a:p>
            <a:pPr marL="0" indent="0">
              <a:buNone/>
            </a:pPr>
            <a:r>
              <a:rPr lang="pl-PL" sz="2400" dirty="0">
                <a:hlinkClick r:id="rId4"/>
              </a:rPr>
              <a:t>http://rubular.com/</a:t>
            </a:r>
            <a:r>
              <a:rPr lang="pl-PL" sz="2400" dirty="0"/>
              <a:t> 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749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332</Words>
  <Application>Microsoft Office PowerPoint</Application>
  <PresentationFormat>Pokaz na ekranie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Motyw pakietu Office</vt:lpstr>
      <vt:lpstr>Analiza danych w Pythonie</vt:lpstr>
      <vt:lpstr>Program zajęć</vt:lpstr>
      <vt:lpstr>AGENDA</vt:lpstr>
      <vt:lpstr>Prezentacja programu PowerPoint</vt:lpstr>
      <vt:lpstr>Prezentacja programu PowerPoint</vt:lpstr>
      <vt:lpstr>Prezentacja programu PowerPoint</vt:lpstr>
      <vt:lpstr>Prezentacja programu PowerPoint</vt:lpstr>
      <vt:lpstr>Dodatki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Maciej Sykulak</cp:lastModifiedBy>
  <cp:revision>92</cp:revision>
  <dcterms:created xsi:type="dcterms:W3CDTF">2013-11-12T12:01:23Z</dcterms:created>
  <dcterms:modified xsi:type="dcterms:W3CDTF">2019-11-09T10:18:32Z</dcterms:modified>
</cp:coreProperties>
</file>