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9" r:id="rId3"/>
    <p:sldId id="262" r:id="rId4"/>
    <p:sldId id="268" r:id="rId5"/>
    <p:sldId id="271" r:id="rId6"/>
    <p:sldId id="270" r:id="rId7"/>
    <p:sldId id="269" r:id="rId8"/>
    <p:sldId id="272" r:id="rId9"/>
    <p:sldId id="273" r:id="rId10"/>
    <p:sldId id="277" r:id="rId11"/>
    <p:sldId id="267" r:id="rId12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E0C55C-C484-4EDD-89B2-15F0805277EC}" type="doc">
      <dgm:prSet loTypeId="urn:microsoft.com/office/officeart/2005/8/layout/l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B1CA99A-1981-4986-BDCC-751FBAD336E4}">
      <dgm:prSet phldrT="[Text]"/>
      <dgm:spPr/>
      <dgm:t>
        <a:bodyPr/>
        <a:lstStyle/>
        <a:p>
          <a:r>
            <a:rPr lang="pl-PL" dirty="0"/>
            <a:t>Pozyskanie</a:t>
          </a:r>
          <a:endParaRPr lang="en-US" dirty="0"/>
        </a:p>
      </dgm:t>
    </dgm:pt>
    <dgm:pt modelId="{17A6C227-A2C9-4A1B-9440-FB5E88B975AA}" type="parTrans" cxnId="{FD5CF80F-3764-45F3-8968-E322BBEA7829}">
      <dgm:prSet/>
      <dgm:spPr/>
      <dgm:t>
        <a:bodyPr/>
        <a:lstStyle/>
        <a:p>
          <a:endParaRPr lang="en-US"/>
        </a:p>
      </dgm:t>
    </dgm:pt>
    <dgm:pt modelId="{F5C2A59F-50C6-488C-BB75-C8C337674734}" type="sibTrans" cxnId="{FD5CF80F-3764-45F3-8968-E322BBEA7829}">
      <dgm:prSet/>
      <dgm:spPr/>
      <dgm:t>
        <a:bodyPr/>
        <a:lstStyle/>
        <a:p>
          <a:endParaRPr lang="en-US"/>
        </a:p>
      </dgm:t>
    </dgm:pt>
    <dgm:pt modelId="{C24DC61F-1248-4C09-B7B4-2C9201C8D7CD}">
      <dgm:prSet phldrT="[Text]" custT="1"/>
      <dgm:spPr/>
      <dgm:t>
        <a:bodyPr/>
        <a:lstStyle/>
        <a:p>
          <a:r>
            <a:rPr lang="pl-PL" sz="1400" dirty="0"/>
            <a:t>Bazy danych</a:t>
          </a:r>
          <a:endParaRPr lang="en-US" sz="1400" dirty="0"/>
        </a:p>
      </dgm:t>
    </dgm:pt>
    <dgm:pt modelId="{1D001A7B-A18F-4E41-8BAE-3DF7A4CF5AEA}" type="parTrans" cxnId="{9042C429-4B4D-4CB5-B6ED-E5D3526FBC26}">
      <dgm:prSet/>
      <dgm:spPr/>
      <dgm:t>
        <a:bodyPr/>
        <a:lstStyle/>
        <a:p>
          <a:endParaRPr lang="en-US"/>
        </a:p>
      </dgm:t>
    </dgm:pt>
    <dgm:pt modelId="{8D2CE5FC-50E7-4B01-8CB4-C3E9E03E20C6}" type="sibTrans" cxnId="{9042C429-4B4D-4CB5-B6ED-E5D3526FBC26}">
      <dgm:prSet/>
      <dgm:spPr/>
      <dgm:t>
        <a:bodyPr/>
        <a:lstStyle/>
        <a:p>
          <a:endParaRPr lang="en-US"/>
        </a:p>
      </dgm:t>
    </dgm:pt>
    <dgm:pt modelId="{B053BE17-3F9C-463B-A5BF-B9121700D705}">
      <dgm:prSet phldrT="[Text]" custT="1"/>
      <dgm:spPr/>
      <dgm:t>
        <a:bodyPr/>
        <a:lstStyle/>
        <a:p>
          <a:r>
            <a:rPr lang="pl-PL" sz="1400" dirty="0"/>
            <a:t>Pliki (csv, xlsx, html, xml)</a:t>
          </a:r>
          <a:endParaRPr lang="en-US" sz="1400" dirty="0"/>
        </a:p>
      </dgm:t>
    </dgm:pt>
    <dgm:pt modelId="{1957BBAF-CF50-4D94-8BF0-6705E215BF0D}" type="parTrans" cxnId="{72170591-AD83-4EBA-AC40-E5015F782B00}">
      <dgm:prSet/>
      <dgm:spPr/>
      <dgm:t>
        <a:bodyPr/>
        <a:lstStyle/>
        <a:p>
          <a:endParaRPr lang="en-US"/>
        </a:p>
      </dgm:t>
    </dgm:pt>
    <dgm:pt modelId="{CC7475CF-273B-4C5A-822A-F39E25DC758C}" type="sibTrans" cxnId="{72170591-AD83-4EBA-AC40-E5015F782B00}">
      <dgm:prSet/>
      <dgm:spPr/>
      <dgm:t>
        <a:bodyPr/>
        <a:lstStyle/>
        <a:p>
          <a:endParaRPr lang="en-US"/>
        </a:p>
      </dgm:t>
    </dgm:pt>
    <dgm:pt modelId="{550149D1-C06F-4980-813E-B98DE83B300B}">
      <dgm:prSet phldrT="[Text]"/>
      <dgm:spPr/>
      <dgm:t>
        <a:bodyPr/>
        <a:lstStyle/>
        <a:p>
          <a:r>
            <a:rPr lang="pl-PL" dirty="0"/>
            <a:t>Przetworzenie </a:t>
          </a:r>
          <a:endParaRPr lang="en-US" dirty="0"/>
        </a:p>
      </dgm:t>
    </dgm:pt>
    <dgm:pt modelId="{D3C14C38-5151-487F-8A94-7100027782C2}" type="parTrans" cxnId="{C7E447B6-6A89-4887-A426-EB9406F797AA}">
      <dgm:prSet/>
      <dgm:spPr/>
      <dgm:t>
        <a:bodyPr/>
        <a:lstStyle/>
        <a:p>
          <a:endParaRPr lang="en-US"/>
        </a:p>
      </dgm:t>
    </dgm:pt>
    <dgm:pt modelId="{A7C183E6-10E1-45A5-A085-172A1ED6182E}" type="sibTrans" cxnId="{C7E447B6-6A89-4887-A426-EB9406F797AA}">
      <dgm:prSet/>
      <dgm:spPr/>
      <dgm:t>
        <a:bodyPr/>
        <a:lstStyle/>
        <a:p>
          <a:endParaRPr lang="en-US"/>
        </a:p>
      </dgm:t>
    </dgm:pt>
    <dgm:pt modelId="{95D5DDE2-95B0-47B7-B245-15637AB57958}">
      <dgm:prSet phldrT="[Text]" custT="1"/>
      <dgm:spPr/>
      <dgm:t>
        <a:bodyPr/>
        <a:lstStyle/>
        <a:p>
          <a:r>
            <a:rPr lang="pl-PL" sz="1400" b="0" dirty="0"/>
            <a:t>Łączenie zbiorów danych</a:t>
          </a:r>
          <a:endParaRPr lang="en-US" sz="1400" b="0" dirty="0"/>
        </a:p>
      </dgm:t>
    </dgm:pt>
    <dgm:pt modelId="{77562883-75DE-4598-BC88-0A1DB8BBFA57}" type="parTrans" cxnId="{85439CC6-6A37-4B52-AEA6-1ED876D9629C}">
      <dgm:prSet/>
      <dgm:spPr/>
      <dgm:t>
        <a:bodyPr/>
        <a:lstStyle/>
        <a:p>
          <a:endParaRPr lang="en-US"/>
        </a:p>
      </dgm:t>
    </dgm:pt>
    <dgm:pt modelId="{C5832B4A-A7C3-4657-B242-40E3F98471F1}" type="sibTrans" cxnId="{85439CC6-6A37-4B52-AEA6-1ED876D9629C}">
      <dgm:prSet/>
      <dgm:spPr/>
      <dgm:t>
        <a:bodyPr/>
        <a:lstStyle/>
        <a:p>
          <a:endParaRPr lang="en-US"/>
        </a:p>
      </dgm:t>
    </dgm:pt>
    <dgm:pt modelId="{28109DE8-423E-4D26-8058-E79F10D13FC8}">
      <dgm:prSet phldrT="[Text]" custT="1"/>
      <dgm:spPr/>
      <dgm:t>
        <a:bodyPr/>
        <a:lstStyle/>
        <a:p>
          <a:r>
            <a:rPr lang="pl-PL" sz="1400" dirty="0"/>
            <a:t>Inne przekształcenia</a:t>
          </a:r>
          <a:endParaRPr lang="en-US" sz="1400" dirty="0"/>
        </a:p>
      </dgm:t>
    </dgm:pt>
    <dgm:pt modelId="{14FDA8F9-56F4-4FFF-BCAC-AA1EC5254947}" type="parTrans" cxnId="{C6B59394-CB69-4524-B56C-B3BCB68454D2}">
      <dgm:prSet/>
      <dgm:spPr/>
      <dgm:t>
        <a:bodyPr/>
        <a:lstStyle/>
        <a:p>
          <a:endParaRPr lang="en-US"/>
        </a:p>
      </dgm:t>
    </dgm:pt>
    <dgm:pt modelId="{0E2D9779-C39C-41C7-BAFA-163915E192D3}" type="sibTrans" cxnId="{C6B59394-CB69-4524-B56C-B3BCB68454D2}">
      <dgm:prSet/>
      <dgm:spPr/>
      <dgm:t>
        <a:bodyPr/>
        <a:lstStyle/>
        <a:p>
          <a:endParaRPr lang="en-US"/>
        </a:p>
      </dgm:t>
    </dgm:pt>
    <dgm:pt modelId="{BDC855AB-DB10-45A2-BFC8-499CF93A9FF6}">
      <dgm:prSet phldrT="[Text]"/>
      <dgm:spPr/>
      <dgm:t>
        <a:bodyPr/>
        <a:lstStyle/>
        <a:p>
          <a:r>
            <a:rPr lang="pl-PL" dirty="0"/>
            <a:t>Analiza</a:t>
          </a:r>
          <a:endParaRPr lang="en-US" dirty="0"/>
        </a:p>
      </dgm:t>
    </dgm:pt>
    <dgm:pt modelId="{C3420BB0-889A-4B7B-B016-96C140484725}" type="parTrans" cxnId="{8C1A2C10-E3F5-467F-A80D-B73B5356B18B}">
      <dgm:prSet/>
      <dgm:spPr/>
      <dgm:t>
        <a:bodyPr/>
        <a:lstStyle/>
        <a:p>
          <a:endParaRPr lang="en-US"/>
        </a:p>
      </dgm:t>
    </dgm:pt>
    <dgm:pt modelId="{A5AE51CD-8653-4015-976C-A3AF6A2A282A}" type="sibTrans" cxnId="{8C1A2C10-E3F5-467F-A80D-B73B5356B18B}">
      <dgm:prSet/>
      <dgm:spPr/>
      <dgm:t>
        <a:bodyPr/>
        <a:lstStyle/>
        <a:p>
          <a:endParaRPr lang="en-US"/>
        </a:p>
      </dgm:t>
    </dgm:pt>
    <dgm:pt modelId="{24FE5E2E-1CD8-483F-9703-AAA78E08A0DC}">
      <dgm:prSet phldrT="[Text]" custT="1"/>
      <dgm:spPr/>
      <dgm:t>
        <a:bodyPr/>
        <a:lstStyle/>
        <a:p>
          <a:r>
            <a:rPr lang="pl-PL" sz="1400" dirty="0"/>
            <a:t>Raporty</a:t>
          </a:r>
          <a:endParaRPr lang="en-US" sz="1400" dirty="0"/>
        </a:p>
      </dgm:t>
    </dgm:pt>
    <dgm:pt modelId="{02685D4C-D3C6-4A20-A50A-92D119B75844}" type="parTrans" cxnId="{E0C15BA4-9603-45C0-82A1-5092EC235BEE}">
      <dgm:prSet/>
      <dgm:spPr/>
      <dgm:t>
        <a:bodyPr/>
        <a:lstStyle/>
        <a:p>
          <a:endParaRPr lang="en-US"/>
        </a:p>
      </dgm:t>
    </dgm:pt>
    <dgm:pt modelId="{3FF1358F-9F6B-41E7-93A6-1510C4DD590F}" type="sibTrans" cxnId="{E0C15BA4-9603-45C0-82A1-5092EC235BEE}">
      <dgm:prSet/>
      <dgm:spPr/>
      <dgm:t>
        <a:bodyPr/>
        <a:lstStyle/>
        <a:p>
          <a:endParaRPr lang="en-US"/>
        </a:p>
      </dgm:t>
    </dgm:pt>
    <dgm:pt modelId="{53DAB509-EA22-454D-89E6-1BB69ED4B48C}">
      <dgm:prSet phldrT="[Text]" custT="1"/>
      <dgm:spPr/>
      <dgm:t>
        <a:bodyPr/>
        <a:lstStyle/>
        <a:p>
          <a:r>
            <a:rPr lang="pl-PL" sz="1400" dirty="0"/>
            <a:t>Wizualizacje</a:t>
          </a:r>
          <a:endParaRPr lang="en-US" sz="1400" dirty="0"/>
        </a:p>
      </dgm:t>
    </dgm:pt>
    <dgm:pt modelId="{4AFE1B94-7FA2-45F6-B545-A029643C914A}" type="parTrans" cxnId="{B8D89195-3ED0-4193-B38A-68A193ACE26D}">
      <dgm:prSet/>
      <dgm:spPr/>
      <dgm:t>
        <a:bodyPr/>
        <a:lstStyle/>
        <a:p>
          <a:endParaRPr lang="en-US"/>
        </a:p>
      </dgm:t>
    </dgm:pt>
    <dgm:pt modelId="{3B288711-19CF-446C-A0DA-017926E97BF4}" type="sibTrans" cxnId="{B8D89195-3ED0-4193-B38A-68A193ACE26D}">
      <dgm:prSet/>
      <dgm:spPr/>
      <dgm:t>
        <a:bodyPr/>
        <a:lstStyle/>
        <a:p>
          <a:endParaRPr lang="en-US"/>
        </a:p>
      </dgm:t>
    </dgm:pt>
    <dgm:pt modelId="{A3A1BEA6-557D-4DCC-BBED-16F5673EA384}" type="pres">
      <dgm:prSet presAssocID="{34E0C55C-C484-4EDD-89B2-15F0805277EC}" presName="Name0" presStyleCnt="0">
        <dgm:presLayoutVars>
          <dgm:dir/>
          <dgm:animLvl val="lvl"/>
          <dgm:resizeHandles val="exact"/>
        </dgm:presLayoutVars>
      </dgm:prSet>
      <dgm:spPr/>
    </dgm:pt>
    <dgm:pt modelId="{FDFC209A-3654-48CA-B15B-95F128328AB0}" type="pres">
      <dgm:prSet presAssocID="{9B1CA99A-1981-4986-BDCC-751FBAD336E4}" presName="vertFlow" presStyleCnt="0"/>
      <dgm:spPr/>
    </dgm:pt>
    <dgm:pt modelId="{7BC3D5E1-0F44-4CD2-AAA0-23B1FF0EC84D}" type="pres">
      <dgm:prSet presAssocID="{9B1CA99A-1981-4986-BDCC-751FBAD336E4}" presName="header" presStyleLbl="node1" presStyleIdx="0" presStyleCnt="3"/>
      <dgm:spPr/>
    </dgm:pt>
    <dgm:pt modelId="{A2917BAC-491F-449F-B303-4DAE9CFD0288}" type="pres">
      <dgm:prSet presAssocID="{1D001A7B-A18F-4E41-8BAE-3DF7A4CF5AEA}" presName="parTrans" presStyleLbl="sibTrans2D1" presStyleIdx="0" presStyleCnt="6"/>
      <dgm:spPr/>
    </dgm:pt>
    <dgm:pt modelId="{497DD1BB-9812-4600-8827-56BE8CBB63D2}" type="pres">
      <dgm:prSet presAssocID="{C24DC61F-1248-4C09-B7B4-2C9201C8D7CD}" presName="child" presStyleLbl="alignAccFollowNode1" presStyleIdx="0" presStyleCnt="6">
        <dgm:presLayoutVars>
          <dgm:chMax val="0"/>
          <dgm:bulletEnabled val="1"/>
        </dgm:presLayoutVars>
      </dgm:prSet>
      <dgm:spPr/>
    </dgm:pt>
    <dgm:pt modelId="{23896783-5A7E-4ABE-B066-91D10C3AC250}" type="pres">
      <dgm:prSet presAssocID="{8D2CE5FC-50E7-4B01-8CB4-C3E9E03E20C6}" presName="sibTrans" presStyleLbl="sibTrans2D1" presStyleIdx="1" presStyleCnt="6"/>
      <dgm:spPr/>
    </dgm:pt>
    <dgm:pt modelId="{4C578B24-F7F4-4C57-BF9F-89AAA93CE966}" type="pres">
      <dgm:prSet presAssocID="{B053BE17-3F9C-463B-A5BF-B9121700D705}" presName="child" presStyleLbl="alignAccFollowNode1" presStyleIdx="1" presStyleCnt="6">
        <dgm:presLayoutVars>
          <dgm:chMax val="0"/>
          <dgm:bulletEnabled val="1"/>
        </dgm:presLayoutVars>
      </dgm:prSet>
      <dgm:spPr/>
    </dgm:pt>
    <dgm:pt modelId="{846121D8-3984-4F65-BEDF-DDAE15D0EB94}" type="pres">
      <dgm:prSet presAssocID="{9B1CA99A-1981-4986-BDCC-751FBAD336E4}" presName="hSp" presStyleCnt="0"/>
      <dgm:spPr/>
    </dgm:pt>
    <dgm:pt modelId="{F7D011D5-AD50-45C3-B5D4-31A9426CBB89}" type="pres">
      <dgm:prSet presAssocID="{550149D1-C06F-4980-813E-B98DE83B300B}" presName="vertFlow" presStyleCnt="0"/>
      <dgm:spPr/>
    </dgm:pt>
    <dgm:pt modelId="{4354E792-A7AB-433A-AE1D-D2EA8EF22690}" type="pres">
      <dgm:prSet presAssocID="{550149D1-C06F-4980-813E-B98DE83B300B}" presName="header" presStyleLbl="node1" presStyleIdx="1" presStyleCnt="3"/>
      <dgm:spPr/>
    </dgm:pt>
    <dgm:pt modelId="{422FAB24-E1D3-4607-8D04-B34102924B63}" type="pres">
      <dgm:prSet presAssocID="{77562883-75DE-4598-BC88-0A1DB8BBFA57}" presName="parTrans" presStyleLbl="sibTrans2D1" presStyleIdx="2" presStyleCnt="6"/>
      <dgm:spPr/>
    </dgm:pt>
    <dgm:pt modelId="{93E1D91A-4C51-4553-820A-A0227689CC7D}" type="pres">
      <dgm:prSet presAssocID="{95D5DDE2-95B0-47B7-B245-15637AB57958}" presName="child" presStyleLbl="alignAccFollowNode1" presStyleIdx="2" presStyleCnt="6">
        <dgm:presLayoutVars>
          <dgm:chMax val="0"/>
          <dgm:bulletEnabled val="1"/>
        </dgm:presLayoutVars>
      </dgm:prSet>
      <dgm:spPr/>
    </dgm:pt>
    <dgm:pt modelId="{0711BFC4-1938-4160-80A8-C9E86BE5C6CD}" type="pres">
      <dgm:prSet presAssocID="{C5832B4A-A7C3-4657-B242-40E3F98471F1}" presName="sibTrans" presStyleLbl="sibTrans2D1" presStyleIdx="3" presStyleCnt="6"/>
      <dgm:spPr/>
    </dgm:pt>
    <dgm:pt modelId="{7CD42EF7-BCC8-4027-9B6B-EA66C2C12E31}" type="pres">
      <dgm:prSet presAssocID="{28109DE8-423E-4D26-8058-E79F10D13FC8}" presName="child" presStyleLbl="alignAccFollowNode1" presStyleIdx="3" presStyleCnt="6">
        <dgm:presLayoutVars>
          <dgm:chMax val="0"/>
          <dgm:bulletEnabled val="1"/>
        </dgm:presLayoutVars>
      </dgm:prSet>
      <dgm:spPr/>
    </dgm:pt>
    <dgm:pt modelId="{2F4C750A-D9DC-4332-983E-D18F13EF1219}" type="pres">
      <dgm:prSet presAssocID="{550149D1-C06F-4980-813E-B98DE83B300B}" presName="hSp" presStyleCnt="0"/>
      <dgm:spPr/>
    </dgm:pt>
    <dgm:pt modelId="{E3881A06-5F1F-4796-9784-827F67C648FB}" type="pres">
      <dgm:prSet presAssocID="{BDC855AB-DB10-45A2-BFC8-499CF93A9FF6}" presName="vertFlow" presStyleCnt="0"/>
      <dgm:spPr/>
    </dgm:pt>
    <dgm:pt modelId="{6A2F53E7-B6D8-4A7C-B16F-2ED1608AA1D7}" type="pres">
      <dgm:prSet presAssocID="{BDC855AB-DB10-45A2-BFC8-499CF93A9FF6}" presName="header" presStyleLbl="node1" presStyleIdx="2" presStyleCnt="3"/>
      <dgm:spPr/>
    </dgm:pt>
    <dgm:pt modelId="{98DF796F-A392-4CD2-825D-5DFFFB3F6A30}" type="pres">
      <dgm:prSet presAssocID="{02685D4C-D3C6-4A20-A50A-92D119B75844}" presName="parTrans" presStyleLbl="sibTrans2D1" presStyleIdx="4" presStyleCnt="6"/>
      <dgm:spPr/>
    </dgm:pt>
    <dgm:pt modelId="{DB5266F0-44A9-4CE9-A4ED-888307DB1A25}" type="pres">
      <dgm:prSet presAssocID="{24FE5E2E-1CD8-483F-9703-AAA78E08A0DC}" presName="child" presStyleLbl="alignAccFollowNode1" presStyleIdx="4" presStyleCnt="6">
        <dgm:presLayoutVars>
          <dgm:chMax val="0"/>
          <dgm:bulletEnabled val="1"/>
        </dgm:presLayoutVars>
      </dgm:prSet>
      <dgm:spPr/>
    </dgm:pt>
    <dgm:pt modelId="{F3A0D58F-77EC-4E90-AC46-1A1D6B4C7B49}" type="pres">
      <dgm:prSet presAssocID="{3FF1358F-9F6B-41E7-93A6-1510C4DD590F}" presName="sibTrans" presStyleLbl="sibTrans2D1" presStyleIdx="5" presStyleCnt="6"/>
      <dgm:spPr/>
    </dgm:pt>
    <dgm:pt modelId="{6DF50AE0-0A0D-4295-A178-8C487A126938}" type="pres">
      <dgm:prSet presAssocID="{53DAB509-EA22-454D-89E6-1BB69ED4B48C}" presName="child" presStyleLbl="alignAccFollowNode1" presStyleIdx="5" presStyleCnt="6">
        <dgm:presLayoutVars>
          <dgm:chMax val="0"/>
          <dgm:bulletEnabled val="1"/>
        </dgm:presLayoutVars>
      </dgm:prSet>
      <dgm:spPr/>
    </dgm:pt>
  </dgm:ptLst>
  <dgm:cxnLst>
    <dgm:cxn modelId="{B229D001-966F-4F4B-B0B7-9E2E2A542B0E}" type="presOf" srcId="{28109DE8-423E-4D26-8058-E79F10D13FC8}" destId="{7CD42EF7-BCC8-4027-9B6B-EA66C2C12E31}" srcOrd="0" destOrd="0" presId="urn:microsoft.com/office/officeart/2005/8/layout/lProcess1"/>
    <dgm:cxn modelId="{F685B207-251A-46D8-85AC-44558631F5BF}" type="presOf" srcId="{8D2CE5FC-50E7-4B01-8CB4-C3E9E03E20C6}" destId="{23896783-5A7E-4ABE-B066-91D10C3AC250}" srcOrd="0" destOrd="0" presId="urn:microsoft.com/office/officeart/2005/8/layout/lProcess1"/>
    <dgm:cxn modelId="{FD5CF80F-3764-45F3-8968-E322BBEA7829}" srcId="{34E0C55C-C484-4EDD-89B2-15F0805277EC}" destId="{9B1CA99A-1981-4986-BDCC-751FBAD336E4}" srcOrd="0" destOrd="0" parTransId="{17A6C227-A2C9-4A1B-9440-FB5E88B975AA}" sibTransId="{F5C2A59F-50C6-488C-BB75-C8C337674734}"/>
    <dgm:cxn modelId="{8C1A2C10-E3F5-467F-A80D-B73B5356B18B}" srcId="{34E0C55C-C484-4EDD-89B2-15F0805277EC}" destId="{BDC855AB-DB10-45A2-BFC8-499CF93A9FF6}" srcOrd="2" destOrd="0" parTransId="{C3420BB0-889A-4B7B-B016-96C140484725}" sibTransId="{A5AE51CD-8653-4015-976C-A3AF6A2A282A}"/>
    <dgm:cxn modelId="{3747F614-C192-4DFF-965F-6700BD4CBAB3}" type="presOf" srcId="{95D5DDE2-95B0-47B7-B245-15637AB57958}" destId="{93E1D91A-4C51-4553-820A-A0227689CC7D}" srcOrd="0" destOrd="0" presId="urn:microsoft.com/office/officeart/2005/8/layout/lProcess1"/>
    <dgm:cxn modelId="{9042C429-4B4D-4CB5-B6ED-E5D3526FBC26}" srcId="{9B1CA99A-1981-4986-BDCC-751FBAD336E4}" destId="{C24DC61F-1248-4C09-B7B4-2C9201C8D7CD}" srcOrd="0" destOrd="0" parTransId="{1D001A7B-A18F-4E41-8BAE-3DF7A4CF5AEA}" sibTransId="{8D2CE5FC-50E7-4B01-8CB4-C3E9E03E20C6}"/>
    <dgm:cxn modelId="{355A3E31-4101-4CED-AFAF-FC6BCA72E1A7}" type="presOf" srcId="{C24DC61F-1248-4C09-B7B4-2C9201C8D7CD}" destId="{497DD1BB-9812-4600-8827-56BE8CBB63D2}" srcOrd="0" destOrd="0" presId="urn:microsoft.com/office/officeart/2005/8/layout/lProcess1"/>
    <dgm:cxn modelId="{3850A632-F9BD-4EC4-A1BD-F1E84D981B1F}" type="presOf" srcId="{02685D4C-D3C6-4A20-A50A-92D119B75844}" destId="{98DF796F-A392-4CD2-825D-5DFFFB3F6A30}" srcOrd="0" destOrd="0" presId="urn:microsoft.com/office/officeart/2005/8/layout/lProcess1"/>
    <dgm:cxn modelId="{EB45CF60-80BA-4359-84C3-F7F21A62116E}" type="presOf" srcId="{3FF1358F-9F6B-41E7-93A6-1510C4DD590F}" destId="{F3A0D58F-77EC-4E90-AC46-1A1D6B4C7B49}" srcOrd="0" destOrd="0" presId="urn:microsoft.com/office/officeart/2005/8/layout/lProcess1"/>
    <dgm:cxn modelId="{42BCAB73-6EE3-4CEC-A2E3-7CC600318997}" type="presOf" srcId="{77562883-75DE-4598-BC88-0A1DB8BBFA57}" destId="{422FAB24-E1D3-4607-8D04-B34102924B63}" srcOrd="0" destOrd="0" presId="urn:microsoft.com/office/officeart/2005/8/layout/lProcess1"/>
    <dgm:cxn modelId="{F8546C7F-A158-4D7E-A7BC-DFEDF6FF461F}" type="presOf" srcId="{BDC855AB-DB10-45A2-BFC8-499CF93A9FF6}" destId="{6A2F53E7-B6D8-4A7C-B16F-2ED1608AA1D7}" srcOrd="0" destOrd="0" presId="urn:microsoft.com/office/officeart/2005/8/layout/lProcess1"/>
    <dgm:cxn modelId="{72170591-AD83-4EBA-AC40-E5015F782B00}" srcId="{9B1CA99A-1981-4986-BDCC-751FBAD336E4}" destId="{B053BE17-3F9C-463B-A5BF-B9121700D705}" srcOrd="1" destOrd="0" parTransId="{1957BBAF-CF50-4D94-8BF0-6705E215BF0D}" sibTransId="{CC7475CF-273B-4C5A-822A-F39E25DC758C}"/>
    <dgm:cxn modelId="{79E82893-0C0F-4FD7-A3C2-42EB55D47787}" type="presOf" srcId="{53DAB509-EA22-454D-89E6-1BB69ED4B48C}" destId="{6DF50AE0-0A0D-4295-A178-8C487A126938}" srcOrd="0" destOrd="0" presId="urn:microsoft.com/office/officeart/2005/8/layout/lProcess1"/>
    <dgm:cxn modelId="{C6B59394-CB69-4524-B56C-B3BCB68454D2}" srcId="{550149D1-C06F-4980-813E-B98DE83B300B}" destId="{28109DE8-423E-4D26-8058-E79F10D13FC8}" srcOrd="1" destOrd="0" parTransId="{14FDA8F9-56F4-4FFF-BCAC-AA1EC5254947}" sibTransId="{0E2D9779-C39C-41C7-BAFA-163915E192D3}"/>
    <dgm:cxn modelId="{B8D89195-3ED0-4193-B38A-68A193ACE26D}" srcId="{BDC855AB-DB10-45A2-BFC8-499CF93A9FF6}" destId="{53DAB509-EA22-454D-89E6-1BB69ED4B48C}" srcOrd="1" destOrd="0" parTransId="{4AFE1B94-7FA2-45F6-B545-A029643C914A}" sibTransId="{3B288711-19CF-446C-A0DA-017926E97BF4}"/>
    <dgm:cxn modelId="{CFDED59D-F0D2-4FFF-8896-7B2E02818D42}" type="presOf" srcId="{C5832B4A-A7C3-4657-B242-40E3F98471F1}" destId="{0711BFC4-1938-4160-80A8-C9E86BE5C6CD}" srcOrd="0" destOrd="0" presId="urn:microsoft.com/office/officeart/2005/8/layout/lProcess1"/>
    <dgm:cxn modelId="{E0C15BA4-9603-45C0-82A1-5092EC235BEE}" srcId="{BDC855AB-DB10-45A2-BFC8-499CF93A9FF6}" destId="{24FE5E2E-1CD8-483F-9703-AAA78E08A0DC}" srcOrd="0" destOrd="0" parTransId="{02685D4C-D3C6-4A20-A50A-92D119B75844}" sibTransId="{3FF1358F-9F6B-41E7-93A6-1510C4DD590F}"/>
    <dgm:cxn modelId="{107ADEB2-D016-4642-9030-CE365592B2A2}" type="presOf" srcId="{1D001A7B-A18F-4E41-8BAE-3DF7A4CF5AEA}" destId="{A2917BAC-491F-449F-B303-4DAE9CFD0288}" srcOrd="0" destOrd="0" presId="urn:microsoft.com/office/officeart/2005/8/layout/lProcess1"/>
    <dgm:cxn modelId="{B20496B3-F946-4E59-B57C-08AC1CFB5BD6}" type="presOf" srcId="{24FE5E2E-1CD8-483F-9703-AAA78E08A0DC}" destId="{DB5266F0-44A9-4CE9-A4ED-888307DB1A25}" srcOrd="0" destOrd="0" presId="urn:microsoft.com/office/officeart/2005/8/layout/lProcess1"/>
    <dgm:cxn modelId="{B45F3BB5-79CB-4C9F-939A-AD5D8D407D1A}" type="presOf" srcId="{B053BE17-3F9C-463B-A5BF-B9121700D705}" destId="{4C578B24-F7F4-4C57-BF9F-89AAA93CE966}" srcOrd="0" destOrd="0" presId="urn:microsoft.com/office/officeart/2005/8/layout/lProcess1"/>
    <dgm:cxn modelId="{C7E447B6-6A89-4887-A426-EB9406F797AA}" srcId="{34E0C55C-C484-4EDD-89B2-15F0805277EC}" destId="{550149D1-C06F-4980-813E-B98DE83B300B}" srcOrd="1" destOrd="0" parTransId="{D3C14C38-5151-487F-8A94-7100027782C2}" sibTransId="{A7C183E6-10E1-45A5-A085-172A1ED6182E}"/>
    <dgm:cxn modelId="{85439CC6-6A37-4B52-AEA6-1ED876D9629C}" srcId="{550149D1-C06F-4980-813E-B98DE83B300B}" destId="{95D5DDE2-95B0-47B7-B245-15637AB57958}" srcOrd="0" destOrd="0" parTransId="{77562883-75DE-4598-BC88-0A1DB8BBFA57}" sibTransId="{C5832B4A-A7C3-4657-B242-40E3F98471F1}"/>
    <dgm:cxn modelId="{C57ED6D6-B74C-483E-8532-C3A2AAF8F817}" type="presOf" srcId="{34E0C55C-C484-4EDD-89B2-15F0805277EC}" destId="{A3A1BEA6-557D-4DCC-BBED-16F5673EA384}" srcOrd="0" destOrd="0" presId="urn:microsoft.com/office/officeart/2005/8/layout/lProcess1"/>
    <dgm:cxn modelId="{13AA70E2-2129-4F7A-BA1D-2ECA91E4B27D}" type="presOf" srcId="{9B1CA99A-1981-4986-BDCC-751FBAD336E4}" destId="{7BC3D5E1-0F44-4CD2-AAA0-23B1FF0EC84D}" srcOrd="0" destOrd="0" presId="urn:microsoft.com/office/officeart/2005/8/layout/lProcess1"/>
    <dgm:cxn modelId="{CA3D12EF-FB3F-4798-A313-53821A2B2C3A}" type="presOf" srcId="{550149D1-C06F-4980-813E-B98DE83B300B}" destId="{4354E792-A7AB-433A-AE1D-D2EA8EF22690}" srcOrd="0" destOrd="0" presId="urn:microsoft.com/office/officeart/2005/8/layout/lProcess1"/>
    <dgm:cxn modelId="{65C0F7AD-5924-48BA-A926-7ED4065FB1B4}" type="presParOf" srcId="{A3A1BEA6-557D-4DCC-BBED-16F5673EA384}" destId="{FDFC209A-3654-48CA-B15B-95F128328AB0}" srcOrd="0" destOrd="0" presId="urn:microsoft.com/office/officeart/2005/8/layout/lProcess1"/>
    <dgm:cxn modelId="{65162B85-A689-4AAE-80C2-5E4C4A9B26DE}" type="presParOf" srcId="{FDFC209A-3654-48CA-B15B-95F128328AB0}" destId="{7BC3D5E1-0F44-4CD2-AAA0-23B1FF0EC84D}" srcOrd="0" destOrd="0" presId="urn:microsoft.com/office/officeart/2005/8/layout/lProcess1"/>
    <dgm:cxn modelId="{ACD09BAF-2646-4E7A-8A26-EBF6C927434B}" type="presParOf" srcId="{FDFC209A-3654-48CA-B15B-95F128328AB0}" destId="{A2917BAC-491F-449F-B303-4DAE9CFD0288}" srcOrd="1" destOrd="0" presId="urn:microsoft.com/office/officeart/2005/8/layout/lProcess1"/>
    <dgm:cxn modelId="{B5DD11AF-620A-47B7-8934-59D9586A9D02}" type="presParOf" srcId="{FDFC209A-3654-48CA-B15B-95F128328AB0}" destId="{497DD1BB-9812-4600-8827-56BE8CBB63D2}" srcOrd="2" destOrd="0" presId="urn:microsoft.com/office/officeart/2005/8/layout/lProcess1"/>
    <dgm:cxn modelId="{8CCC090E-D325-49DA-88E1-63C866F93F1D}" type="presParOf" srcId="{FDFC209A-3654-48CA-B15B-95F128328AB0}" destId="{23896783-5A7E-4ABE-B066-91D10C3AC250}" srcOrd="3" destOrd="0" presId="urn:microsoft.com/office/officeart/2005/8/layout/lProcess1"/>
    <dgm:cxn modelId="{E3E27750-9675-4088-B851-9719CDD562C1}" type="presParOf" srcId="{FDFC209A-3654-48CA-B15B-95F128328AB0}" destId="{4C578B24-F7F4-4C57-BF9F-89AAA93CE966}" srcOrd="4" destOrd="0" presId="urn:microsoft.com/office/officeart/2005/8/layout/lProcess1"/>
    <dgm:cxn modelId="{D4BE5A4C-C58F-432E-8165-F73E3BB03C4B}" type="presParOf" srcId="{A3A1BEA6-557D-4DCC-BBED-16F5673EA384}" destId="{846121D8-3984-4F65-BEDF-DDAE15D0EB94}" srcOrd="1" destOrd="0" presId="urn:microsoft.com/office/officeart/2005/8/layout/lProcess1"/>
    <dgm:cxn modelId="{EC40EDC1-9390-4D25-8F5E-4440F855A123}" type="presParOf" srcId="{A3A1BEA6-557D-4DCC-BBED-16F5673EA384}" destId="{F7D011D5-AD50-45C3-B5D4-31A9426CBB89}" srcOrd="2" destOrd="0" presId="urn:microsoft.com/office/officeart/2005/8/layout/lProcess1"/>
    <dgm:cxn modelId="{89C92D87-DF33-455C-929A-34D55722F021}" type="presParOf" srcId="{F7D011D5-AD50-45C3-B5D4-31A9426CBB89}" destId="{4354E792-A7AB-433A-AE1D-D2EA8EF22690}" srcOrd="0" destOrd="0" presId="urn:microsoft.com/office/officeart/2005/8/layout/lProcess1"/>
    <dgm:cxn modelId="{D6A64ADC-ACCB-4477-918C-66E60BD58782}" type="presParOf" srcId="{F7D011D5-AD50-45C3-B5D4-31A9426CBB89}" destId="{422FAB24-E1D3-4607-8D04-B34102924B63}" srcOrd="1" destOrd="0" presId="urn:microsoft.com/office/officeart/2005/8/layout/lProcess1"/>
    <dgm:cxn modelId="{C96A011B-3953-40F4-9DD9-44368BFAD567}" type="presParOf" srcId="{F7D011D5-AD50-45C3-B5D4-31A9426CBB89}" destId="{93E1D91A-4C51-4553-820A-A0227689CC7D}" srcOrd="2" destOrd="0" presId="urn:microsoft.com/office/officeart/2005/8/layout/lProcess1"/>
    <dgm:cxn modelId="{BFEDC6FC-B766-4F80-882B-35AA3CBF4A53}" type="presParOf" srcId="{F7D011D5-AD50-45C3-B5D4-31A9426CBB89}" destId="{0711BFC4-1938-4160-80A8-C9E86BE5C6CD}" srcOrd="3" destOrd="0" presId="urn:microsoft.com/office/officeart/2005/8/layout/lProcess1"/>
    <dgm:cxn modelId="{68171332-4BC8-4692-8C14-0A97ED583AE9}" type="presParOf" srcId="{F7D011D5-AD50-45C3-B5D4-31A9426CBB89}" destId="{7CD42EF7-BCC8-4027-9B6B-EA66C2C12E31}" srcOrd="4" destOrd="0" presId="urn:microsoft.com/office/officeart/2005/8/layout/lProcess1"/>
    <dgm:cxn modelId="{D6E61973-0AFC-41B9-8243-56313F35E6C2}" type="presParOf" srcId="{A3A1BEA6-557D-4DCC-BBED-16F5673EA384}" destId="{2F4C750A-D9DC-4332-983E-D18F13EF1219}" srcOrd="3" destOrd="0" presId="urn:microsoft.com/office/officeart/2005/8/layout/lProcess1"/>
    <dgm:cxn modelId="{7EB99203-9A30-45E2-9498-83BDBE070F89}" type="presParOf" srcId="{A3A1BEA6-557D-4DCC-BBED-16F5673EA384}" destId="{E3881A06-5F1F-4796-9784-827F67C648FB}" srcOrd="4" destOrd="0" presId="urn:microsoft.com/office/officeart/2005/8/layout/lProcess1"/>
    <dgm:cxn modelId="{D027D487-9FA1-4C3C-A344-FF33EC6F84C3}" type="presParOf" srcId="{E3881A06-5F1F-4796-9784-827F67C648FB}" destId="{6A2F53E7-B6D8-4A7C-B16F-2ED1608AA1D7}" srcOrd="0" destOrd="0" presId="urn:microsoft.com/office/officeart/2005/8/layout/lProcess1"/>
    <dgm:cxn modelId="{C7044875-EDE9-4106-92AA-00F472B53DA1}" type="presParOf" srcId="{E3881A06-5F1F-4796-9784-827F67C648FB}" destId="{98DF796F-A392-4CD2-825D-5DFFFB3F6A30}" srcOrd="1" destOrd="0" presId="urn:microsoft.com/office/officeart/2005/8/layout/lProcess1"/>
    <dgm:cxn modelId="{B62DA3CD-8534-420C-A17D-D6BDDA2EDBEB}" type="presParOf" srcId="{E3881A06-5F1F-4796-9784-827F67C648FB}" destId="{DB5266F0-44A9-4CE9-A4ED-888307DB1A25}" srcOrd="2" destOrd="0" presId="urn:microsoft.com/office/officeart/2005/8/layout/lProcess1"/>
    <dgm:cxn modelId="{FC9F7C54-34CD-4E05-AB60-199AB95A705E}" type="presParOf" srcId="{E3881A06-5F1F-4796-9784-827F67C648FB}" destId="{F3A0D58F-77EC-4E90-AC46-1A1D6B4C7B49}" srcOrd="3" destOrd="0" presId="urn:microsoft.com/office/officeart/2005/8/layout/lProcess1"/>
    <dgm:cxn modelId="{AD50FBA5-6692-467A-93B4-E5054D47B7D4}" type="presParOf" srcId="{E3881A06-5F1F-4796-9784-827F67C648FB}" destId="{6DF50AE0-0A0D-4295-A178-8C487A126938}" srcOrd="4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C3D5E1-0F44-4CD2-AAA0-23B1FF0EC84D}">
      <dsp:nvSpPr>
        <dsp:cNvPr id="0" name=""/>
        <dsp:cNvSpPr/>
      </dsp:nvSpPr>
      <dsp:spPr>
        <a:xfrm>
          <a:off x="1782" y="525229"/>
          <a:ext cx="1857449" cy="4643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kern="1200" dirty="0"/>
            <a:t>Pozyskanie</a:t>
          </a:r>
          <a:endParaRPr lang="en-US" sz="2400" kern="1200" dirty="0"/>
        </a:p>
      </dsp:txBody>
      <dsp:txXfrm>
        <a:off x="15383" y="538830"/>
        <a:ext cx="1830247" cy="437160"/>
      </dsp:txXfrm>
    </dsp:sp>
    <dsp:sp modelId="{A2917BAC-491F-449F-B303-4DAE9CFD0288}">
      <dsp:nvSpPr>
        <dsp:cNvPr id="0" name=""/>
        <dsp:cNvSpPr/>
      </dsp:nvSpPr>
      <dsp:spPr>
        <a:xfrm rot="5400000">
          <a:off x="889875" y="1030223"/>
          <a:ext cx="81263" cy="81263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7DD1BB-9812-4600-8827-56BE8CBB63D2}">
      <dsp:nvSpPr>
        <dsp:cNvPr id="0" name=""/>
        <dsp:cNvSpPr/>
      </dsp:nvSpPr>
      <dsp:spPr>
        <a:xfrm>
          <a:off x="1782" y="1152118"/>
          <a:ext cx="1857449" cy="46436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 dirty="0"/>
            <a:t>Bazy danych</a:t>
          </a:r>
          <a:endParaRPr lang="en-US" sz="1400" kern="1200" dirty="0"/>
        </a:p>
      </dsp:txBody>
      <dsp:txXfrm>
        <a:off x="15383" y="1165719"/>
        <a:ext cx="1830247" cy="437160"/>
      </dsp:txXfrm>
    </dsp:sp>
    <dsp:sp modelId="{23896783-5A7E-4ABE-B066-91D10C3AC250}">
      <dsp:nvSpPr>
        <dsp:cNvPr id="0" name=""/>
        <dsp:cNvSpPr/>
      </dsp:nvSpPr>
      <dsp:spPr>
        <a:xfrm rot="5400000">
          <a:off x="889875" y="1657112"/>
          <a:ext cx="81263" cy="81263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578B24-F7F4-4C57-BF9F-89AAA93CE966}">
      <dsp:nvSpPr>
        <dsp:cNvPr id="0" name=""/>
        <dsp:cNvSpPr/>
      </dsp:nvSpPr>
      <dsp:spPr>
        <a:xfrm>
          <a:off x="1782" y="1779008"/>
          <a:ext cx="1857449" cy="46436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 dirty="0"/>
            <a:t>Pliki (csv, xlsx, html, xml)</a:t>
          </a:r>
          <a:endParaRPr lang="en-US" sz="1400" kern="1200" dirty="0"/>
        </a:p>
      </dsp:txBody>
      <dsp:txXfrm>
        <a:off x="15383" y="1792609"/>
        <a:ext cx="1830247" cy="437160"/>
      </dsp:txXfrm>
    </dsp:sp>
    <dsp:sp modelId="{4354E792-A7AB-433A-AE1D-D2EA8EF22690}">
      <dsp:nvSpPr>
        <dsp:cNvPr id="0" name=""/>
        <dsp:cNvSpPr/>
      </dsp:nvSpPr>
      <dsp:spPr>
        <a:xfrm>
          <a:off x="2119275" y="525229"/>
          <a:ext cx="1857449" cy="4643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kern="1200" dirty="0"/>
            <a:t>Przetworzenie </a:t>
          </a:r>
          <a:endParaRPr lang="en-US" sz="2400" kern="1200" dirty="0"/>
        </a:p>
      </dsp:txBody>
      <dsp:txXfrm>
        <a:off x="2132876" y="538830"/>
        <a:ext cx="1830247" cy="437160"/>
      </dsp:txXfrm>
    </dsp:sp>
    <dsp:sp modelId="{422FAB24-E1D3-4607-8D04-B34102924B63}">
      <dsp:nvSpPr>
        <dsp:cNvPr id="0" name=""/>
        <dsp:cNvSpPr/>
      </dsp:nvSpPr>
      <dsp:spPr>
        <a:xfrm rot="5400000">
          <a:off x="3007368" y="1030223"/>
          <a:ext cx="81263" cy="81263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E1D91A-4C51-4553-820A-A0227689CC7D}">
      <dsp:nvSpPr>
        <dsp:cNvPr id="0" name=""/>
        <dsp:cNvSpPr/>
      </dsp:nvSpPr>
      <dsp:spPr>
        <a:xfrm>
          <a:off x="2119275" y="1152118"/>
          <a:ext cx="1857449" cy="46436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b="0" kern="1200" dirty="0"/>
            <a:t>Łączenie zbiorów danych</a:t>
          </a:r>
          <a:endParaRPr lang="en-US" sz="1400" b="0" kern="1200" dirty="0"/>
        </a:p>
      </dsp:txBody>
      <dsp:txXfrm>
        <a:off x="2132876" y="1165719"/>
        <a:ext cx="1830247" cy="437160"/>
      </dsp:txXfrm>
    </dsp:sp>
    <dsp:sp modelId="{0711BFC4-1938-4160-80A8-C9E86BE5C6CD}">
      <dsp:nvSpPr>
        <dsp:cNvPr id="0" name=""/>
        <dsp:cNvSpPr/>
      </dsp:nvSpPr>
      <dsp:spPr>
        <a:xfrm rot="5400000">
          <a:off x="3007368" y="1657112"/>
          <a:ext cx="81263" cy="81263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D42EF7-BCC8-4027-9B6B-EA66C2C12E31}">
      <dsp:nvSpPr>
        <dsp:cNvPr id="0" name=""/>
        <dsp:cNvSpPr/>
      </dsp:nvSpPr>
      <dsp:spPr>
        <a:xfrm>
          <a:off x="2119275" y="1779008"/>
          <a:ext cx="1857449" cy="46436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 dirty="0"/>
            <a:t>Inne przekształcenia</a:t>
          </a:r>
          <a:endParaRPr lang="en-US" sz="1400" kern="1200" dirty="0"/>
        </a:p>
      </dsp:txBody>
      <dsp:txXfrm>
        <a:off x="2132876" y="1792609"/>
        <a:ext cx="1830247" cy="437160"/>
      </dsp:txXfrm>
    </dsp:sp>
    <dsp:sp modelId="{6A2F53E7-B6D8-4A7C-B16F-2ED1608AA1D7}">
      <dsp:nvSpPr>
        <dsp:cNvPr id="0" name=""/>
        <dsp:cNvSpPr/>
      </dsp:nvSpPr>
      <dsp:spPr>
        <a:xfrm>
          <a:off x="4236767" y="525229"/>
          <a:ext cx="1857449" cy="4643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kern="1200" dirty="0"/>
            <a:t>Analiza</a:t>
          </a:r>
          <a:endParaRPr lang="en-US" sz="2400" kern="1200" dirty="0"/>
        </a:p>
      </dsp:txBody>
      <dsp:txXfrm>
        <a:off x="4250368" y="538830"/>
        <a:ext cx="1830247" cy="437160"/>
      </dsp:txXfrm>
    </dsp:sp>
    <dsp:sp modelId="{98DF796F-A392-4CD2-825D-5DFFFB3F6A30}">
      <dsp:nvSpPr>
        <dsp:cNvPr id="0" name=""/>
        <dsp:cNvSpPr/>
      </dsp:nvSpPr>
      <dsp:spPr>
        <a:xfrm rot="5400000">
          <a:off x="5124860" y="1030223"/>
          <a:ext cx="81263" cy="81263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5266F0-44A9-4CE9-A4ED-888307DB1A25}">
      <dsp:nvSpPr>
        <dsp:cNvPr id="0" name=""/>
        <dsp:cNvSpPr/>
      </dsp:nvSpPr>
      <dsp:spPr>
        <a:xfrm>
          <a:off x="4236767" y="1152118"/>
          <a:ext cx="1857449" cy="46436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 dirty="0"/>
            <a:t>Raporty</a:t>
          </a:r>
          <a:endParaRPr lang="en-US" sz="1400" kern="1200" dirty="0"/>
        </a:p>
      </dsp:txBody>
      <dsp:txXfrm>
        <a:off x="4250368" y="1165719"/>
        <a:ext cx="1830247" cy="437160"/>
      </dsp:txXfrm>
    </dsp:sp>
    <dsp:sp modelId="{F3A0D58F-77EC-4E90-AC46-1A1D6B4C7B49}">
      <dsp:nvSpPr>
        <dsp:cNvPr id="0" name=""/>
        <dsp:cNvSpPr/>
      </dsp:nvSpPr>
      <dsp:spPr>
        <a:xfrm rot="5400000">
          <a:off x="5124860" y="1657112"/>
          <a:ext cx="81263" cy="81263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F50AE0-0A0D-4295-A178-8C487A126938}">
      <dsp:nvSpPr>
        <dsp:cNvPr id="0" name=""/>
        <dsp:cNvSpPr/>
      </dsp:nvSpPr>
      <dsp:spPr>
        <a:xfrm>
          <a:off x="4236767" y="1779008"/>
          <a:ext cx="1857449" cy="46436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 dirty="0"/>
            <a:t>Wizualizacje</a:t>
          </a:r>
          <a:endParaRPr lang="en-US" sz="1400" kern="1200" dirty="0"/>
        </a:p>
      </dsp:txBody>
      <dsp:txXfrm>
        <a:off x="4250368" y="1792609"/>
        <a:ext cx="1830247" cy="4371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527938-67B9-40A8-813F-B2371980CF49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32C43F-395E-47D3-80F4-98CBC80FC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233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pandas-docs/version/0.16/io.html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https://pandas.pydata.org/pandas-docs/version/0.16/io.html</a:t>
            </a:r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32C43F-395E-47D3-80F4-98CBC80FCA4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286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Server=</a:t>
            </a:r>
            <a:r>
              <a:rPr lang="pl-PL" dirty="0"/>
              <a:t>SERVER_address</a:t>
            </a:r>
            <a:r>
              <a:rPr lang="en-US" dirty="0"/>
              <a:t>;</a:t>
            </a:r>
            <a:r>
              <a:rPr lang="en-US" dirty="0" err="1"/>
              <a:t>Uid</a:t>
            </a:r>
            <a:r>
              <a:rPr lang="en-US" dirty="0"/>
              <a:t>=</a:t>
            </a:r>
            <a:r>
              <a:rPr lang="pl-PL" dirty="0"/>
              <a:t>USER</a:t>
            </a:r>
            <a:r>
              <a:rPr lang="en-US" dirty="0"/>
              <a:t>;</a:t>
            </a:r>
            <a:r>
              <a:rPr lang="en-US" dirty="0" err="1"/>
              <a:t>Pwd</a:t>
            </a:r>
            <a:r>
              <a:rPr lang="en-US" dirty="0"/>
              <a:t>=</a:t>
            </a:r>
            <a:r>
              <a:rPr lang="pl-PL" dirty="0"/>
              <a:t>PASSWORD</a:t>
            </a:r>
            <a:r>
              <a:rPr lang="en-US" dirty="0"/>
              <a:t>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32C43F-395E-47D3-80F4-98CBC80FCA4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439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278C-B20B-4D9B-8CFE-905327A7D54D}" type="datetimeFigureOut">
              <a:rPr lang="pl-PL" smtClean="0"/>
              <a:pPr/>
              <a:t>26.09.2019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A929A-A6B8-479F-A1C4-7B961ECD7AF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278C-B20B-4D9B-8CFE-905327A7D54D}" type="datetimeFigureOut">
              <a:rPr lang="pl-PL" smtClean="0"/>
              <a:pPr/>
              <a:t>26.09.2019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A929A-A6B8-479F-A1C4-7B961ECD7AF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278C-B20B-4D9B-8CFE-905327A7D54D}" type="datetimeFigureOut">
              <a:rPr lang="pl-PL" smtClean="0"/>
              <a:pPr/>
              <a:t>26.09.2019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A929A-A6B8-479F-A1C4-7B961ECD7AF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278C-B20B-4D9B-8CFE-905327A7D54D}" type="datetimeFigureOut">
              <a:rPr lang="pl-PL" smtClean="0"/>
              <a:pPr/>
              <a:t>26.09.2019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A929A-A6B8-479F-A1C4-7B961ECD7AF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278C-B20B-4D9B-8CFE-905327A7D54D}" type="datetimeFigureOut">
              <a:rPr lang="pl-PL" smtClean="0"/>
              <a:pPr/>
              <a:t>26.09.2019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A929A-A6B8-479F-A1C4-7B961ECD7AF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278C-B20B-4D9B-8CFE-905327A7D54D}" type="datetimeFigureOut">
              <a:rPr lang="pl-PL" smtClean="0"/>
              <a:pPr/>
              <a:t>26.09.2019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A929A-A6B8-479F-A1C4-7B961ECD7AF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278C-B20B-4D9B-8CFE-905327A7D54D}" type="datetimeFigureOut">
              <a:rPr lang="pl-PL" smtClean="0"/>
              <a:pPr/>
              <a:t>26.09.2019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A929A-A6B8-479F-A1C4-7B961ECD7AF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278C-B20B-4D9B-8CFE-905327A7D54D}" type="datetimeFigureOut">
              <a:rPr lang="pl-PL" smtClean="0"/>
              <a:pPr/>
              <a:t>26.09.2019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A929A-A6B8-479F-A1C4-7B961ECD7AF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278C-B20B-4D9B-8CFE-905327A7D54D}" type="datetimeFigureOut">
              <a:rPr lang="pl-PL" smtClean="0"/>
              <a:pPr/>
              <a:t>26.09.2019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A929A-A6B8-479F-A1C4-7B961ECD7AF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278C-B20B-4D9B-8CFE-905327A7D54D}" type="datetimeFigureOut">
              <a:rPr lang="pl-PL" smtClean="0"/>
              <a:pPr/>
              <a:t>26.09.2019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A929A-A6B8-479F-A1C4-7B961ECD7AF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278C-B20B-4D9B-8CFE-905327A7D54D}" type="datetimeFigureOut">
              <a:rPr lang="pl-PL" smtClean="0"/>
              <a:pPr/>
              <a:t>26.09.2019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A929A-A6B8-479F-A1C4-7B961ECD7AF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A278C-B20B-4D9B-8CFE-905327A7D54D}" type="datetimeFigureOut">
              <a:rPr lang="pl-PL" smtClean="0"/>
              <a:pPr/>
              <a:t>26.09.2019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A929A-A6B8-479F-A1C4-7B961ECD7AFA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js_json_intro.asp" TargetMode="External"/><Relationship Id="rId2" Type="http://schemas.openxmlformats.org/officeDocument/2006/relationships/hyperlink" Target="https://www.w3schools.com/xml/xml_whatis.as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7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6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pl.wikipedia.org/wiki/World_Wide_Web_Consortiu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3995936" y="2852936"/>
            <a:ext cx="4892080" cy="1368152"/>
          </a:xfrm>
        </p:spPr>
        <p:txBody>
          <a:bodyPr>
            <a:normAutofit/>
          </a:bodyPr>
          <a:lstStyle/>
          <a:p>
            <a:r>
              <a:rPr lang="pl-PL" sz="3600" dirty="0">
                <a:solidFill>
                  <a:schemeClr val="bg1"/>
                </a:solidFill>
              </a:rPr>
              <a:t>Analiza danych w </a:t>
            </a:r>
            <a:r>
              <a:rPr lang="en-US" sz="3600" dirty="0" err="1">
                <a:solidFill>
                  <a:schemeClr val="bg1"/>
                </a:solidFill>
              </a:rPr>
              <a:t>Pythonie</a:t>
            </a:r>
            <a:endParaRPr lang="pl-PL" sz="3600" b="1" dirty="0">
              <a:solidFill>
                <a:schemeClr val="bg1"/>
              </a:solidFill>
              <a:latin typeface="Trebuchet MS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6012160" y="4653136"/>
            <a:ext cx="2984376" cy="504056"/>
          </a:xfrm>
        </p:spPr>
        <p:txBody>
          <a:bodyPr>
            <a:normAutofit lnSpcReduction="10000"/>
          </a:bodyPr>
          <a:lstStyle/>
          <a:p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Trebuchet MS" pitchFamily="34" charset="0"/>
              </a:rPr>
              <a:t>Maciej Sykulak</a:t>
            </a:r>
            <a:br>
              <a:rPr lang="pl-PL" sz="1400" dirty="0">
                <a:solidFill>
                  <a:schemeClr val="bg1">
                    <a:lumMod val="85000"/>
                  </a:schemeClr>
                </a:solidFill>
                <a:latin typeface="Trebuchet MS" pitchFamily="34" charset="0"/>
              </a:rPr>
            </a:b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Trebuchet MS" pitchFamily="34" charset="0"/>
              </a:rPr>
              <a:t>sykulak.wsb@gmail.com</a:t>
            </a:r>
          </a:p>
        </p:txBody>
      </p:sp>
      <p:sp>
        <p:nvSpPr>
          <p:cNvPr id="5" name="Podtytuł 2"/>
          <p:cNvSpPr txBox="1">
            <a:spLocks/>
          </p:cNvSpPr>
          <p:nvPr/>
        </p:nvSpPr>
        <p:spPr>
          <a:xfrm>
            <a:off x="4002985" y="4207720"/>
            <a:ext cx="2984376" cy="360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l-PL" sz="1400" dirty="0">
                <a:solidFill>
                  <a:schemeClr val="bg1"/>
                </a:solidFill>
                <a:latin typeface="Trebuchet MS" pitchFamily="34" charset="0"/>
              </a:rPr>
              <a:t>Zajęcia nr 2: Import danych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1"/>
          <p:cNvSpPr>
            <a:spLocks noGrp="1"/>
          </p:cNvSpPr>
          <p:nvPr>
            <p:ph type="title"/>
          </p:nvPr>
        </p:nvSpPr>
        <p:spPr>
          <a:xfrm>
            <a:off x="457200" y="119675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pl-PL" sz="2800" b="1" dirty="0">
                <a:latin typeface="Trebuchet MS" pitchFamily="34" charset="0"/>
              </a:rPr>
              <a:t>Relacyjne Bazy Danych - dystrybucje</a:t>
            </a:r>
          </a:p>
        </p:txBody>
      </p:sp>
      <p:sp>
        <p:nvSpPr>
          <p:cNvPr id="5" name="Rectangle 4"/>
          <p:cNvSpPr/>
          <p:nvPr/>
        </p:nvSpPr>
        <p:spPr>
          <a:xfrm>
            <a:off x="611560" y="1844824"/>
            <a:ext cx="842493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pl-PL" sz="2400" dirty="0"/>
              <a:t>MS SQL</a:t>
            </a:r>
          </a:p>
          <a:p>
            <a:pPr marL="342900" indent="-342900">
              <a:buFontTx/>
              <a:buChar char="-"/>
            </a:pPr>
            <a:r>
              <a:rPr lang="pl-PL" sz="2400" dirty="0"/>
              <a:t>Oracle SQL</a:t>
            </a:r>
          </a:p>
          <a:p>
            <a:pPr marL="342900" indent="-342900">
              <a:buFontTx/>
              <a:buChar char="-"/>
            </a:pPr>
            <a:r>
              <a:rPr lang="pl-PL" sz="2400" dirty="0"/>
              <a:t>MySql</a:t>
            </a:r>
          </a:p>
          <a:p>
            <a:pPr marL="342900" indent="-342900">
              <a:buFontTx/>
              <a:buChar char="-"/>
            </a:pPr>
            <a:r>
              <a:rPr lang="pl-PL" sz="2400" dirty="0"/>
              <a:t>PostgreSQL</a:t>
            </a:r>
          </a:p>
          <a:p>
            <a:pPr marL="342900" indent="-342900">
              <a:buFontTx/>
              <a:buChar char="-"/>
            </a:pPr>
            <a:r>
              <a:rPr lang="pl-PL" sz="2400" dirty="0"/>
              <a:t>SQLite</a:t>
            </a:r>
          </a:p>
        </p:txBody>
      </p:sp>
      <p:sp>
        <p:nvSpPr>
          <p:cNvPr id="6" name="Tytuł 1"/>
          <p:cNvSpPr txBox="1">
            <a:spLocks/>
          </p:cNvSpPr>
          <p:nvPr/>
        </p:nvSpPr>
        <p:spPr>
          <a:xfrm>
            <a:off x="467544" y="4652456"/>
            <a:ext cx="8229600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2800" b="1" dirty="0">
                <a:latin typeface="Trebuchet MS" pitchFamily="34" charset="0"/>
              </a:rPr>
              <a:t>drivers / sterowniki</a:t>
            </a:r>
          </a:p>
        </p:txBody>
      </p:sp>
      <p:sp>
        <p:nvSpPr>
          <p:cNvPr id="7" name="Rectangle 6"/>
          <p:cNvSpPr/>
          <p:nvPr/>
        </p:nvSpPr>
        <p:spPr>
          <a:xfrm>
            <a:off x="467544" y="5153486"/>
            <a:ext cx="842493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pl-PL" sz="2400" dirty="0"/>
              <a:t>JDBC (Java Database Connectivity)</a:t>
            </a:r>
          </a:p>
          <a:p>
            <a:pPr marL="342900" indent="-342900">
              <a:buFontTx/>
              <a:buChar char="-"/>
            </a:pPr>
            <a:r>
              <a:rPr lang="pl-PL" sz="2400" dirty="0"/>
              <a:t>ODBC (Oracle Database Connectivity)</a:t>
            </a:r>
          </a:p>
        </p:txBody>
      </p:sp>
    </p:spTree>
    <p:extLst>
      <p:ext uri="{BB962C8B-B14F-4D97-AF65-F5344CB8AC3E}">
        <p14:creationId xmlns:p14="http://schemas.microsoft.com/office/powerpoint/2010/main" val="937535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119675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pl-PL" sz="2800" b="1" dirty="0">
                <a:latin typeface="Trebuchet MS" pitchFamily="34" charset="0"/>
              </a:rPr>
              <a:t>Dodatki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08942" y="1700808"/>
            <a:ext cx="8229600" cy="3384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400" dirty="0"/>
              <a:t>XML tutorial: </a:t>
            </a:r>
          </a:p>
          <a:p>
            <a:r>
              <a:rPr lang="en-US" sz="2400" dirty="0">
                <a:hlinkClick r:id="rId2"/>
              </a:rPr>
              <a:t>https://www.w3schools.com/xml/xml_whatis.asp</a:t>
            </a:r>
            <a:endParaRPr lang="pl-PL" sz="2400" dirty="0"/>
          </a:p>
          <a:p>
            <a:pPr marL="0" indent="0">
              <a:buNone/>
            </a:pPr>
            <a:r>
              <a:rPr lang="pl-PL" sz="2400" dirty="0"/>
              <a:t>JSON tutorial: </a:t>
            </a:r>
          </a:p>
          <a:p>
            <a:r>
              <a:rPr lang="pl-PL" sz="2400" dirty="0">
                <a:hlinkClick r:id="rId3"/>
              </a:rPr>
              <a:t>https://www.w3schools.com/js/js_json_intro.asp</a:t>
            </a:r>
            <a:endParaRPr lang="pl-PL" sz="2400" dirty="0"/>
          </a:p>
          <a:p>
            <a:pPr marL="0" indent="0">
              <a:buNone/>
            </a:pPr>
            <a:endParaRPr lang="pl-PL" sz="2400" dirty="0"/>
          </a:p>
          <a:p>
            <a:pPr marL="0" indent="0">
              <a:buNone/>
            </a:pPr>
            <a:endParaRPr lang="pl-PL" sz="2400" dirty="0"/>
          </a:p>
          <a:p>
            <a:endParaRPr lang="pl-PL" sz="2400" dirty="0">
              <a:latin typeface="Trebuchet MS" pitchFamily="34" charset="0"/>
            </a:endParaRPr>
          </a:p>
        </p:txBody>
      </p:sp>
      <p:sp>
        <p:nvSpPr>
          <p:cNvPr id="4" name="Prostokąt 3"/>
          <p:cNvSpPr/>
          <p:nvPr/>
        </p:nvSpPr>
        <p:spPr>
          <a:xfrm>
            <a:off x="0" y="3429000"/>
            <a:ext cx="395536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rostokąt 4"/>
          <p:cNvSpPr/>
          <p:nvPr/>
        </p:nvSpPr>
        <p:spPr>
          <a:xfrm>
            <a:off x="0" y="3429000"/>
            <a:ext cx="395536" cy="504056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accent1">
                    <a:tint val="66000"/>
                    <a:satMod val="160000"/>
                    <a:alpha val="14000"/>
                  </a:schemeClr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rostokąt 5">
            <a:hlinkClick r:id="" action="ppaction://hlinkshowjump?jump=previousslide"/>
          </p:cNvPr>
          <p:cNvSpPr/>
          <p:nvPr/>
        </p:nvSpPr>
        <p:spPr>
          <a:xfrm>
            <a:off x="0" y="3429000"/>
            <a:ext cx="395536" cy="504056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14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 6">
            <a:hlinkClick r:id="" action="ppaction://hlinkshowjump?jump=nextslide"/>
          </p:cNvPr>
          <p:cNvSpPr/>
          <p:nvPr/>
        </p:nvSpPr>
        <p:spPr>
          <a:xfrm>
            <a:off x="8748464" y="3429000"/>
            <a:ext cx="395536" cy="504056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14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9774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119675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pl-PL" sz="2800" b="1" dirty="0">
                <a:latin typeface="Trebuchet MS" pitchFamily="34" charset="0"/>
              </a:rPr>
              <a:t>AGENDA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392129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Import </a:t>
            </a:r>
            <a:r>
              <a:rPr lang="en-US" dirty="0" err="1"/>
              <a:t>danych</a:t>
            </a:r>
            <a:r>
              <a:rPr lang="en-US" dirty="0"/>
              <a:t> w Pandas (IO Tools)</a:t>
            </a:r>
            <a:endParaRPr lang="pl-PL" dirty="0"/>
          </a:p>
          <a:p>
            <a:r>
              <a:rPr lang="pl-PL" dirty="0"/>
              <a:t>Txt, csv</a:t>
            </a:r>
          </a:p>
          <a:p>
            <a:pPr lvl="1"/>
            <a:r>
              <a:rPr lang="pl-PL" dirty="0"/>
              <a:t>Kodowanie znaków – znaki lokalne</a:t>
            </a:r>
          </a:p>
          <a:p>
            <a:r>
              <a:rPr lang="pl-PL" dirty="0"/>
              <a:t>Xlsx</a:t>
            </a:r>
          </a:p>
          <a:p>
            <a:r>
              <a:rPr lang="pl-PL" dirty="0"/>
              <a:t>Xml</a:t>
            </a:r>
          </a:p>
          <a:p>
            <a:r>
              <a:rPr lang="pl-PL" dirty="0"/>
              <a:t>Json</a:t>
            </a:r>
          </a:p>
          <a:p>
            <a:r>
              <a:rPr lang="pl-PL" dirty="0"/>
              <a:t>Relacyjne bazy danych</a:t>
            </a:r>
          </a:p>
        </p:txBody>
      </p:sp>
      <p:sp>
        <p:nvSpPr>
          <p:cNvPr id="4" name="Prostokąt 3"/>
          <p:cNvSpPr/>
          <p:nvPr/>
        </p:nvSpPr>
        <p:spPr>
          <a:xfrm>
            <a:off x="0" y="3429000"/>
            <a:ext cx="395536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rostokąt 4"/>
          <p:cNvSpPr/>
          <p:nvPr/>
        </p:nvSpPr>
        <p:spPr>
          <a:xfrm>
            <a:off x="0" y="3429000"/>
            <a:ext cx="395536" cy="504056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accent1">
                    <a:tint val="66000"/>
                    <a:satMod val="160000"/>
                    <a:alpha val="14000"/>
                  </a:schemeClr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rostokąt 5">
            <a:hlinkClick r:id="" action="ppaction://hlinkshowjump?jump=previousslide"/>
          </p:cNvPr>
          <p:cNvSpPr/>
          <p:nvPr/>
        </p:nvSpPr>
        <p:spPr>
          <a:xfrm>
            <a:off x="0" y="3429000"/>
            <a:ext cx="395536" cy="504056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14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 6">
            <a:hlinkClick r:id="" action="ppaction://hlinkshowjump?jump=nextslide"/>
          </p:cNvPr>
          <p:cNvSpPr/>
          <p:nvPr/>
        </p:nvSpPr>
        <p:spPr>
          <a:xfrm>
            <a:off x="8748464" y="3429000"/>
            <a:ext cx="395536" cy="504056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14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119675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pl-PL" sz="2800" b="1" dirty="0">
                <a:latin typeface="Trebuchet MS" pitchFamily="34" charset="0"/>
              </a:rPr>
              <a:t>Program zajęć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97074" y="1772816"/>
            <a:ext cx="8229600" cy="1368152"/>
          </a:xfrm>
        </p:spPr>
        <p:txBody>
          <a:bodyPr>
            <a:normAutofit/>
          </a:bodyPr>
          <a:lstStyle/>
          <a:p>
            <a:r>
              <a:rPr lang="pl-PL" sz="2400" dirty="0"/>
              <a:t>1. </a:t>
            </a:r>
            <a:r>
              <a:rPr lang="en-US" sz="2400" dirty="0"/>
              <a:t>Python</a:t>
            </a:r>
            <a:r>
              <a:rPr lang="pl-PL" sz="2400" dirty="0"/>
              <a:t> </a:t>
            </a:r>
            <a:r>
              <a:rPr lang="en-US" sz="2400" dirty="0"/>
              <a:t>vs Anaconda</a:t>
            </a:r>
            <a:r>
              <a:rPr lang="pl-PL" sz="2400" dirty="0"/>
              <a:t> </a:t>
            </a:r>
            <a:br>
              <a:rPr lang="pl-PL" sz="2400" dirty="0"/>
            </a:br>
            <a:r>
              <a:rPr lang="pl-PL" sz="2400" dirty="0"/>
              <a:t>    Zapoznanie z językiem oraz środowiskiem pracy</a:t>
            </a:r>
          </a:p>
          <a:p>
            <a:r>
              <a:rPr lang="pl-PL" sz="2400" dirty="0"/>
              <a:t>2. Przeprowadzenie analizy danych</a:t>
            </a:r>
            <a:r>
              <a:rPr lang="en-US" sz="2400" dirty="0"/>
              <a:t>.</a:t>
            </a:r>
            <a:endParaRPr lang="pl-PL" sz="2400" dirty="0"/>
          </a:p>
          <a:p>
            <a:pPr marL="0" indent="0">
              <a:buNone/>
            </a:pPr>
            <a:endParaRPr lang="pl-PL" sz="2400" dirty="0">
              <a:latin typeface="Trebuchet MS" pitchFamily="34" charset="0"/>
            </a:endParaRPr>
          </a:p>
        </p:txBody>
      </p:sp>
      <p:sp>
        <p:nvSpPr>
          <p:cNvPr id="4" name="Prostokąt 3"/>
          <p:cNvSpPr/>
          <p:nvPr/>
        </p:nvSpPr>
        <p:spPr>
          <a:xfrm>
            <a:off x="0" y="3429000"/>
            <a:ext cx="395536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rostokąt 4"/>
          <p:cNvSpPr/>
          <p:nvPr/>
        </p:nvSpPr>
        <p:spPr>
          <a:xfrm>
            <a:off x="0" y="3429000"/>
            <a:ext cx="395536" cy="504056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accent1">
                    <a:tint val="66000"/>
                    <a:satMod val="160000"/>
                    <a:alpha val="14000"/>
                  </a:schemeClr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rostokąt 5">
            <a:hlinkClick r:id="" action="ppaction://hlinkshowjump?jump=previousslide"/>
          </p:cNvPr>
          <p:cNvSpPr/>
          <p:nvPr/>
        </p:nvSpPr>
        <p:spPr>
          <a:xfrm>
            <a:off x="0" y="3429000"/>
            <a:ext cx="395536" cy="504056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14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 6">
            <a:hlinkClick r:id="" action="ppaction://hlinkshowjump?jump=nextslide"/>
          </p:cNvPr>
          <p:cNvSpPr/>
          <p:nvPr/>
        </p:nvSpPr>
        <p:spPr>
          <a:xfrm>
            <a:off x="8748464" y="3429000"/>
            <a:ext cx="395536" cy="504056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14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640930440"/>
              </p:ext>
            </p:extLst>
          </p:nvPr>
        </p:nvGraphicFramePr>
        <p:xfrm>
          <a:off x="885825" y="2746182"/>
          <a:ext cx="6096000" cy="276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Picture 2" descr="Znalezione obrazy dla zapytania database clipart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5" y="5324012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Znalezione obrazy dla zapytania file xlsx clipart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8825" y="5370512"/>
            <a:ext cx="536575" cy="53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Znalezione obrazy dla zapytania file xml clipart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782" y="6009812"/>
            <a:ext cx="1366051" cy="610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ounded Rectangle 14"/>
          <p:cNvSpPr/>
          <p:nvPr/>
        </p:nvSpPr>
        <p:spPr>
          <a:xfrm>
            <a:off x="683568" y="3118495"/>
            <a:ext cx="2232248" cy="2088232"/>
          </a:xfrm>
          <a:prstGeom prst="roundRect">
            <a:avLst/>
          </a:prstGeom>
          <a:noFill/>
          <a:ln w="57150">
            <a:solidFill>
              <a:srgbClr val="0070C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lus 15"/>
          <p:cNvSpPr/>
          <p:nvPr/>
        </p:nvSpPr>
        <p:spPr>
          <a:xfrm>
            <a:off x="7236296" y="3723878"/>
            <a:ext cx="504056" cy="504056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750968" y="3329575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Machine Learning</a:t>
            </a:r>
            <a:endParaRPr lang="en-US" dirty="0"/>
          </a:p>
        </p:txBody>
      </p:sp>
      <p:pic>
        <p:nvPicPr>
          <p:cNvPr id="18" name="Picture 8" descr="Znalezione obrazy dla zapytania data wrangling clipart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5832" y="3975906"/>
            <a:ext cx="422055" cy="369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Znalezione obrazy dla zapytania python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3952915"/>
            <a:ext cx="550038" cy="550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1"/>
          <p:cNvSpPr>
            <a:spLocks noGrp="1"/>
          </p:cNvSpPr>
          <p:nvPr>
            <p:ph type="title"/>
          </p:nvPr>
        </p:nvSpPr>
        <p:spPr>
          <a:xfrm>
            <a:off x="2339752" y="764704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latin typeface="Trebuchet MS" pitchFamily="34" charset="0"/>
              </a:rPr>
              <a:t>Pandas IO Tools</a:t>
            </a:r>
            <a:endParaRPr lang="pl-PL" sz="2800" b="1" dirty="0">
              <a:latin typeface="Trebuchet MS" pitchFamily="34" charset="0"/>
            </a:endParaRP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95631954-B4F8-4778-B88D-3F290DD88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1268760"/>
            <a:ext cx="6328717" cy="5949280"/>
          </a:xfrm>
          <a:prstGeom prst="rect">
            <a:avLst/>
          </a:prstGeom>
        </p:spPr>
      </p:pic>
      <p:pic>
        <p:nvPicPr>
          <p:cNvPr id="1028" name="Picture 4" descr="Znalezione obrazy dla zapytania csv clipart">
            <a:extLst>
              <a:ext uri="{FF2B5EF4-FFF2-40B4-BE49-F238E27FC236}">
                <a16:creationId xmlns:a16="http://schemas.microsoft.com/office/drawing/2014/main" id="{64BB819A-D338-4168-AD3B-32DC1DEA0C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6381" y="1772816"/>
            <a:ext cx="804776" cy="804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Znalezione obrazy dla zapytania excel clipart">
            <a:extLst>
              <a:ext uri="{FF2B5EF4-FFF2-40B4-BE49-F238E27FC236}">
                <a16:creationId xmlns:a16="http://schemas.microsoft.com/office/drawing/2014/main" id="{A98B3154-36C4-4739-B13E-48C5354145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5825" y="3081648"/>
            <a:ext cx="924694" cy="924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Znalezione obrazy dla zapytania html clipart">
            <a:extLst>
              <a:ext uri="{FF2B5EF4-FFF2-40B4-BE49-F238E27FC236}">
                <a16:creationId xmlns:a16="http://schemas.microsoft.com/office/drawing/2014/main" id="{126BA3E3-D393-4575-BB44-158AEF5B3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08" y="4006342"/>
            <a:ext cx="1268760" cy="1268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Znalezione obrazy dla zapytania sql clipart">
            <a:extLst>
              <a:ext uri="{FF2B5EF4-FFF2-40B4-BE49-F238E27FC236}">
                <a16:creationId xmlns:a16="http://schemas.microsoft.com/office/drawing/2014/main" id="{A709B434-1B9A-4B46-8970-755BCA01F8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03" y="1541506"/>
            <a:ext cx="1395316" cy="1167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Znalezione obrazy dla zapytania json clipart">
            <a:extLst>
              <a:ext uri="{FF2B5EF4-FFF2-40B4-BE49-F238E27FC236}">
                <a16:creationId xmlns:a16="http://schemas.microsoft.com/office/drawing/2014/main" id="{5A73C1DD-ABC5-4BCA-9B32-0526C46E71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4122" y="4673758"/>
            <a:ext cx="744457" cy="960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5101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1"/>
          <p:cNvSpPr>
            <a:spLocks noGrp="1"/>
          </p:cNvSpPr>
          <p:nvPr>
            <p:ph type="title"/>
          </p:nvPr>
        </p:nvSpPr>
        <p:spPr>
          <a:xfrm>
            <a:off x="457200" y="119675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pl-PL" sz="2800" b="1" dirty="0">
                <a:latin typeface="Trebuchet MS" pitchFamily="34" charset="0"/>
              </a:rPr>
              <a:t>Txt, csv</a:t>
            </a:r>
          </a:p>
        </p:txBody>
      </p:sp>
      <p:sp>
        <p:nvSpPr>
          <p:cNvPr id="5" name="Symbol zastępczy zawartości 2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3960440"/>
          </a:xfrm>
        </p:spPr>
        <p:txBody>
          <a:bodyPr>
            <a:normAutofit/>
          </a:bodyPr>
          <a:lstStyle/>
          <a:p>
            <a:r>
              <a:rPr lang="pl-PL" sz="2800" dirty="0"/>
              <a:t>CSV (Comma Seperated Values)</a:t>
            </a:r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r>
              <a:rPr lang="pl-PL" sz="2800" dirty="0"/>
              <a:t>Txt = Csv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990850"/>
            <a:ext cx="5381625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11560" y="4155157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Pole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47664" y="4124697"/>
            <a:ext cx="1466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Separator</a:t>
            </a:r>
            <a:br>
              <a:rPr lang="pl-PL" dirty="0"/>
            </a:br>
            <a:r>
              <a:rPr lang="pl-PL" dirty="0"/>
              <a:t>,    ;    [tab] |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99532" y="4155157"/>
            <a:ext cx="8640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Pole</a:t>
            </a:r>
            <a:br>
              <a:rPr lang="pl-PL" dirty="0"/>
            </a:br>
            <a:r>
              <a:rPr lang="pl-PL" dirty="0"/>
              <a:t>”___ ”</a:t>
            </a:r>
            <a:endParaRPr lang="en-US" dirty="0"/>
          </a:p>
          <a:p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971600" y="3914775"/>
            <a:ext cx="72008" cy="2099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1691680" y="3962214"/>
            <a:ext cx="72008" cy="2099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531580" y="3914775"/>
            <a:ext cx="72008" cy="2099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3024572" y="3914775"/>
            <a:ext cx="170532" cy="2575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0769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1"/>
          <p:cNvSpPr>
            <a:spLocks noGrp="1"/>
          </p:cNvSpPr>
          <p:nvPr>
            <p:ph type="title"/>
          </p:nvPr>
        </p:nvSpPr>
        <p:spPr>
          <a:xfrm>
            <a:off x="457200" y="119675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pl-PL" sz="2800" b="1" dirty="0">
                <a:latin typeface="Trebuchet MS" pitchFamily="34" charset="0"/>
              </a:rPr>
              <a:t>Excel - xlsx</a:t>
            </a:r>
          </a:p>
        </p:txBody>
      </p:sp>
      <p:sp>
        <p:nvSpPr>
          <p:cNvPr id="5" name="Symbol zastępczy zawartości 2"/>
          <p:cNvSpPr>
            <a:spLocks noGrp="1"/>
          </p:cNvSpPr>
          <p:nvPr>
            <p:ph idx="1"/>
          </p:nvPr>
        </p:nvSpPr>
        <p:spPr>
          <a:xfrm>
            <a:off x="467544" y="1988840"/>
            <a:ext cx="8229600" cy="3960440"/>
          </a:xfrm>
        </p:spPr>
        <p:txBody>
          <a:bodyPr>
            <a:normAutofit/>
          </a:bodyPr>
          <a:lstStyle/>
          <a:p>
            <a:r>
              <a:rPr lang="pl-PL" dirty="0"/>
              <a:t>Ustrukturyzowany format plików (tabelaryczny) – operacje wiersz / kolumna</a:t>
            </a:r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84984"/>
            <a:ext cx="10010775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7392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1"/>
          <p:cNvSpPr>
            <a:spLocks noGrp="1"/>
          </p:cNvSpPr>
          <p:nvPr>
            <p:ph type="title"/>
          </p:nvPr>
        </p:nvSpPr>
        <p:spPr>
          <a:xfrm>
            <a:off x="457200" y="119675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pl-PL" sz="2800" b="1" dirty="0">
                <a:latin typeface="Trebuchet MS" pitchFamily="34" charset="0"/>
              </a:rPr>
              <a:t>Xml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9512" y="1807171"/>
            <a:ext cx="871296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i="1" dirty="0"/>
              <a:t>XML – z ang. (eX</a:t>
            </a:r>
            <a:r>
              <a:rPr lang="en-US" sz="2800" i="1" dirty="0" err="1"/>
              <a:t>tensible</a:t>
            </a:r>
            <a:r>
              <a:rPr lang="en-US" sz="2800" i="1" dirty="0"/>
              <a:t> Markup Language</a:t>
            </a:r>
            <a:r>
              <a:rPr lang="pl-PL" sz="2800" i="1" dirty="0"/>
              <a:t>)</a:t>
            </a:r>
            <a:endParaRPr lang="pl-PL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000" dirty="0"/>
              <a:t>Jest to </a:t>
            </a:r>
            <a:r>
              <a:rPr lang="pl-PL" sz="2000" b="1" dirty="0"/>
              <a:t>język formalny przeznaczony do reprezentowania różnych danych</a:t>
            </a:r>
            <a:r>
              <a:rPr lang="pl-PL" sz="200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000" dirty="0"/>
              <a:t>Uniwersalny i można używać go na Windows, Mac oS , Linuxie.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000" dirty="0"/>
              <a:t>Dane ustalane są w strukturze.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000" dirty="0"/>
              <a:t>Rekomendowany przez </a:t>
            </a:r>
            <a:r>
              <a:rPr lang="pl-PL" sz="2000" dirty="0">
                <a:hlinkClick r:id="rId2" tooltip="W3C"/>
              </a:rPr>
              <a:t>W3C</a:t>
            </a:r>
            <a:r>
              <a:rPr lang="pl-PL" sz="2000" dirty="0"/>
              <a:t> (organizacja odpowiedzialna za standaryzację Internetu).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000" dirty="0"/>
              <a:t>Pliki w formacie </a:t>
            </a:r>
            <a:r>
              <a:rPr lang="pl-PL" sz="2000" b="1" dirty="0"/>
              <a:t>.xml </a:t>
            </a:r>
            <a:r>
              <a:rPr lang="pl-PL" sz="2000" dirty="0"/>
              <a:t>obsługiwane są między innymi przez przeglądarki internetowe, które traktują zapisane w nim dane jako zwykły tekst.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2185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1"/>
          <p:cNvSpPr>
            <a:spLocks noGrp="1"/>
          </p:cNvSpPr>
          <p:nvPr>
            <p:ph type="title"/>
          </p:nvPr>
        </p:nvSpPr>
        <p:spPr>
          <a:xfrm>
            <a:off x="457200" y="119675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pl-PL" sz="2800" b="1" dirty="0">
                <a:latin typeface="Trebuchet MS" pitchFamily="34" charset="0"/>
              </a:rPr>
              <a:t>Json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9512" y="1807171"/>
            <a:ext cx="871296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i="1" dirty="0"/>
              <a:t>JSON– z ang (JavaScript Object Notation)</a:t>
            </a:r>
            <a:endParaRPr lang="pl-PL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000" dirty="0"/>
              <a:t>Lekki, skalowalny format wymiany danych.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000" dirty="0"/>
              <a:t>Format niezależny od konkretnego języka.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000" dirty="0"/>
              <a:t>Jest łańcuchem znaków o zdefiniowanej strukturze.</a:t>
            </a:r>
            <a:endParaRPr lang="en-US" sz="2000" dirty="0"/>
          </a:p>
        </p:txBody>
      </p:sp>
      <p:sp>
        <p:nvSpPr>
          <p:cNvPr id="2" name="Rectangle 1"/>
          <p:cNvSpPr/>
          <p:nvPr/>
        </p:nvSpPr>
        <p:spPr>
          <a:xfrm>
            <a:off x="6228184" y="764704"/>
            <a:ext cx="2808312" cy="624786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base" latinLnBrk="1"/>
            <a:r>
              <a:rPr lang="en-US" sz="2000" dirty="0">
                <a:solidFill>
                  <a:srgbClr val="333333"/>
                </a:solidFill>
                <a:latin typeface="inherit"/>
              </a:rPr>
              <a:t>{</a:t>
            </a:r>
            <a:endParaRPr lang="en-US" sz="2000" dirty="0">
              <a:solidFill>
                <a:srgbClr val="000000"/>
              </a:solidFill>
              <a:latin typeface="Courier New"/>
            </a:endParaRPr>
          </a:p>
          <a:p>
            <a:pPr fontAlgn="base" latinLnBrk="1"/>
            <a:r>
              <a:rPr lang="en-US" sz="2000" dirty="0">
                <a:solidFill>
                  <a:srgbClr val="006FE0"/>
                </a:solidFill>
                <a:latin typeface="inherit"/>
              </a:rPr>
              <a:t>  </a:t>
            </a:r>
            <a:r>
              <a:rPr lang="en-US" sz="2000" dirty="0">
                <a:solidFill>
                  <a:srgbClr val="DD1144"/>
                </a:solidFill>
                <a:latin typeface="inherit"/>
              </a:rPr>
              <a:t>"dogs"</a:t>
            </a:r>
            <a:r>
              <a:rPr lang="en-US" sz="2000" dirty="0">
                <a:solidFill>
                  <a:srgbClr val="006FE0"/>
                </a:solidFill>
                <a:latin typeface="inherit"/>
              </a:rPr>
              <a:t>: </a:t>
            </a:r>
            <a:r>
              <a:rPr lang="en-US" sz="2000" dirty="0">
                <a:solidFill>
                  <a:srgbClr val="333333"/>
                </a:solidFill>
                <a:latin typeface="inherit"/>
              </a:rPr>
              <a:t>[{</a:t>
            </a:r>
            <a:endParaRPr lang="en-US" sz="2000" dirty="0">
              <a:solidFill>
                <a:srgbClr val="000000"/>
              </a:solidFill>
              <a:latin typeface="Courier New"/>
            </a:endParaRPr>
          </a:p>
          <a:p>
            <a:pPr fontAlgn="base" latinLnBrk="1"/>
            <a:r>
              <a:rPr lang="en-US" sz="2000" dirty="0">
                <a:solidFill>
                  <a:srgbClr val="006FE0"/>
                </a:solidFill>
                <a:latin typeface="inherit"/>
              </a:rPr>
              <a:t>    </a:t>
            </a:r>
            <a:r>
              <a:rPr lang="en-US" sz="2000" dirty="0">
                <a:solidFill>
                  <a:srgbClr val="DD1144"/>
                </a:solidFill>
                <a:latin typeface="inherit"/>
              </a:rPr>
              <a:t>"id"</a:t>
            </a:r>
            <a:r>
              <a:rPr lang="en-US" sz="2000" dirty="0">
                <a:solidFill>
                  <a:srgbClr val="006FE0"/>
                </a:solidFill>
                <a:latin typeface="inherit"/>
              </a:rPr>
              <a:t>: </a:t>
            </a:r>
            <a:r>
              <a:rPr lang="en-US" sz="2000" dirty="0">
                <a:solidFill>
                  <a:srgbClr val="009999"/>
                </a:solidFill>
                <a:latin typeface="inherit"/>
              </a:rPr>
              <a:t>0</a:t>
            </a:r>
            <a:r>
              <a:rPr lang="en-US" sz="2000" dirty="0">
                <a:solidFill>
                  <a:srgbClr val="333333"/>
                </a:solidFill>
                <a:latin typeface="inherit"/>
              </a:rPr>
              <a:t>,</a:t>
            </a:r>
            <a:endParaRPr lang="en-US" sz="2000" dirty="0">
              <a:solidFill>
                <a:srgbClr val="000000"/>
              </a:solidFill>
              <a:latin typeface="Courier New"/>
            </a:endParaRPr>
          </a:p>
          <a:p>
            <a:pPr fontAlgn="base" latinLnBrk="1"/>
            <a:r>
              <a:rPr lang="en-US" sz="2000" dirty="0">
                <a:solidFill>
                  <a:srgbClr val="006FE0"/>
                </a:solidFill>
                <a:latin typeface="inherit"/>
              </a:rPr>
              <a:t>    </a:t>
            </a:r>
            <a:r>
              <a:rPr lang="en-US" sz="2000" dirty="0">
                <a:solidFill>
                  <a:srgbClr val="DD1144"/>
                </a:solidFill>
                <a:latin typeface="inherit"/>
              </a:rPr>
              <a:t>"name"</a:t>
            </a:r>
            <a:r>
              <a:rPr lang="en-US" sz="2000" dirty="0">
                <a:solidFill>
                  <a:srgbClr val="006FE0"/>
                </a:solidFill>
                <a:latin typeface="inherit"/>
              </a:rPr>
              <a:t>: </a:t>
            </a:r>
            <a:r>
              <a:rPr lang="en-US" sz="2000" dirty="0">
                <a:solidFill>
                  <a:srgbClr val="DD1144"/>
                </a:solidFill>
                <a:latin typeface="inherit"/>
              </a:rPr>
              <a:t>"</a:t>
            </a:r>
            <a:r>
              <a:rPr lang="en-US" sz="2000" dirty="0" err="1">
                <a:solidFill>
                  <a:srgbClr val="DD1144"/>
                </a:solidFill>
                <a:latin typeface="inherit"/>
              </a:rPr>
              <a:t>maja</a:t>
            </a:r>
            <a:r>
              <a:rPr lang="en-US" sz="2000" dirty="0">
                <a:solidFill>
                  <a:srgbClr val="DD1144"/>
                </a:solidFill>
                <a:latin typeface="inherit"/>
              </a:rPr>
              <a:t>"</a:t>
            </a:r>
            <a:r>
              <a:rPr lang="en-US" sz="2000" dirty="0">
                <a:solidFill>
                  <a:srgbClr val="333333"/>
                </a:solidFill>
                <a:latin typeface="inherit"/>
              </a:rPr>
              <a:t>,</a:t>
            </a:r>
            <a:endParaRPr lang="en-US" sz="2000" dirty="0">
              <a:solidFill>
                <a:srgbClr val="000000"/>
              </a:solidFill>
              <a:latin typeface="Courier New"/>
            </a:endParaRPr>
          </a:p>
          <a:p>
            <a:pPr fontAlgn="base" latinLnBrk="1"/>
            <a:r>
              <a:rPr lang="en-US" sz="2000" dirty="0">
                <a:solidFill>
                  <a:srgbClr val="006FE0"/>
                </a:solidFill>
                <a:latin typeface="inherit"/>
              </a:rPr>
              <a:t>    </a:t>
            </a:r>
            <a:r>
              <a:rPr lang="en-US" sz="2000" dirty="0">
                <a:solidFill>
                  <a:srgbClr val="DD1144"/>
                </a:solidFill>
                <a:latin typeface="inherit"/>
              </a:rPr>
              <a:t>"race"</a:t>
            </a:r>
            <a:r>
              <a:rPr lang="en-US" sz="2000" dirty="0">
                <a:solidFill>
                  <a:srgbClr val="006FE0"/>
                </a:solidFill>
                <a:latin typeface="inherit"/>
              </a:rPr>
              <a:t>: </a:t>
            </a:r>
            <a:r>
              <a:rPr lang="en-US" sz="2000" dirty="0">
                <a:solidFill>
                  <a:srgbClr val="DD1144"/>
                </a:solidFill>
                <a:latin typeface="inherit"/>
              </a:rPr>
              <a:t>"pies"</a:t>
            </a:r>
            <a:endParaRPr lang="en-US" sz="2000" dirty="0">
              <a:solidFill>
                <a:srgbClr val="000000"/>
              </a:solidFill>
              <a:latin typeface="Courier New"/>
            </a:endParaRPr>
          </a:p>
          <a:p>
            <a:pPr fontAlgn="base" latinLnBrk="1"/>
            <a:r>
              <a:rPr lang="en-US" sz="2000" dirty="0">
                <a:solidFill>
                  <a:srgbClr val="006FE0"/>
                </a:solidFill>
                <a:latin typeface="inherit"/>
              </a:rPr>
              <a:t>  </a:t>
            </a:r>
            <a:r>
              <a:rPr lang="en-US" sz="2000" dirty="0">
                <a:solidFill>
                  <a:srgbClr val="333333"/>
                </a:solidFill>
                <a:latin typeface="inherit"/>
              </a:rPr>
              <a:t>},</a:t>
            </a:r>
            <a:r>
              <a:rPr lang="en-US" sz="2000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sz="2000" dirty="0">
                <a:solidFill>
                  <a:srgbClr val="333333"/>
                </a:solidFill>
                <a:latin typeface="inherit"/>
              </a:rPr>
              <a:t>{</a:t>
            </a:r>
            <a:endParaRPr lang="en-US" sz="2000" dirty="0">
              <a:solidFill>
                <a:srgbClr val="000000"/>
              </a:solidFill>
              <a:latin typeface="Courier New"/>
            </a:endParaRPr>
          </a:p>
          <a:p>
            <a:pPr fontAlgn="base" latinLnBrk="1"/>
            <a:r>
              <a:rPr lang="en-US" sz="2000" dirty="0">
                <a:solidFill>
                  <a:srgbClr val="006FE0"/>
                </a:solidFill>
                <a:latin typeface="inherit"/>
              </a:rPr>
              <a:t>    </a:t>
            </a:r>
            <a:r>
              <a:rPr lang="en-US" sz="2000" dirty="0">
                <a:solidFill>
                  <a:srgbClr val="DD1144"/>
                </a:solidFill>
                <a:latin typeface="inherit"/>
              </a:rPr>
              <a:t>"id"</a:t>
            </a:r>
            <a:r>
              <a:rPr lang="en-US" sz="2000" dirty="0">
                <a:solidFill>
                  <a:srgbClr val="006FE0"/>
                </a:solidFill>
                <a:latin typeface="inherit"/>
              </a:rPr>
              <a:t>: </a:t>
            </a:r>
            <a:r>
              <a:rPr lang="en-US" sz="2000" dirty="0">
                <a:solidFill>
                  <a:srgbClr val="009999"/>
                </a:solidFill>
                <a:latin typeface="inherit"/>
              </a:rPr>
              <a:t>1</a:t>
            </a:r>
            <a:r>
              <a:rPr lang="en-US" sz="2000" dirty="0">
                <a:solidFill>
                  <a:srgbClr val="333333"/>
                </a:solidFill>
                <a:latin typeface="inherit"/>
              </a:rPr>
              <a:t>,</a:t>
            </a:r>
            <a:endParaRPr lang="en-US" sz="2000" dirty="0">
              <a:solidFill>
                <a:srgbClr val="000000"/>
              </a:solidFill>
              <a:latin typeface="Courier New"/>
            </a:endParaRPr>
          </a:p>
          <a:p>
            <a:pPr fontAlgn="base" latinLnBrk="1"/>
            <a:r>
              <a:rPr lang="en-US" sz="2000" dirty="0">
                <a:solidFill>
                  <a:srgbClr val="006FE0"/>
                </a:solidFill>
                <a:latin typeface="inherit"/>
              </a:rPr>
              <a:t>    </a:t>
            </a:r>
            <a:r>
              <a:rPr lang="en-US" sz="2000" dirty="0">
                <a:solidFill>
                  <a:srgbClr val="DD1144"/>
                </a:solidFill>
                <a:latin typeface="inherit"/>
              </a:rPr>
              <a:t>"name"</a:t>
            </a:r>
            <a:r>
              <a:rPr lang="en-US" sz="2000" dirty="0">
                <a:solidFill>
                  <a:srgbClr val="006FE0"/>
                </a:solidFill>
                <a:latin typeface="inherit"/>
              </a:rPr>
              <a:t>: </a:t>
            </a:r>
            <a:r>
              <a:rPr lang="en-US" sz="2000" dirty="0">
                <a:solidFill>
                  <a:srgbClr val="DD1144"/>
                </a:solidFill>
                <a:latin typeface="inherit"/>
              </a:rPr>
              <a:t>"</a:t>
            </a:r>
            <a:r>
              <a:rPr lang="en-US" sz="2000" dirty="0" err="1">
                <a:solidFill>
                  <a:srgbClr val="DD1144"/>
                </a:solidFill>
                <a:latin typeface="inherit"/>
              </a:rPr>
              <a:t>milus</a:t>
            </a:r>
            <a:r>
              <a:rPr lang="en-US" sz="2000" dirty="0">
                <a:solidFill>
                  <a:srgbClr val="DD1144"/>
                </a:solidFill>
                <a:latin typeface="inherit"/>
              </a:rPr>
              <a:t>"</a:t>
            </a:r>
            <a:r>
              <a:rPr lang="en-US" sz="2000" dirty="0">
                <a:solidFill>
                  <a:srgbClr val="333333"/>
                </a:solidFill>
                <a:latin typeface="inherit"/>
              </a:rPr>
              <a:t>,</a:t>
            </a:r>
            <a:endParaRPr lang="en-US" sz="2000" dirty="0">
              <a:solidFill>
                <a:srgbClr val="000000"/>
              </a:solidFill>
              <a:latin typeface="Courier New"/>
            </a:endParaRPr>
          </a:p>
          <a:p>
            <a:pPr fontAlgn="base" latinLnBrk="1"/>
            <a:r>
              <a:rPr lang="en-US" sz="2000" dirty="0">
                <a:solidFill>
                  <a:srgbClr val="006FE0"/>
                </a:solidFill>
                <a:latin typeface="inherit"/>
              </a:rPr>
              <a:t>    </a:t>
            </a:r>
            <a:r>
              <a:rPr lang="en-US" sz="2000" dirty="0">
                <a:solidFill>
                  <a:srgbClr val="DD1144"/>
                </a:solidFill>
                <a:latin typeface="inherit"/>
              </a:rPr>
              <a:t>"race"</a:t>
            </a:r>
            <a:r>
              <a:rPr lang="en-US" sz="2000" dirty="0">
                <a:solidFill>
                  <a:srgbClr val="006FE0"/>
                </a:solidFill>
                <a:latin typeface="inherit"/>
              </a:rPr>
              <a:t>: </a:t>
            </a:r>
            <a:r>
              <a:rPr lang="en-US" sz="2000" dirty="0">
                <a:solidFill>
                  <a:srgbClr val="DD1144"/>
                </a:solidFill>
                <a:latin typeface="inherit"/>
              </a:rPr>
              <a:t>"pies"</a:t>
            </a:r>
            <a:endParaRPr lang="en-US" sz="2000" dirty="0">
              <a:solidFill>
                <a:srgbClr val="000000"/>
              </a:solidFill>
              <a:latin typeface="Courier New"/>
            </a:endParaRPr>
          </a:p>
          <a:p>
            <a:pPr fontAlgn="base" latinLnBrk="1"/>
            <a:r>
              <a:rPr lang="en-US" sz="2000" dirty="0">
                <a:solidFill>
                  <a:srgbClr val="006FE0"/>
                </a:solidFill>
                <a:latin typeface="inherit"/>
              </a:rPr>
              <a:t>  </a:t>
            </a:r>
            <a:r>
              <a:rPr lang="en-US" sz="2000" dirty="0">
                <a:solidFill>
                  <a:srgbClr val="333333"/>
                </a:solidFill>
                <a:latin typeface="inherit"/>
              </a:rPr>
              <a:t>}],</a:t>
            </a:r>
            <a:endParaRPr lang="en-US" sz="2000" dirty="0">
              <a:solidFill>
                <a:srgbClr val="000000"/>
              </a:solidFill>
              <a:latin typeface="Courier New"/>
            </a:endParaRPr>
          </a:p>
          <a:p>
            <a:pPr fontAlgn="base" latinLnBrk="1"/>
            <a:r>
              <a:rPr lang="en-US" sz="2000" dirty="0">
                <a:solidFill>
                  <a:srgbClr val="006FE0"/>
                </a:solidFill>
                <a:latin typeface="inherit"/>
              </a:rPr>
              <a:t>  </a:t>
            </a:r>
            <a:r>
              <a:rPr lang="en-US" sz="2000" dirty="0">
                <a:solidFill>
                  <a:srgbClr val="DD1144"/>
                </a:solidFill>
                <a:latin typeface="inherit"/>
              </a:rPr>
              <a:t>"cats"</a:t>
            </a:r>
            <a:r>
              <a:rPr lang="en-US" sz="2000" dirty="0">
                <a:solidFill>
                  <a:srgbClr val="006FE0"/>
                </a:solidFill>
                <a:latin typeface="inherit"/>
              </a:rPr>
              <a:t>: </a:t>
            </a:r>
            <a:r>
              <a:rPr lang="en-US" sz="2000" dirty="0">
                <a:solidFill>
                  <a:srgbClr val="333333"/>
                </a:solidFill>
                <a:latin typeface="inherit"/>
              </a:rPr>
              <a:t>[{</a:t>
            </a:r>
            <a:endParaRPr lang="en-US" sz="2000" dirty="0">
              <a:solidFill>
                <a:srgbClr val="000000"/>
              </a:solidFill>
              <a:latin typeface="Courier New"/>
            </a:endParaRPr>
          </a:p>
          <a:p>
            <a:pPr fontAlgn="base" latinLnBrk="1"/>
            <a:r>
              <a:rPr lang="en-US" sz="2000" dirty="0">
                <a:solidFill>
                  <a:srgbClr val="006FE0"/>
                </a:solidFill>
                <a:latin typeface="inherit"/>
              </a:rPr>
              <a:t>    </a:t>
            </a:r>
            <a:r>
              <a:rPr lang="en-US" sz="2000" dirty="0">
                <a:solidFill>
                  <a:srgbClr val="DD1144"/>
                </a:solidFill>
                <a:latin typeface="inherit"/>
              </a:rPr>
              <a:t>"id"</a:t>
            </a:r>
            <a:r>
              <a:rPr lang="en-US" sz="2000" dirty="0">
                <a:solidFill>
                  <a:srgbClr val="006FE0"/>
                </a:solidFill>
                <a:latin typeface="inherit"/>
              </a:rPr>
              <a:t>: </a:t>
            </a:r>
            <a:r>
              <a:rPr lang="en-US" sz="2000" dirty="0">
                <a:solidFill>
                  <a:srgbClr val="009999"/>
                </a:solidFill>
                <a:latin typeface="inherit"/>
              </a:rPr>
              <a:t>0</a:t>
            </a:r>
            <a:r>
              <a:rPr lang="en-US" sz="2000" dirty="0">
                <a:solidFill>
                  <a:srgbClr val="333333"/>
                </a:solidFill>
                <a:latin typeface="inherit"/>
              </a:rPr>
              <a:t>,</a:t>
            </a:r>
            <a:endParaRPr lang="en-US" sz="2000" dirty="0">
              <a:solidFill>
                <a:srgbClr val="000000"/>
              </a:solidFill>
              <a:latin typeface="Courier New"/>
            </a:endParaRPr>
          </a:p>
          <a:p>
            <a:pPr fontAlgn="base" latinLnBrk="1"/>
            <a:r>
              <a:rPr lang="en-US" sz="2000" dirty="0">
                <a:solidFill>
                  <a:srgbClr val="006FE0"/>
                </a:solidFill>
                <a:latin typeface="inherit"/>
              </a:rPr>
              <a:t>    </a:t>
            </a:r>
            <a:r>
              <a:rPr lang="en-US" sz="2000" dirty="0">
                <a:solidFill>
                  <a:srgbClr val="DD1144"/>
                </a:solidFill>
                <a:latin typeface="inherit"/>
              </a:rPr>
              <a:t>"name"</a:t>
            </a:r>
            <a:r>
              <a:rPr lang="en-US" sz="2000" dirty="0">
                <a:solidFill>
                  <a:srgbClr val="006FE0"/>
                </a:solidFill>
                <a:latin typeface="inherit"/>
              </a:rPr>
              <a:t>: </a:t>
            </a:r>
            <a:r>
              <a:rPr lang="en-US" sz="2000" dirty="0">
                <a:solidFill>
                  <a:srgbClr val="DD1144"/>
                </a:solidFill>
                <a:latin typeface="inherit"/>
              </a:rPr>
              <a:t>"</a:t>
            </a:r>
            <a:r>
              <a:rPr lang="en-US" sz="2000" dirty="0" err="1">
                <a:solidFill>
                  <a:srgbClr val="DD1144"/>
                </a:solidFill>
                <a:latin typeface="inherit"/>
              </a:rPr>
              <a:t>puszek</a:t>
            </a:r>
            <a:r>
              <a:rPr lang="en-US" sz="2000" dirty="0">
                <a:solidFill>
                  <a:srgbClr val="DD1144"/>
                </a:solidFill>
                <a:latin typeface="inherit"/>
              </a:rPr>
              <a:t>"</a:t>
            </a:r>
            <a:r>
              <a:rPr lang="en-US" sz="2000" dirty="0">
                <a:solidFill>
                  <a:srgbClr val="333333"/>
                </a:solidFill>
                <a:latin typeface="inherit"/>
              </a:rPr>
              <a:t>,</a:t>
            </a:r>
            <a:endParaRPr lang="en-US" sz="2000" dirty="0">
              <a:solidFill>
                <a:srgbClr val="000000"/>
              </a:solidFill>
              <a:latin typeface="Courier New"/>
            </a:endParaRPr>
          </a:p>
          <a:p>
            <a:pPr fontAlgn="base" latinLnBrk="1"/>
            <a:r>
              <a:rPr lang="en-US" sz="2000" dirty="0">
                <a:solidFill>
                  <a:srgbClr val="006FE0"/>
                </a:solidFill>
                <a:latin typeface="inherit"/>
              </a:rPr>
              <a:t>    </a:t>
            </a:r>
            <a:r>
              <a:rPr lang="en-US" sz="2000" dirty="0">
                <a:solidFill>
                  <a:srgbClr val="DD1144"/>
                </a:solidFill>
                <a:latin typeface="inherit"/>
              </a:rPr>
              <a:t>"race"</a:t>
            </a:r>
            <a:r>
              <a:rPr lang="en-US" sz="2000" dirty="0">
                <a:solidFill>
                  <a:srgbClr val="006FE0"/>
                </a:solidFill>
                <a:latin typeface="inherit"/>
              </a:rPr>
              <a:t>: </a:t>
            </a:r>
            <a:r>
              <a:rPr lang="en-US" sz="2000" dirty="0">
                <a:solidFill>
                  <a:srgbClr val="DD1144"/>
                </a:solidFill>
                <a:latin typeface="inherit"/>
              </a:rPr>
              <a:t>"</a:t>
            </a:r>
            <a:r>
              <a:rPr lang="en-US" sz="2000" dirty="0" err="1">
                <a:solidFill>
                  <a:srgbClr val="DD1144"/>
                </a:solidFill>
                <a:latin typeface="inherit"/>
              </a:rPr>
              <a:t>kot</a:t>
            </a:r>
            <a:r>
              <a:rPr lang="en-US" sz="2000" dirty="0">
                <a:solidFill>
                  <a:srgbClr val="DD1144"/>
                </a:solidFill>
                <a:latin typeface="inherit"/>
              </a:rPr>
              <a:t>"</a:t>
            </a:r>
            <a:endParaRPr lang="en-US" sz="2000" dirty="0">
              <a:solidFill>
                <a:srgbClr val="000000"/>
              </a:solidFill>
              <a:latin typeface="Courier New"/>
            </a:endParaRPr>
          </a:p>
          <a:p>
            <a:pPr fontAlgn="base" latinLnBrk="1"/>
            <a:r>
              <a:rPr lang="en-US" sz="2000" dirty="0">
                <a:solidFill>
                  <a:srgbClr val="006FE0"/>
                </a:solidFill>
                <a:latin typeface="inherit"/>
              </a:rPr>
              <a:t>    </a:t>
            </a:r>
            <a:r>
              <a:rPr lang="en-US" sz="2000" dirty="0">
                <a:solidFill>
                  <a:srgbClr val="333333"/>
                </a:solidFill>
                <a:latin typeface="inherit"/>
              </a:rPr>
              <a:t>},</a:t>
            </a:r>
            <a:r>
              <a:rPr lang="en-US" sz="2000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sz="2000" dirty="0">
                <a:solidFill>
                  <a:srgbClr val="333333"/>
                </a:solidFill>
                <a:latin typeface="inherit"/>
              </a:rPr>
              <a:t>{</a:t>
            </a:r>
            <a:endParaRPr lang="en-US" sz="2000" dirty="0">
              <a:solidFill>
                <a:srgbClr val="000000"/>
              </a:solidFill>
              <a:latin typeface="Courier New"/>
            </a:endParaRPr>
          </a:p>
          <a:p>
            <a:pPr fontAlgn="base" latinLnBrk="1"/>
            <a:r>
              <a:rPr lang="en-US" sz="2000" dirty="0">
                <a:solidFill>
                  <a:srgbClr val="006FE0"/>
                </a:solidFill>
                <a:latin typeface="inherit"/>
              </a:rPr>
              <a:t>    </a:t>
            </a:r>
            <a:r>
              <a:rPr lang="en-US" sz="2000" dirty="0">
                <a:solidFill>
                  <a:srgbClr val="DD1144"/>
                </a:solidFill>
                <a:latin typeface="inherit"/>
              </a:rPr>
              <a:t>"id"</a:t>
            </a:r>
            <a:r>
              <a:rPr lang="en-US" sz="2000" dirty="0">
                <a:solidFill>
                  <a:srgbClr val="006FE0"/>
                </a:solidFill>
                <a:latin typeface="inherit"/>
              </a:rPr>
              <a:t>: </a:t>
            </a:r>
            <a:r>
              <a:rPr lang="en-US" sz="2000" dirty="0">
                <a:solidFill>
                  <a:srgbClr val="009999"/>
                </a:solidFill>
                <a:latin typeface="inherit"/>
              </a:rPr>
              <a:t>1</a:t>
            </a:r>
            <a:r>
              <a:rPr lang="en-US" sz="2000" dirty="0">
                <a:solidFill>
                  <a:srgbClr val="333333"/>
                </a:solidFill>
                <a:latin typeface="inherit"/>
              </a:rPr>
              <a:t>,</a:t>
            </a:r>
            <a:endParaRPr lang="en-US" sz="2000" dirty="0">
              <a:solidFill>
                <a:srgbClr val="000000"/>
              </a:solidFill>
              <a:latin typeface="Courier New"/>
            </a:endParaRPr>
          </a:p>
          <a:p>
            <a:pPr fontAlgn="base" latinLnBrk="1"/>
            <a:r>
              <a:rPr lang="en-US" sz="2000" dirty="0">
                <a:solidFill>
                  <a:srgbClr val="006FE0"/>
                </a:solidFill>
                <a:latin typeface="inherit"/>
              </a:rPr>
              <a:t>    </a:t>
            </a:r>
            <a:r>
              <a:rPr lang="en-US" sz="2000" dirty="0">
                <a:solidFill>
                  <a:srgbClr val="DD1144"/>
                </a:solidFill>
                <a:latin typeface="inherit"/>
              </a:rPr>
              <a:t>"name"</a:t>
            </a:r>
            <a:r>
              <a:rPr lang="en-US" sz="2000" dirty="0">
                <a:solidFill>
                  <a:srgbClr val="006FE0"/>
                </a:solidFill>
                <a:latin typeface="inherit"/>
              </a:rPr>
              <a:t>: </a:t>
            </a:r>
            <a:r>
              <a:rPr lang="en-US" sz="2000" dirty="0">
                <a:solidFill>
                  <a:srgbClr val="DD1144"/>
                </a:solidFill>
                <a:latin typeface="inherit"/>
              </a:rPr>
              <a:t>"</a:t>
            </a:r>
            <a:r>
              <a:rPr lang="en-US" sz="2000" dirty="0" err="1">
                <a:solidFill>
                  <a:srgbClr val="DD1144"/>
                </a:solidFill>
                <a:latin typeface="inherit"/>
              </a:rPr>
              <a:t>greebo</a:t>
            </a:r>
            <a:r>
              <a:rPr lang="en-US" sz="2000" dirty="0">
                <a:solidFill>
                  <a:srgbClr val="DD1144"/>
                </a:solidFill>
                <a:latin typeface="inherit"/>
              </a:rPr>
              <a:t>"</a:t>
            </a:r>
            <a:r>
              <a:rPr lang="en-US" sz="2000" dirty="0">
                <a:solidFill>
                  <a:srgbClr val="333333"/>
                </a:solidFill>
                <a:latin typeface="inherit"/>
              </a:rPr>
              <a:t>,</a:t>
            </a:r>
            <a:endParaRPr lang="en-US" sz="2000" dirty="0">
              <a:solidFill>
                <a:srgbClr val="000000"/>
              </a:solidFill>
              <a:latin typeface="Courier New"/>
            </a:endParaRPr>
          </a:p>
          <a:p>
            <a:pPr fontAlgn="base" latinLnBrk="1"/>
            <a:r>
              <a:rPr lang="en-US" sz="2000" dirty="0">
                <a:solidFill>
                  <a:srgbClr val="006FE0"/>
                </a:solidFill>
                <a:latin typeface="inherit"/>
              </a:rPr>
              <a:t>    </a:t>
            </a:r>
            <a:r>
              <a:rPr lang="en-US" sz="2000" dirty="0">
                <a:solidFill>
                  <a:srgbClr val="DD1144"/>
                </a:solidFill>
                <a:latin typeface="inherit"/>
              </a:rPr>
              <a:t>"race"</a:t>
            </a:r>
            <a:r>
              <a:rPr lang="en-US" sz="2000" dirty="0">
                <a:solidFill>
                  <a:srgbClr val="006FE0"/>
                </a:solidFill>
                <a:latin typeface="inherit"/>
              </a:rPr>
              <a:t>: </a:t>
            </a:r>
            <a:r>
              <a:rPr lang="en-US" sz="2000" dirty="0">
                <a:solidFill>
                  <a:srgbClr val="DD1144"/>
                </a:solidFill>
                <a:latin typeface="inherit"/>
              </a:rPr>
              <a:t>"</a:t>
            </a:r>
            <a:r>
              <a:rPr lang="en-US" sz="2000" dirty="0" err="1">
                <a:solidFill>
                  <a:srgbClr val="DD1144"/>
                </a:solidFill>
                <a:latin typeface="inherit"/>
              </a:rPr>
              <a:t>kot</a:t>
            </a:r>
            <a:r>
              <a:rPr lang="en-US" sz="2000" dirty="0">
                <a:solidFill>
                  <a:srgbClr val="DD1144"/>
                </a:solidFill>
                <a:latin typeface="inherit"/>
              </a:rPr>
              <a:t>"</a:t>
            </a:r>
            <a:endParaRPr lang="en-US" sz="2000" dirty="0">
              <a:solidFill>
                <a:srgbClr val="000000"/>
              </a:solidFill>
              <a:latin typeface="Courier New"/>
            </a:endParaRPr>
          </a:p>
          <a:p>
            <a:pPr fontAlgn="base" latinLnBrk="1"/>
            <a:r>
              <a:rPr lang="en-US" sz="2000" dirty="0">
                <a:solidFill>
                  <a:srgbClr val="006FE0"/>
                </a:solidFill>
                <a:latin typeface="inherit"/>
              </a:rPr>
              <a:t>  </a:t>
            </a:r>
            <a:r>
              <a:rPr lang="en-US" sz="2000" dirty="0">
                <a:solidFill>
                  <a:srgbClr val="333333"/>
                </a:solidFill>
                <a:latin typeface="inherit"/>
              </a:rPr>
              <a:t>}]</a:t>
            </a:r>
            <a:endParaRPr lang="en-US" sz="2000" dirty="0">
              <a:solidFill>
                <a:srgbClr val="000000"/>
              </a:solidFill>
              <a:latin typeface="Courier New"/>
            </a:endParaRPr>
          </a:p>
          <a:p>
            <a:pPr fontAlgn="base" latinLnBrk="1"/>
            <a:r>
              <a:rPr lang="en-US" sz="2000" dirty="0">
                <a:solidFill>
                  <a:srgbClr val="333333"/>
                </a:solidFill>
                <a:latin typeface="inherit"/>
              </a:rPr>
              <a:t>}</a:t>
            </a:r>
            <a:endParaRPr lang="en-US" sz="2000" b="0" i="0" dirty="0">
              <a:solidFill>
                <a:srgbClr val="000000"/>
              </a:solidFill>
              <a:effectLst/>
              <a:latin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671631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1"/>
          <p:cNvSpPr>
            <a:spLocks noGrp="1"/>
          </p:cNvSpPr>
          <p:nvPr>
            <p:ph type="title"/>
          </p:nvPr>
        </p:nvSpPr>
        <p:spPr>
          <a:xfrm>
            <a:off x="457200" y="119675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pl-PL" sz="2800" b="1" dirty="0">
                <a:latin typeface="Trebuchet MS" pitchFamily="34" charset="0"/>
              </a:rPr>
              <a:t>Relacyjne Bazy Danych</a:t>
            </a:r>
          </a:p>
        </p:txBody>
      </p:sp>
      <p:sp>
        <p:nvSpPr>
          <p:cNvPr id="2" name="Rectangle 1"/>
          <p:cNvSpPr/>
          <p:nvPr/>
        </p:nvSpPr>
        <p:spPr>
          <a:xfrm>
            <a:off x="611560" y="1844824"/>
            <a:ext cx="842493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r>
              <a:rPr lang="pl-PL" sz="2400" dirty="0"/>
              <a:t>Relacyjna baza danych to </a:t>
            </a:r>
            <a:r>
              <a:rPr lang="pl-PL" sz="2400" b="1" dirty="0"/>
              <a:t>opisany i zorganizowany zbiór tabel połączonych relacjami</a:t>
            </a:r>
            <a:r>
              <a:rPr lang="pl-PL" sz="2400" dirty="0"/>
              <a:t> – związkami między sobą. </a:t>
            </a:r>
          </a:p>
          <a:p>
            <a:pPr marL="457200" indent="-457200">
              <a:buFontTx/>
              <a:buChar char="-"/>
            </a:pPr>
            <a:r>
              <a:rPr lang="pl-PL" sz="2400" dirty="0"/>
              <a:t>Każda tabela składa się z </a:t>
            </a:r>
            <a:r>
              <a:rPr lang="pl-PL" sz="2400" b="1" dirty="0"/>
              <a:t>rekordów</a:t>
            </a:r>
            <a:r>
              <a:rPr lang="pl-PL" sz="2400" dirty="0"/>
              <a:t> (tak nazywamy pojedyncze wiersze). Poszczególne rekordy składają się z </a:t>
            </a:r>
            <a:r>
              <a:rPr lang="pl-PL" sz="2400" b="1" dirty="0"/>
              <a:t>pól (komórek)</a:t>
            </a:r>
            <a:r>
              <a:rPr lang="pl-PL" sz="2400" dirty="0"/>
              <a:t>, przechowujących jedną daną. </a:t>
            </a:r>
          </a:p>
          <a:p>
            <a:pPr marL="457200" indent="-457200">
              <a:buFontTx/>
              <a:buChar char="-"/>
            </a:pPr>
            <a:r>
              <a:rPr lang="pl-PL" sz="2400" dirty="0"/>
              <a:t>(...)</a:t>
            </a:r>
            <a:endParaRPr lang="en-US" sz="2400" dirty="0"/>
          </a:p>
          <a:p>
            <a:endParaRPr lang="pl-PL" sz="2400" dirty="0"/>
          </a:p>
        </p:txBody>
      </p:sp>
      <p:pic>
        <p:nvPicPr>
          <p:cNvPr id="4098" name="Picture 2" descr="Znalezione obrazy dla zapytania Relacyjne bazy danych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573016"/>
            <a:ext cx="3586196" cy="3130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476545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1038</TotalTime>
  <Words>254</Words>
  <Application>Microsoft Office PowerPoint</Application>
  <PresentationFormat>Pokaz na ekranie (4:3)</PresentationFormat>
  <Paragraphs>94</Paragraphs>
  <Slides>11</Slides>
  <Notes>2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11</vt:i4>
      </vt:variant>
    </vt:vector>
  </HeadingPairs>
  <TitlesOfParts>
    <vt:vector size="17" baseType="lpstr">
      <vt:lpstr>Arial</vt:lpstr>
      <vt:lpstr>Calibri</vt:lpstr>
      <vt:lpstr>Courier New</vt:lpstr>
      <vt:lpstr>inherit</vt:lpstr>
      <vt:lpstr>Trebuchet MS</vt:lpstr>
      <vt:lpstr>Motyw pakietu Office</vt:lpstr>
      <vt:lpstr>Analiza danych w Pythonie</vt:lpstr>
      <vt:lpstr>AGENDA</vt:lpstr>
      <vt:lpstr>Program zajęć</vt:lpstr>
      <vt:lpstr>Pandas IO Tools</vt:lpstr>
      <vt:lpstr>Txt, csv</vt:lpstr>
      <vt:lpstr>Excel - xlsx</vt:lpstr>
      <vt:lpstr>Xml</vt:lpstr>
      <vt:lpstr>Json</vt:lpstr>
      <vt:lpstr>Relacyjne Bazy Danych</vt:lpstr>
      <vt:lpstr>Relacyjne Bazy Danych - dystrybucje</vt:lpstr>
      <vt:lpstr>Dodatki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pniecikowski</dc:creator>
  <cp:lastModifiedBy>Maciej Sykulak</cp:lastModifiedBy>
  <cp:revision>60</cp:revision>
  <dcterms:created xsi:type="dcterms:W3CDTF">2013-11-12T12:01:23Z</dcterms:created>
  <dcterms:modified xsi:type="dcterms:W3CDTF">2019-09-26T07:59:14Z</dcterms:modified>
</cp:coreProperties>
</file>