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74" r:id="rId5"/>
    <p:sldId id="268" r:id="rId6"/>
    <p:sldId id="271" r:id="rId7"/>
    <p:sldId id="275" r:id="rId8"/>
    <p:sldId id="276" r:id="rId9"/>
    <p:sldId id="270" r:id="rId10"/>
    <p:sldId id="269" r:id="rId11"/>
    <p:sldId id="272" r:id="rId12"/>
    <p:sldId id="273" r:id="rId13"/>
    <p:sldId id="277" r:id="rId14"/>
    <p:sldId id="267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 smtClean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 smtClean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 smtClean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 smtClean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 smtClean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 smtClean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 smtClean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 smtClean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 smtClean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  <dgm:t>
        <a:bodyPr/>
        <a:lstStyle/>
        <a:p>
          <a:endParaRPr lang="en-US"/>
        </a:p>
      </dgm:t>
    </dgm:pt>
    <dgm:pt modelId="{A2917BAC-491F-449F-B303-4DAE9CFD0288}" type="pres">
      <dgm:prSet presAssocID="{1D001A7B-A18F-4E41-8BAE-3DF7A4CF5AEA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6783-5A7E-4ABE-B066-91D10C3AC250}" type="pres">
      <dgm:prSet presAssocID="{8D2CE5FC-50E7-4B01-8CB4-C3E9E03E20C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  <dgm:t>
        <a:bodyPr/>
        <a:lstStyle/>
        <a:p>
          <a:endParaRPr lang="en-US"/>
        </a:p>
      </dgm:t>
    </dgm:pt>
    <dgm:pt modelId="{422FAB24-E1D3-4607-8D04-B34102924B63}" type="pres">
      <dgm:prSet presAssocID="{77562883-75DE-4598-BC88-0A1DB8BBFA5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BFC4-1938-4160-80A8-C9E86BE5C6CD}" type="pres">
      <dgm:prSet presAssocID="{C5832B4A-A7C3-4657-B242-40E3F98471F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  <dgm:t>
        <a:bodyPr/>
        <a:lstStyle/>
        <a:p>
          <a:endParaRPr lang="en-US"/>
        </a:p>
      </dgm:t>
    </dgm:pt>
    <dgm:pt modelId="{98DF796F-A392-4CD2-825D-5DFFFB3F6A30}" type="pres">
      <dgm:prSet presAssocID="{02685D4C-D3C6-4A20-A50A-92D119B75844}" presName="parTrans" presStyleLbl="sibTrans2D1" presStyleIdx="4" presStyleCnt="6"/>
      <dgm:spPr/>
      <dgm:t>
        <a:bodyPr/>
        <a:lstStyle/>
        <a:p>
          <a:endParaRPr lang="en-US"/>
        </a:p>
      </dgm:t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D58F-77EC-4E90-AC46-1A1D6B4C7B49}" type="pres">
      <dgm:prSet presAssocID="{3FF1358F-9F6B-41E7-93A6-1510C4DD590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b="0" kern="1200" dirty="0" smtClean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Server=</a:t>
            </a:r>
            <a:r>
              <a:rPr lang="pl-PL" dirty="0" smtClean="0"/>
              <a:t>SERVER_address</a:t>
            </a:r>
            <a:r>
              <a:rPr lang="en-US" dirty="0" smtClean="0"/>
              <a:t>;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pl-PL" dirty="0" smtClean="0"/>
              <a:t>USER</a:t>
            </a:r>
            <a:r>
              <a:rPr lang="en-US" dirty="0" smtClean="0"/>
              <a:t>;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pl-PL" dirty="0" smtClean="0"/>
              <a:t>PASSWORD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2018-11-03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wiki/World_Wide_Web_Consortiu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.rstudio.com/rstudio/connec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pl-PL" sz="3600" dirty="0" smtClean="0">
                <a:solidFill>
                  <a:schemeClr val="bg1"/>
                </a:solidFill>
              </a:rPr>
              <a:t>R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509120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659746" y="3861048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 smtClean="0">
                <a:solidFill>
                  <a:schemeClr val="bg1"/>
                </a:solidFill>
                <a:latin typeface="Trebuchet MS" pitchFamily="34" charset="0"/>
              </a:rPr>
              <a:t>Zajęcia nr 2: Import danych</a:t>
            </a:r>
            <a:endParaRPr lang="pl-PL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Xml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807171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i="1" dirty="0" smtClean="0"/>
              <a:t>XML – z ang. (eX</a:t>
            </a:r>
            <a:r>
              <a:rPr lang="en-US" sz="2800" i="1" dirty="0" err="1" smtClean="0"/>
              <a:t>tensible</a:t>
            </a:r>
            <a:r>
              <a:rPr lang="en-US" sz="2800" i="1" dirty="0" smtClean="0"/>
              <a:t> </a:t>
            </a:r>
            <a:r>
              <a:rPr lang="en-US" sz="2800" i="1" dirty="0"/>
              <a:t>Markup </a:t>
            </a:r>
            <a:r>
              <a:rPr lang="en-US" sz="2800" i="1" dirty="0" smtClean="0"/>
              <a:t>Language</a:t>
            </a:r>
            <a:r>
              <a:rPr lang="pl-PL" sz="2800" i="1" dirty="0" smtClean="0"/>
              <a:t>)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Jest to </a:t>
            </a:r>
            <a:r>
              <a:rPr lang="pl-PL" sz="2000" b="1" dirty="0"/>
              <a:t>język formalny przeznaczony do reprezentowania różnych danych</a:t>
            </a:r>
            <a:r>
              <a:rPr lang="pl-PL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Uniwersalny </a:t>
            </a:r>
            <a:r>
              <a:rPr lang="pl-PL" sz="2000" dirty="0"/>
              <a:t>i można używać go </a:t>
            </a:r>
            <a:r>
              <a:rPr lang="pl-PL" sz="2000" dirty="0" smtClean="0"/>
              <a:t>na Windows</a:t>
            </a:r>
            <a:r>
              <a:rPr lang="pl-PL" sz="2000" dirty="0"/>
              <a:t>, </a:t>
            </a:r>
            <a:r>
              <a:rPr lang="pl-PL" sz="2000" dirty="0" smtClean="0"/>
              <a:t>Mac </a:t>
            </a:r>
            <a:r>
              <a:rPr lang="pl-PL" sz="2000" dirty="0"/>
              <a:t>oS </a:t>
            </a:r>
            <a:r>
              <a:rPr lang="pl-PL" sz="2000" dirty="0" smtClean="0"/>
              <a:t>, Linuxie</a:t>
            </a:r>
            <a:r>
              <a:rPr lang="pl-PL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Dane </a:t>
            </a:r>
            <a:r>
              <a:rPr lang="pl-PL" sz="2000" dirty="0"/>
              <a:t>ustalane </a:t>
            </a:r>
            <a:r>
              <a:rPr lang="pl-PL" sz="2000" dirty="0" smtClean="0"/>
              <a:t>są w strukturze.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Rekomendowany przez</a:t>
            </a:r>
            <a:r>
              <a:rPr lang="pl-PL" sz="2000" dirty="0"/>
              <a:t> </a:t>
            </a:r>
            <a:r>
              <a:rPr lang="pl-PL" sz="2000" dirty="0">
                <a:hlinkClick r:id="rId2" tooltip="W3C"/>
              </a:rPr>
              <a:t>W3C</a:t>
            </a:r>
            <a:r>
              <a:rPr lang="pl-PL" sz="2000" dirty="0"/>
              <a:t> (organizacja odpowiedzialna za standaryzację Internetu</a:t>
            </a:r>
            <a:r>
              <a:rPr lang="pl-PL" sz="2000" dirty="0" smtClean="0"/>
              <a:t>).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Pliki </a:t>
            </a:r>
            <a:r>
              <a:rPr lang="pl-PL" sz="2000" dirty="0"/>
              <a:t>w formacie </a:t>
            </a:r>
            <a:r>
              <a:rPr lang="pl-PL" sz="2000" b="1" dirty="0"/>
              <a:t>.</a:t>
            </a:r>
            <a:r>
              <a:rPr lang="pl-PL" sz="2000" b="1" dirty="0" smtClean="0"/>
              <a:t>xml </a:t>
            </a:r>
            <a:r>
              <a:rPr lang="pl-PL" sz="2000" dirty="0" smtClean="0"/>
              <a:t>obsługiwane </a:t>
            </a:r>
            <a:r>
              <a:rPr lang="pl-PL" sz="2000" dirty="0"/>
              <a:t>są między innymi przez przeglądarki internetowe, </a:t>
            </a:r>
            <a:r>
              <a:rPr lang="pl-PL" sz="2000" dirty="0" smtClean="0"/>
              <a:t>które </a:t>
            </a:r>
            <a:r>
              <a:rPr lang="pl-PL" sz="2000" dirty="0"/>
              <a:t>traktują zapisane w nim dane jako zwykły tekst.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8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Json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07171"/>
            <a:ext cx="871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i="1" dirty="0" smtClean="0"/>
              <a:t>JSON– z ang (JavaScript Object Notation)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Lekki, skalowalny format wymiany danych. 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F</a:t>
            </a:r>
            <a:r>
              <a:rPr lang="pl-PL" sz="2000" dirty="0" smtClean="0"/>
              <a:t>ormat niezależny </a:t>
            </a:r>
            <a:r>
              <a:rPr lang="pl-PL" sz="2000" dirty="0"/>
              <a:t>od konkretnego języka. </a:t>
            </a: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Jest łańcuchem znaków o zdefiniowanej strukturze.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228184" y="764704"/>
            <a:ext cx="2808312" cy="62478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1"/>
            <a:r>
              <a:rPr lang="en-US" sz="2000" dirty="0">
                <a:solidFill>
                  <a:srgbClr val="333333"/>
                </a:solidFill>
                <a:latin typeface="inherit"/>
              </a:rPr>
              <a:t>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"dogs"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[{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maja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"pies"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milus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"pies"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}],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"cats"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[{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puszek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kot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{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"id"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"name"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greebo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,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"race"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r>
              <a:rPr lang="en-US" sz="2000" dirty="0" err="1">
                <a:solidFill>
                  <a:srgbClr val="DD1144"/>
                </a:solidFill>
                <a:latin typeface="inherit"/>
              </a:rPr>
              <a:t>kot</a:t>
            </a:r>
            <a:r>
              <a:rPr lang="en-US" sz="2000" dirty="0">
                <a:solidFill>
                  <a:srgbClr val="DD1144"/>
                </a:solidFill>
                <a:latin typeface="inherit"/>
              </a:rPr>
              <a:t>"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2000" dirty="0">
                <a:solidFill>
                  <a:srgbClr val="333333"/>
                </a:solidFill>
                <a:latin typeface="inherit"/>
              </a:rPr>
              <a:t>}]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fontAlgn="base" latinLnBrk="1"/>
            <a:r>
              <a:rPr lang="en-US" sz="2000" dirty="0">
                <a:solidFill>
                  <a:srgbClr val="333333"/>
                </a:solidFill>
                <a:latin typeface="inherit"/>
              </a:rPr>
              <a:t>}</a:t>
            </a:r>
            <a:endParaRPr lang="en-US" sz="2000" b="0" i="0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163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Relacyjne Bazy Danych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84482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pl-PL" sz="2400" dirty="0" smtClean="0"/>
              <a:t>Relacyjna </a:t>
            </a:r>
            <a:r>
              <a:rPr lang="pl-PL" sz="2400" dirty="0"/>
              <a:t>baza danych to </a:t>
            </a:r>
            <a:r>
              <a:rPr lang="pl-PL" sz="2400" b="1" dirty="0"/>
              <a:t>opisany i zorganizowany zbiór tabel połączonych relacjami</a:t>
            </a:r>
            <a:r>
              <a:rPr lang="pl-PL" sz="2400" dirty="0"/>
              <a:t> – związkami między sobą. </a:t>
            </a:r>
            <a:endParaRPr lang="pl-PL" sz="2400" dirty="0" smtClean="0"/>
          </a:p>
          <a:p>
            <a:pPr marL="457200" indent="-457200">
              <a:buFontTx/>
              <a:buChar char="-"/>
            </a:pPr>
            <a:r>
              <a:rPr lang="pl-PL" sz="2400" dirty="0"/>
              <a:t>Każda tabela składa się z </a:t>
            </a:r>
            <a:r>
              <a:rPr lang="pl-PL" sz="2400" b="1" dirty="0"/>
              <a:t>rekordów</a:t>
            </a:r>
            <a:r>
              <a:rPr lang="pl-PL" sz="2400" dirty="0"/>
              <a:t> (tak nazywamy pojedyncze wiersze). Poszczególne rekordy składają się z </a:t>
            </a:r>
            <a:r>
              <a:rPr lang="pl-PL" sz="2400" b="1" dirty="0"/>
              <a:t>pól (komórek)</a:t>
            </a:r>
            <a:r>
              <a:rPr lang="pl-PL" sz="2400" dirty="0"/>
              <a:t>, przechowujących jedną daną</a:t>
            </a:r>
            <a:r>
              <a:rPr lang="pl-PL" sz="2400" dirty="0" smtClean="0"/>
              <a:t>. </a:t>
            </a:r>
            <a:endParaRPr lang="pl-PL" sz="2400" dirty="0"/>
          </a:p>
          <a:p>
            <a:pPr marL="457200" indent="-457200">
              <a:buFontTx/>
              <a:buChar char="-"/>
            </a:pPr>
            <a:r>
              <a:rPr lang="pl-PL" sz="2400" dirty="0" smtClean="0"/>
              <a:t>(...)</a:t>
            </a:r>
            <a:endParaRPr lang="en-US" sz="2400" dirty="0"/>
          </a:p>
          <a:p>
            <a:endParaRPr lang="pl-PL" sz="2400" dirty="0" smtClean="0"/>
          </a:p>
        </p:txBody>
      </p:sp>
      <p:pic>
        <p:nvPicPr>
          <p:cNvPr id="4098" name="Picture 2" descr="Znalezione obrazy dla zapytania Relacyjne bazy dany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586196" cy="3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7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Relacyjne Bazy Danych - dystrybucje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844824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 smtClean="0"/>
              <a:t>MS SQL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Oracle SQL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MySql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PostgreSQL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SQLite</a:t>
            </a: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67544" y="46524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b="1" dirty="0" smtClean="0">
                <a:latin typeface="Trebuchet MS" pitchFamily="34" charset="0"/>
              </a:rPr>
              <a:t>drivers / sterowniki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515348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 smtClean="0"/>
              <a:t>JDBC (Java Database Connectivity)</a:t>
            </a:r>
          </a:p>
          <a:p>
            <a:pPr marL="342900" indent="-342900">
              <a:buFontTx/>
              <a:buChar char="-"/>
            </a:pPr>
            <a:r>
              <a:rPr lang="pl-PL" sz="2400" dirty="0" smtClean="0"/>
              <a:t>ODBC (Oracle Database Connectivity)</a:t>
            </a:r>
          </a:p>
        </p:txBody>
      </p:sp>
      <p:pic>
        <p:nvPicPr>
          <p:cNvPr id="2050" name="Picture 2" descr="https://d33wubrfki0l68.cloudfront.net/076ba23e17519ed36db5bf0ec1cb731f2376b92e/ec344/homepage/open-sour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61" y="1844824"/>
            <a:ext cx="5275774" cy="25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3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Dodatki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XML tutorial: </a:t>
            </a:r>
            <a:endParaRPr lang="pl-PL" sz="2400" dirty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www.w3schools.com/xml/xml_whatis.asp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JSON tutorial: </a:t>
            </a:r>
          </a:p>
          <a:p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www.w3schools.com/js/js_json_intro.asp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Rstudio db connections tutorial: </a:t>
            </a:r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https://db.rstudio.com/rstudio/connections/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AGENDA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Format plików i Big Data</a:t>
            </a:r>
          </a:p>
          <a:p>
            <a:r>
              <a:rPr lang="pl-PL" dirty="0"/>
              <a:t>T</a:t>
            </a:r>
            <a:r>
              <a:rPr lang="pl-PL" dirty="0" smtClean="0"/>
              <a:t>xt, csv</a:t>
            </a:r>
          </a:p>
          <a:p>
            <a:pPr lvl="1"/>
            <a:r>
              <a:rPr lang="pl-PL" dirty="0" smtClean="0"/>
              <a:t>Kodowanie znaków – znaki lokalne</a:t>
            </a:r>
          </a:p>
          <a:p>
            <a:r>
              <a:rPr lang="pl-PL" dirty="0"/>
              <a:t>X</a:t>
            </a:r>
            <a:r>
              <a:rPr lang="pl-PL" dirty="0" smtClean="0"/>
              <a:t>lsx</a:t>
            </a:r>
          </a:p>
          <a:p>
            <a:r>
              <a:rPr lang="pl-PL" dirty="0" smtClean="0"/>
              <a:t>Xml</a:t>
            </a:r>
          </a:p>
          <a:p>
            <a:r>
              <a:rPr lang="pl-PL" dirty="0" smtClean="0"/>
              <a:t>Json</a:t>
            </a:r>
            <a:endParaRPr lang="pl-PL" dirty="0"/>
          </a:p>
          <a:p>
            <a:r>
              <a:rPr lang="pl-PL" dirty="0" smtClean="0"/>
              <a:t>Relacyjne bazy danych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Program zajęć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R base oraz Rstudio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290674"/>
            <a:ext cx="79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5290674"/>
            <a:ext cx="1467006" cy="10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40" y="980728"/>
            <a:ext cx="1131992" cy="9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83568" y="311849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uctured vs. unstructured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83" y="1844824"/>
            <a:ext cx="53491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0879" y="1376343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Trebuchet MS" pitchFamily="34" charset="0"/>
              </a:rPr>
              <a:t>Rodzaje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Rodzaje danych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1026" name="Picture 2" descr="Znalezione obrazy dla zapytania data files scalable form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65" y="1844824"/>
            <a:ext cx="731594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Txt, csv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6044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CSV (Comma Seperated Values)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sz="2800" dirty="0" smtClean="0"/>
              <a:t>Txt = Csv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0850"/>
            <a:ext cx="53816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1551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4124697"/>
            <a:ext cx="146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Separator</a:t>
            </a:r>
            <a:br>
              <a:rPr lang="pl-PL" dirty="0" smtClean="0"/>
            </a:br>
            <a:r>
              <a:rPr lang="pl-PL" dirty="0" smtClean="0"/>
              <a:t>,    ;    [tab] |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9532" y="4155157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Pole</a:t>
            </a:r>
            <a:br>
              <a:rPr lang="pl-PL" dirty="0" smtClean="0"/>
            </a:br>
            <a:r>
              <a:rPr lang="pl-PL" dirty="0" smtClean="0"/>
              <a:t>”___ </a:t>
            </a:r>
            <a:r>
              <a:rPr lang="pl-PL" dirty="0"/>
              <a:t>”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1600" y="3914775"/>
            <a:ext cx="72008" cy="2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91680" y="3962214"/>
            <a:ext cx="72008" cy="2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31580" y="3914775"/>
            <a:ext cx="72008" cy="2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24572" y="3914775"/>
            <a:ext cx="170532" cy="2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Kodowanie znaków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7529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4499992" y="2204864"/>
            <a:ext cx="4053136" cy="3528392"/>
          </a:xfrm>
        </p:spPr>
        <p:txBody>
          <a:bodyPr>
            <a:normAutofit fontScale="92500" lnSpcReduction="20000"/>
          </a:bodyPr>
          <a:lstStyle/>
          <a:p>
            <a:r>
              <a:rPr lang="pl-PL" sz="2400" dirty="0" smtClean="0"/>
              <a:t>Każdy znak zapisany jest w formie binarnej 0/1    </a:t>
            </a:r>
            <a:endParaRPr lang="pl-PL" sz="2400" dirty="0"/>
          </a:p>
          <a:p>
            <a:r>
              <a:rPr lang="pl-PL" sz="2400" dirty="0" smtClean="0"/>
              <a:t>Różnorodność systemów oraz znaków wymaga ustrukturyzowanej formy: 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UNICODE: 110k</a:t>
            </a:r>
            <a:br>
              <a:rPr lang="pl-PL" sz="2400" dirty="0" smtClean="0"/>
            </a:br>
            <a:r>
              <a:rPr lang="pl-PL" sz="2400" dirty="0" smtClean="0"/>
              <a:t>	</a:t>
            </a:r>
          </a:p>
          <a:p>
            <a:pPr marL="0" indent="0">
              <a:buNone/>
            </a:pPr>
            <a:r>
              <a:rPr lang="pl-PL" sz="2100" dirty="0"/>
              <a:t>UNICODE to tylko tabelka z wypisanymi wszystkimi znakami i ich </a:t>
            </a:r>
            <a:r>
              <a:rPr lang="pl-PL" sz="2100" dirty="0" smtClean="0"/>
              <a:t>numerkami. Aby działało </a:t>
            </a:r>
            <a:r>
              <a:rPr lang="pl-PL" sz="2100" dirty="0"/>
              <a:t>to na komputerze, odpowiadają </a:t>
            </a:r>
            <a:r>
              <a:rPr lang="pl-PL" sz="2100" dirty="0" smtClean="0"/>
              <a:t>za to kodowania - UTF-8</a:t>
            </a:r>
            <a:r>
              <a:rPr lang="pl-PL" sz="2100" dirty="0"/>
              <a:t>, UTF-16 i UTF-32.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8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53" y="2226369"/>
            <a:ext cx="4276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1053" y="112474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Trebuchet MS" pitchFamily="34" charset="0"/>
              </a:rPr>
              <a:t>Kodowanie znaków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 smtClean="0">
                <a:latin typeface="Trebuchet MS" pitchFamily="34" charset="0"/>
              </a:rPr>
              <a:t>Excel - xlsx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60440"/>
          </a:xfrm>
        </p:spPr>
        <p:txBody>
          <a:bodyPr>
            <a:normAutofit/>
          </a:bodyPr>
          <a:lstStyle/>
          <a:p>
            <a:r>
              <a:rPr lang="pl-PL" dirty="0" smtClean="0"/>
              <a:t>Ustrukturyzowany format plików (tabelaryczny) – operacje wiersz / kolumna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10010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39261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232</Words>
  <Application>Microsoft Office PowerPoint</Application>
  <PresentationFormat>On-screen Show (4:3)</PresentationFormat>
  <Paragraphs>102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Motyw pakietu Office</vt:lpstr>
      <vt:lpstr>Analiza danych w R</vt:lpstr>
      <vt:lpstr>AGENDA</vt:lpstr>
      <vt:lpstr>Program zajęć</vt:lpstr>
      <vt:lpstr>PowerPoint Presentation</vt:lpstr>
      <vt:lpstr>Rodzaje danych</vt:lpstr>
      <vt:lpstr>Txt, csv</vt:lpstr>
      <vt:lpstr>Kodowanie znaków</vt:lpstr>
      <vt:lpstr>PowerPoint Presentation</vt:lpstr>
      <vt:lpstr>Excel - xlsx</vt:lpstr>
      <vt:lpstr>Xml</vt:lpstr>
      <vt:lpstr>Json</vt:lpstr>
      <vt:lpstr>Relacyjne Bazy Danych</vt:lpstr>
      <vt:lpstr>Relacyjne Bazy Danych - dystrybucje</vt:lpstr>
      <vt:lpstr>Dodatki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U0173627</cp:lastModifiedBy>
  <cp:revision>54</cp:revision>
  <dcterms:created xsi:type="dcterms:W3CDTF">2013-11-12T12:01:23Z</dcterms:created>
  <dcterms:modified xsi:type="dcterms:W3CDTF">2018-11-03T09:45:31Z</dcterms:modified>
</cp:coreProperties>
</file>