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9" r:id="rId4"/>
    <p:sldId id="276" r:id="rId5"/>
    <p:sldId id="274" r:id="rId6"/>
    <p:sldId id="268" r:id="rId7"/>
    <p:sldId id="278" r:id="rId8"/>
    <p:sldId id="277" r:id="rId9"/>
    <p:sldId id="267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2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 smtClean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 smtClean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 smtClean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 smtClean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 smtClean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 smtClean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 smtClean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 smtClean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 smtClean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  <dgm:t>
        <a:bodyPr/>
        <a:lstStyle/>
        <a:p>
          <a:endParaRPr lang="en-US"/>
        </a:p>
      </dgm:t>
    </dgm:pt>
    <dgm:pt modelId="{A2917BAC-491F-449F-B303-4DAE9CFD0288}" type="pres">
      <dgm:prSet presAssocID="{1D001A7B-A18F-4E41-8BAE-3DF7A4CF5AEA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6783-5A7E-4ABE-B066-91D10C3AC250}" type="pres">
      <dgm:prSet presAssocID="{8D2CE5FC-50E7-4B01-8CB4-C3E9E03E20C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  <dgm:t>
        <a:bodyPr/>
        <a:lstStyle/>
        <a:p>
          <a:endParaRPr lang="en-US"/>
        </a:p>
      </dgm:t>
    </dgm:pt>
    <dgm:pt modelId="{422FAB24-E1D3-4607-8D04-B34102924B63}" type="pres">
      <dgm:prSet presAssocID="{77562883-75DE-4598-BC88-0A1DB8BBFA5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BFC4-1938-4160-80A8-C9E86BE5C6CD}" type="pres">
      <dgm:prSet presAssocID="{C5832B4A-A7C3-4657-B242-40E3F98471F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  <dgm:t>
        <a:bodyPr/>
        <a:lstStyle/>
        <a:p>
          <a:endParaRPr lang="en-US"/>
        </a:p>
      </dgm:t>
    </dgm:pt>
    <dgm:pt modelId="{98DF796F-A392-4CD2-825D-5DFFFB3F6A30}" type="pres">
      <dgm:prSet presAssocID="{02685D4C-D3C6-4A20-A50A-92D119B75844}" presName="parTrans" presStyleLbl="sibTrans2D1" presStyleIdx="4" presStyleCnt="6"/>
      <dgm:spPr/>
      <dgm:t>
        <a:bodyPr/>
        <a:lstStyle/>
        <a:p>
          <a:endParaRPr lang="en-US"/>
        </a:p>
      </dgm:t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D58F-77EC-4E90-AC46-1A1D6B4C7B49}" type="pres">
      <dgm:prSet presAssocID="{3FF1358F-9F6B-41E7-93A6-1510C4DD590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b="0" kern="1200" dirty="0" smtClean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l.wikipedia.org/wiki/J%C4%99zyk_regularn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rstudio.com/hc/en-us/articles/200711853-Keyboard-Shortcuts" TargetMode="External"/><Relationship Id="rId3" Type="http://schemas.openxmlformats.org/officeDocument/2006/relationships/hyperlink" Target="https://github.com/rstudio/cheatsheets/raw/master/data-transformation.pdf" TargetMode="External"/><Relationship Id="rId7" Type="http://schemas.openxmlformats.org/officeDocument/2006/relationships/hyperlink" Target="http://rubular.com/" TargetMode="External"/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github.com/rstudio/cheatsheets/raw/master/regex.pdf" TargetMode="External"/><Relationship Id="rId4" Type="http://schemas.openxmlformats.org/officeDocument/2006/relationships/hyperlink" Target="https://www.tidyverse.org/pack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pl-PL" sz="3600" dirty="0" smtClean="0">
                <a:solidFill>
                  <a:schemeClr val="bg1"/>
                </a:solidFill>
              </a:rPr>
              <a:t>R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09120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659746" y="3861048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 smtClean="0">
                <a:solidFill>
                  <a:schemeClr val="bg1"/>
                </a:solidFill>
                <a:latin typeface="Trebuchet MS" pitchFamily="34" charset="0"/>
              </a:rPr>
              <a:t>Zajęcia nr 3: Przygotowanie danych</a:t>
            </a:r>
            <a:endParaRPr lang="pl-PL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Program zajęć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R base oraz Rstudio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2906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52906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40" y="980728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843808" y="309944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AGENDA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 smtClean="0"/>
              <a:t>Przygotowanie danych</a:t>
            </a:r>
          </a:p>
          <a:p>
            <a:r>
              <a:rPr lang="pl-PL" dirty="0" smtClean="0"/>
              <a:t>Pakiety w R</a:t>
            </a:r>
          </a:p>
          <a:p>
            <a:r>
              <a:rPr lang="pl-PL" dirty="0" smtClean="0"/>
              <a:t>Wyrażenia regularne (Regex)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252796"/>
            <a:ext cx="458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Przygotowanie danych </a:t>
            </a:r>
            <a:r>
              <a:rPr lang="pl-PL" sz="2400" b="1" dirty="0" smtClean="0"/>
              <a:t>– dlaczego?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5" y="2153327"/>
            <a:ext cx="731084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/>
              <a:t>Mogą być rozbieżności w danych np. nazwy ulic napisane z polskimi znakami i bez polskich znaków.</a:t>
            </a:r>
          </a:p>
          <a:p>
            <a:r>
              <a:rPr lang="pl-PL" sz="2000" dirty="0" smtClean="0"/>
              <a:t>Wartości odstające (losowe zdarzenia).</a:t>
            </a:r>
          </a:p>
          <a:p>
            <a:r>
              <a:rPr lang="pl-PL" sz="2000" dirty="0" smtClean="0"/>
              <a:t>Brak potrzebnych zmiennych / atrybutów do dalszej analizy.</a:t>
            </a:r>
          </a:p>
        </p:txBody>
      </p:sp>
      <p:sp>
        <p:nvSpPr>
          <p:cNvPr id="8" name="Up Arrow 7"/>
          <p:cNvSpPr/>
          <p:nvPr/>
        </p:nvSpPr>
        <p:spPr>
          <a:xfrm rot="10800000">
            <a:off x="4283968" y="3699774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5642" y="450911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CEL</a:t>
            </a:r>
            <a:endParaRPr lang="pl-PL" sz="2400" b="1" dirty="0"/>
          </a:p>
        </p:txBody>
      </p:sp>
      <p:pic>
        <p:nvPicPr>
          <p:cNvPr id="3074" name="Picture 2" descr="Znalezione obrazy dla zapytania targe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22315"/>
            <a:ext cx="1945785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903386" y="5085184"/>
            <a:ext cx="731084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/>
              <a:t>Zrozumienie danych. </a:t>
            </a:r>
          </a:p>
          <a:p>
            <a:r>
              <a:rPr lang="pl-PL" sz="2000" dirty="0" smtClean="0"/>
              <a:t>Postawienie celów biznesowych analizy (sprawdzenie czy są osiągalne). </a:t>
            </a:r>
          </a:p>
        </p:txBody>
      </p:sp>
    </p:spTree>
    <p:extLst>
      <p:ext uri="{BB962C8B-B14F-4D97-AF65-F5344CB8AC3E}">
        <p14:creationId xmlns:p14="http://schemas.microsoft.com/office/powerpoint/2010/main" val="22464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051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Przygotowanie </a:t>
            </a:r>
            <a:r>
              <a:rPr lang="pl-PL" sz="2400" b="1" dirty="0" smtClean="0"/>
              <a:t>danych</a:t>
            </a:r>
            <a:endParaRPr lang="pl-PL" sz="2400" b="1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7012297" y="4911234"/>
            <a:ext cx="2095835" cy="1296144"/>
          </a:xfrm>
          <a:ln>
            <a:solidFill>
              <a:schemeClr val="tx1"/>
            </a:solidFill>
            <a:prstDash val="lgDash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z ang:</a:t>
            </a:r>
          </a:p>
          <a:p>
            <a:r>
              <a:rPr lang="pl-PL" sz="1600" dirty="0" smtClean="0"/>
              <a:t>Data wrangling</a:t>
            </a:r>
          </a:p>
          <a:p>
            <a:r>
              <a:rPr lang="pl-PL" sz="1600" dirty="0" smtClean="0"/>
              <a:t>Data munging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6" y="2276873"/>
            <a:ext cx="5976664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/>
              <a:t>Proces przygotowania danych do analizy:</a:t>
            </a:r>
          </a:p>
          <a:p>
            <a:pPr lvl="1"/>
            <a:r>
              <a:rPr lang="pl-PL" sz="2000" dirty="0" smtClean="0"/>
              <a:t>Usunięcie duplikatów.</a:t>
            </a:r>
          </a:p>
          <a:p>
            <a:pPr lvl="1"/>
            <a:r>
              <a:rPr lang="pl-PL" sz="2000" dirty="0" smtClean="0"/>
              <a:t>Uzupełnianie luk.</a:t>
            </a:r>
          </a:p>
          <a:p>
            <a:pPr lvl="1"/>
            <a:r>
              <a:rPr lang="pl-PL" sz="2000" dirty="0" smtClean="0"/>
              <a:t>Łączenie danych z kilku źródeł.</a:t>
            </a:r>
          </a:p>
          <a:p>
            <a:pPr lvl="1"/>
            <a:r>
              <a:rPr lang="pl-PL" sz="2000" dirty="0" smtClean="0"/>
              <a:t>Formatowanie.</a:t>
            </a:r>
          </a:p>
          <a:p>
            <a:pPr lvl="1"/>
            <a:r>
              <a:rPr lang="pl-PL" sz="2000" dirty="0" smtClean="0"/>
              <a:t>Tworzenie nowych zmiennych (kolumn/ wierszy).</a:t>
            </a:r>
          </a:p>
          <a:p>
            <a:pPr lvl="1"/>
            <a:r>
              <a:rPr lang="pl-PL" sz="2000" dirty="0" smtClean="0"/>
              <a:t>Normalizacja.</a:t>
            </a:r>
            <a:endParaRPr lang="pl-PL" sz="2000" dirty="0"/>
          </a:p>
        </p:txBody>
      </p:sp>
      <p:pic>
        <p:nvPicPr>
          <p:cNvPr id="2" name="Picture 2" descr="Znalezione obrazy dla zapytania dply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17" y="2067549"/>
            <a:ext cx="1096421" cy="126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tidy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27" y="2996952"/>
            <a:ext cx="1170071" cy="13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107504" y="5325617"/>
            <a:ext cx="618889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smtClean="0"/>
              <a:t>PROCES PRZYGOTOWANIA DANYCH DO ANALIZY ZAJMUJE </a:t>
            </a:r>
            <a:br>
              <a:rPr lang="pl-PL" sz="2000" dirty="0" smtClean="0"/>
            </a:br>
            <a:r>
              <a:rPr lang="pl-PL" sz="2000" b="1" dirty="0" smtClean="0"/>
              <a:t>60% - 80% </a:t>
            </a:r>
            <a:r>
              <a:rPr lang="pl-PL" sz="2000" dirty="0" smtClean="0"/>
              <a:t>CZASU TRWANIA CAŁEJ ANALIZY.</a:t>
            </a:r>
          </a:p>
        </p:txBody>
      </p:sp>
    </p:spTree>
    <p:extLst>
      <p:ext uri="{BB962C8B-B14F-4D97-AF65-F5344CB8AC3E}">
        <p14:creationId xmlns:p14="http://schemas.microsoft.com/office/powerpoint/2010/main" val="31025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Pakiety R – przygotowanie danych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2050" name="Picture 2" descr="Znalezione obrazy dla zapytania tidyver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512450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0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840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Wyrażenia regularne (Regex)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539552" y="1988840"/>
            <a:ext cx="7776864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W</a:t>
            </a:r>
            <a:r>
              <a:rPr lang="pl-PL" sz="2400" dirty="0" smtClean="0"/>
              <a:t>zorce</a:t>
            </a:r>
            <a:r>
              <a:rPr lang="pl-PL" sz="2400" dirty="0"/>
              <a:t>, które opisują łańcuchy </a:t>
            </a:r>
            <a:r>
              <a:rPr lang="pl-PL" sz="2400" dirty="0" smtClean="0"/>
              <a:t>symboli / znaków. </a:t>
            </a:r>
            <a:r>
              <a:rPr lang="pl-PL" sz="2400" dirty="0"/>
              <a:t>Teoria wyrażeń regularnych jest związana z teorią języków</a:t>
            </a:r>
            <a:r>
              <a:rPr lang="pl-PL" sz="2400" dirty="0">
                <a:hlinkClick r:id="rId2" tooltip="Język regularny"/>
              </a:rPr>
              <a:t> </a:t>
            </a:r>
            <a:r>
              <a:rPr lang="pl-PL" sz="2400" dirty="0"/>
              <a:t>regularnych. </a:t>
            </a:r>
            <a:r>
              <a:rPr lang="pl-PL" sz="2400" dirty="0" smtClean="0"/>
              <a:t>Służą do ekstrakcji informacji z tekstu. </a:t>
            </a:r>
            <a:endParaRPr lang="pl-P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34" y="3284983"/>
            <a:ext cx="59817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032" y="36043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    E    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4396" y="3604374"/>
            <a:ext cx="20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     2   3    G  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132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* Normalizacja danych: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6" y="2060849"/>
            <a:ext cx="72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Normalizacja danych to </a:t>
            </a:r>
            <a:r>
              <a:rPr lang="pl-PL" sz="2400" b="1" dirty="0"/>
              <a:t>skalowanie pierwotnych danych </a:t>
            </a:r>
            <a:r>
              <a:rPr lang="pl-PL" sz="2400" dirty="0"/>
              <a:t>(np.: danych wejściowych) do małego, specyficznego przedziału. </a:t>
            </a: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 smtClean="0"/>
              <a:t>Np. </a:t>
            </a:r>
            <a:r>
              <a:rPr lang="pl-PL" sz="2400" dirty="0"/>
              <a:t>do przedziału [-1, 1] lub [0,1], czyli przedziałów najbardziej przydatnych podczas rozważania </a:t>
            </a:r>
            <a:r>
              <a:rPr lang="pl-PL" sz="2400" dirty="0" smtClean="0"/>
              <a:t>zagadnień modelowania danych (data mining, machine learning).</a:t>
            </a:r>
            <a:endParaRPr lang="pl-PL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20209"/>
            <a:ext cx="1953476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55976" y="50851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2F3D2C"/>
                </a:solidFill>
                <a:latin typeface="Arial"/>
              </a:rPr>
              <a:t>Standaryzacja, to przekształcenie danych, w wyniku którego zmienna uzyskuje średnią równą </a:t>
            </a:r>
            <a:r>
              <a:rPr lang="pl-PL" dirty="0" smtClean="0">
                <a:solidFill>
                  <a:srgbClr val="2F3D2C"/>
                </a:solidFill>
                <a:latin typeface="Arial"/>
              </a:rPr>
              <a:t>0, </a:t>
            </a:r>
            <a:r>
              <a:rPr lang="pl-PL" dirty="0">
                <a:solidFill>
                  <a:srgbClr val="2F3D2C"/>
                </a:solidFill>
                <a:latin typeface="Arial"/>
              </a:rPr>
              <a:t>a odchylenie standardowe równe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Dodatki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400" dirty="0" smtClean="0"/>
              <a:t>Data wrangling cheatsheet: </a:t>
            </a:r>
            <a:endParaRPr lang="pl-PL" sz="2400" dirty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www.rstudio.com/wp-content/uploads/2015/02/data-wrangling-cheatsheet.pdf</a:t>
            </a:r>
            <a:endParaRPr lang="pl-PL" sz="2400" dirty="0" smtClean="0"/>
          </a:p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github.com/rstudio/cheatsheets/raw/master/data-transformation.pdf</a:t>
            </a:r>
            <a:endParaRPr lang="pl-PL" sz="2400" dirty="0" smtClean="0"/>
          </a:p>
          <a:p>
            <a:r>
              <a:rPr lang="pl-PL" sz="2400" dirty="0">
                <a:hlinkClick r:id="rId4"/>
              </a:rPr>
              <a:t>https://www.tidyverse.org/packages</a:t>
            </a:r>
            <a:r>
              <a:rPr lang="pl-PL" sz="2400" dirty="0" smtClean="0">
                <a:hlinkClick r:id="rId4"/>
              </a:rPr>
              <a:t>/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Regex cheatsheet: </a:t>
            </a:r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https://</a:t>
            </a:r>
            <a:r>
              <a:rPr lang="pl-PL" sz="2400" dirty="0" smtClean="0">
                <a:hlinkClick r:id="rId5"/>
              </a:rPr>
              <a:t>github.com/rstudio/cheatsheets/raw/master/regex.pdf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Regex editor and tester: </a:t>
            </a:r>
          </a:p>
          <a:p>
            <a:pPr marL="0" indent="0">
              <a:buNone/>
            </a:pPr>
            <a:r>
              <a:rPr lang="pl-PL" sz="2400" dirty="0">
                <a:hlinkClick r:id="rId6"/>
              </a:rPr>
              <a:t>https://regex101.com</a:t>
            </a:r>
            <a:r>
              <a:rPr lang="pl-PL" sz="2400" dirty="0" smtClean="0">
                <a:hlinkClick r:id="rId6"/>
              </a:rPr>
              <a:t>/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>
                <a:hlinkClick r:id="rId7"/>
              </a:rPr>
              <a:t>http://rubular.com</a:t>
            </a:r>
            <a:r>
              <a:rPr lang="pl-PL" sz="2400" dirty="0" smtClean="0">
                <a:hlinkClick r:id="rId7"/>
              </a:rPr>
              <a:t>/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Rstudio Shortcuts:</a:t>
            </a:r>
          </a:p>
          <a:p>
            <a:pPr marL="0" indent="0">
              <a:buNone/>
            </a:pPr>
            <a:r>
              <a:rPr lang="pl-PL" sz="2400">
                <a:hlinkClick r:id="rId8"/>
              </a:rPr>
              <a:t>https</a:t>
            </a:r>
            <a:r>
              <a:rPr lang="pl-PL" sz="2400">
                <a:hlinkClick r:id="rId8"/>
              </a:rPr>
              <a:t>://</a:t>
            </a:r>
            <a:r>
              <a:rPr lang="pl-PL" sz="2400" smtClean="0">
                <a:hlinkClick r:id="rId8"/>
              </a:rPr>
              <a:t>support.rstudio.com/hc/en-us/articles/200711853-Keyboard-Shortcuts</a:t>
            </a:r>
            <a:endParaRPr lang="pl-PL" sz="240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287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Analiza danych w R</vt:lpstr>
      <vt:lpstr>Program zajęć</vt:lpstr>
      <vt:lpstr>AGENDA</vt:lpstr>
      <vt:lpstr>PowerPoint Presentation</vt:lpstr>
      <vt:lpstr>PowerPoint Presentation</vt:lpstr>
      <vt:lpstr>Pakiety R – przygotowanie danych</vt:lpstr>
      <vt:lpstr>PowerPoint Presentation</vt:lpstr>
      <vt:lpstr>PowerPoint Presentation</vt:lpstr>
      <vt:lpstr>Dodatki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U0173627</cp:lastModifiedBy>
  <cp:revision>85</cp:revision>
  <dcterms:created xsi:type="dcterms:W3CDTF">2013-11-12T12:01:23Z</dcterms:created>
  <dcterms:modified xsi:type="dcterms:W3CDTF">2018-11-21T09:05:17Z</dcterms:modified>
</cp:coreProperties>
</file>