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80" r:id="rId18"/>
  </p:sldIdLst>
  <p:sldSz cx="9144000" cy="5143500" type="screen16x9"/>
  <p:notesSz cx="6858000" cy="9144000"/>
  <p:embeddedFontLst>
    <p:embeddedFont>
      <p:font typeface="Montserrat" panose="020B0604020202020204" charset="-18"/>
      <p:regular r:id="rId21"/>
      <p:bold r:id="rId22"/>
    </p:embeddedFont>
    <p:embeddedFont>
      <p:font typeface="Roboto Condense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B98"/>
    <a:srgbClr val="333232"/>
    <a:srgbClr val="B30507"/>
    <a:srgbClr val="AF0000"/>
    <a:srgbClr val="AF1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A7E3F6-9C0C-4D4D-8763-B6DDE02C0599}">
  <a:tblStyle styleId="{7FA7E3F6-9C0C-4D4D-8763-B6DDE02C059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4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1" d="100"/>
          <a:sy n="71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kar Szymczyk" userId="45cd783a96deb8db" providerId="Windows Live" clId="Web-{C4219B58-CBE7-4409-9E83-CD6D31D0C990}"/>
    <pc:docChg chg="modSld">
      <pc:chgData name="Oskar Szymczyk" userId="45cd783a96deb8db" providerId="Windows Live" clId="Web-{C4219B58-CBE7-4409-9E83-CD6D31D0C990}" dt="2018-06-17T18:32:15.240" v="1"/>
      <pc:docMkLst>
        <pc:docMk/>
      </pc:docMkLst>
      <pc:sldChg chg="mod setBg">
        <pc:chgData name="Oskar Szymczyk" userId="45cd783a96deb8db" providerId="Windows Live" clId="Web-{C4219B58-CBE7-4409-9E83-CD6D31D0C990}" dt="2018-06-17T18:32:15.240" v="1"/>
        <pc:sldMkLst>
          <pc:docMk/>
          <pc:sldMk cId="0" sldId="2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5EEA9-9628-42E3-8BC2-2BF12CB17F1A}" type="datetimeFigureOut">
              <a:rPr lang="pl-PL" smtClean="0"/>
              <a:t>2019-01-15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98F8F-7F11-4A8E-AF20-16CF7A7945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5885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51460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294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126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305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147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519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974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483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420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156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13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63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264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71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528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006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36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72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359B9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60000" y="1920450"/>
            <a:ext cx="54300" cy="11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20000" y="1915625"/>
            <a:ext cx="786474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defRPr sz="3600" b="1">
                <a:solidFill>
                  <a:srgbClr val="FFFFFF"/>
                </a:solidFill>
                <a:latin typeface="Montserrat" panose="00000500000000000000" pitchFamily="50" charset="-18"/>
                <a:ea typeface="Roboto Condensed"/>
                <a:cs typeface="Montserrat" panose="00000500000000000000" pitchFamily="50" charset="-18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799" y="0"/>
            <a:ext cx="1417201" cy="7262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359B9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360000" y="1519225"/>
            <a:ext cx="54300" cy="1768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720000" y="1519225"/>
            <a:ext cx="6899512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200" b="1">
                <a:solidFill>
                  <a:srgbClr val="FFFFFF"/>
                </a:solidFill>
                <a:latin typeface="Montserrat" panose="00000500000000000000" pitchFamily="50" charset="-18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720000" y="2763850"/>
            <a:ext cx="6899512" cy="52412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799" y="0"/>
            <a:ext cx="1417201" cy="7262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lo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2593500"/>
          </a:xfrm>
          <a:prstGeom prst="rect">
            <a:avLst/>
          </a:prstGeom>
          <a:solidFill>
            <a:srgbClr val="359B9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Obraz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799" y="0"/>
            <a:ext cx="1417201" cy="726267"/>
          </a:xfrm>
          <a:prstGeom prst="rect">
            <a:avLst/>
          </a:prstGeom>
        </p:spPr>
      </p:pic>
      <p:sp>
        <p:nvSpPr>
          <p:cNvPr id="5" name="Shape 15"/>
          <p:cNvSpPr txBox="1">
            <a:spLocks noGrp="1"/>
          </p:cNvSpPr>
          <p:nvPr>
            <p:ph type="ctrTitle"/>
          </p:nvPr>
        </p:nvSpPr>
        <p:spPr>
          <a:xfrm>
            <a:off x="720000" y="1368000"/>
            <a:ext cx="8309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9600" b="1">
                <a:solidFill>
                  <a:srgbClr val="FFFFFF"/>
                </a:solidFill>
                <a:latin typeface="Montserrat" panose="00000500000000000000" pitchFamily="50" charset="-18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  <a:p>
            <a:pPr lvl="4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744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0" r:id="rId3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2600" b="1" kern="1200">
          <a:solidFill>
            <a:schemeClr val="tx1"/>
          </a:solidFill>
          <a:latin typeface="Montserra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600"/>
        </a:spcBef>
        <a:buClr>
          <a:srgbClr val="359B9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576000" indent="-228600" algn="l" defTabSz="914400" rtl="0" eaLnBrk="1" latinLnBrk="0" hangingPunct="1">
        <a:lnSpc>
          <a:spcPct val="114000"/>
        </a:lnSpc>
        <a:spcBef>
          <a:spcPts val="600"/>
        </a:spcBef>
        <a:buClr>
          <a:srgbClr val="359B9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792000" indent="-228600" algn="l" defTabSz="914400" rtl="0" eaLnBrk="1" latinLnBrk="0" hangingPunct="1">
        <a:lnSpc>
          <a:spcPct val="114000"/>
        </a:lnSpc>
        <a:spcBef>
          <a:spcPts val="600"/>
        </a:spcBef>
        <a:buClr>
          <a:srgbClr val="359B9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008000" indent="-228600" algn="l" defTabSz="914400" rtl="0" eaLnBrk="1" latinLnBrk="0" hangingPunct="1">
        <a:lnSpc>
          <a:spcPct val="114000"/>
        </a:lnSpc>
        <a:spcBef>
          <a:spcPts val="600"/>
        </a:spcBef>
        <a:buClr>
          <a:srgbClr val="359B9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24000" indent="-228600" algn="l" defTabSz="914400" rtl="0" eaLnBrk="1" latinLnBrk="0" hangingPunct="1">
        <a:lnSpc>
          <a:spcPct val="114000"/>
        </a:lnSpc>
        <a:spcBef>
          <a:spcPts val="600"/>
        </a:spcBef>
        <a:buClr>
          <a:srgbClr val="359B9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6955972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sz="3200" b="1" dirty="0"/>
              <a:t>Język SQL </a:t>
            </a:r>
            <a:br>
              <a:rPr lang="pl-PL" sz="3200" b="1" dirty="0"/>
            </a:br>
            <a:r>
              <a:rPr lang="pl-PL" sz="3200" b="1" dirty="0"/>
              <a:t>od podstaw</a:t>
            </a:r>
            <a:endParaRPr lang="en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37409" y="260129"/>
            <a:ext cx="6899512" cy="7781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Moduł 8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885182" y="874663"/>
            <a:ext cx="7887158" cy="33941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Funkcje SQL w warunku WHERE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Konwersja danych CONVERT / TRY_CONVERT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Rzutowanie danych CAST / TRY_CAST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Pętla WHILE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Konwersja ustawienia regionalne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Składanie SELECT w pętli 22 tabele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Masowe kasowanie tabel pętla WHILE i polecenie DROP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Tablica konwersji</a:t>
            </a:r>
          </a:p>
        </p:txBody>
      </p:sp>
    </p:spTree>
    <p:extLst>
      <p:ext uri="{BB962C8B-B14F-4D97-AF65-F5344CB8AC3E}">
        <p14:creationId xmlns:p14="http://schemas.microsoft.com/office/powerpoint/2010/main" val="102310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37409" y="260129"/>
            <a:ext cx="6899512" cy="7781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Moduł 9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885182" y="874663"/>
            <a:ext cx="7887158" cy="33941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Moduł powtórkowy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Pętla WHILE w procedurach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Skrypty tworzące bazę danych wraz z obiektami bazy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Skrypt dodający dane do tabel rekord po rekordzie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Generowanie skryptu INSERT z użyciem Excela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Różnice SQL Server – MySQL w zapisie kwerendy</a:t>
            </a:r>
          </a:p>
        </p:txBody>
      </p:sp>
    </p:spTree>
    <p:extLst>
      <p:ext uri="{BB962C8B-B14F-4D97-AF65-F5344CB8AC3E}">
        <p14:creationId xmlns:p14="http://schemas.microsoft.com/office/powerpoint/2010/main" val="13131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37409" y="260129"/>
            <a:ext cx="6899512" cy="7781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Moduł 10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885182" y="874663"/>
            <a:ext cx="7887158" cy="33941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Zapytania otwarte OPENQUERY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Podłączanie ODBC jako LINKED SERVER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Procedury systemowe 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Funkcje własne użytkownika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Funkcje okien i szeregowanie wyniku zapytania</a:t>
            </a:r>
          </a:p>
          <a:p>
            <a:pPr lvl="0"/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27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37409" y="260129"/>
            <a:ext cx="6899512" cy="7781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Moduł 11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885182" y="874663"/>
            <a:ext cx="7887158" cy="33941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Konwersja danych PARSE/TRY_PARSE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Ustawienia regionalne konwersji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Kursory SQL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Kursor SQL z pętlą WHILE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Wyrażenia tabelaryczne - CTE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Funkcje okien OVER i partycjonowanie wyniku zapytania</a:t>
            </a:r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Wyzwalacze bazy danych – TRIGGER</a:t>
            </a:r>
          </a:p>
          <a:p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Rejestracja działanie użytkownika</a:t>
            </a:r>
          </a:p>
        </p:txBody>
      </p:sp>
    </p:spTree>
    <p:extLst>
      <p:ext uri="{BB962C8B-B14F-4D97-AF65-F5344CB8AC3E}">
        <p14:creationId xmlns:p14="http://schemas.microsoft.com/office/powerpoint/2010/main" val="143756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37409" y="260129"/>
            <a:ext cx="6899512" cy="7781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Moduł 12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885182" y="874663"/>
            <a:ext cx="7887158" cy="33941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Uprawnienia bazy danych, login i użytkownik bazy danych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Obsługa logowania i kontrola dostępu do danych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Przypisywanie uprawnień do tabel z użyciem języka SQL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Hurtownie danych i OPENQUERY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Otwarte źródła danych OPENROWSET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Plik XML do SQL – wstęp do Full </a:t>
            </a:r>
            <a:r>
              <a:rPr lang="pl-P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Podsumowujący</a:t>
            </a:r>
          </a:p>
        </p:txBody>
      </p:sp>
    </p:spTree>
    <p:extLst>
      <p:ext uri="{BB962C8B-B14F-4D97-AF65-F5344CB8AC3E}">
        <p14:creationId xmlns:p14="http://schemas.microsoft.com/office/powerpoint/2010/main" val="59069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37409" y="260129"/>
            <a:ext cx="6899512" cy="7781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Moduł 13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885182" y="874663"/>
            <a:ext cx="7887158" cy="33941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Moduł powtórzeniowy – omówienie testu końcowego SQL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Obsługa i typy błędów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Polecenie GOTO i etykieta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Transakcje SQL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Transakcje nazwane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Obsługa błędów w transakcji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Cofanie zmian ROLLBACK</a:t>
            </a:r>
          </a:p>
        </p:txBody>
      </p:sp>
    </p:spTree>
    <p:extLst>
      <p:ext uri="{BB962C8B-B14F-4D97-AF65-F5344CB8AC3E}">
        <p14:creationId xmlns:p14="http://schemas.microsoft.com/office/powerpoint/2010/main" val="260528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37409" y="260129"/>
            <a:ext cx="6899512" cy="7781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Moduł 14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885182" y="874663"/>
            <a:ext cx="7887158" cy="33941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Planowanie zadań i Agent SQL (JOB)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 danych Oracle SQL – przegląd narzędzi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368365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/>
          </p:nvPr>
        </p:nvSpPr>
        <p:spPr>
          <a:xfrm>
            <a:off x="2511550" y="1055334"/>
            <a:ext cx="4675187" cy="11604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9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Dzięki</a:t>
            </a:r>
            <a:endParaRPr lang="en" sz="9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2556000" y="2880000"/>
            <a:ext cx="4630737" cy="78986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+mn-lt"/>
              </a:rPr>
              <a:t>You can find me at </a:t>
            </a:r>
            <a:endParaRPr lang="pl-PL" dirty="0">
              <a:solidFill>
                <a:srgbClr val="000000"/>
              </a:solidFill>
              <a:latin typeface="+mn-l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pl-PL" dirty="0">
                <a:solidFill>
                  <a:srgbClr val="000000"/>
                </a:solidFill>
                <a:latin typeface="+mn-lt"/>
              </a:rPr>
              <a:t>Sebastian.Stasiak@int.pl</a:t>
            </a:r>
            <a:endParaRPr lang="en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296" name="Shape 296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1" y="1874859"/>
            <a:ext cx="1393799" cy="13937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2520000" y="1368000"/>
            <a:ext cx="3662363" cy="151423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b="1" dirty="0">
                <a:solidFill>
                  <a:srgbClr val="FFFFFF"/>
                </a:solidFill>
                <a:latin typeface="+mj-lt"/>
              </a:rPr>
              <a:t>Hello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4294967295"/>
          </p:nvPr>
        </p:nvSpPr>
        <p:spPr>
          <a:xfrm>
            <a:off x="2556000" y="2880000"/>
            <a:ext cx="6552000" cy="1182601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3600" dirty="0">
                <a:solidFill>
                  <a:srgbClr val="333232"/>
                </a:solidFill>
                <a:latin typeface="+mn-lt"/>
              </a:rPr>
              <a:t>Sebastian Stasiak</a:t>
            </a:r>
            <a:endParaRPr lang="en" sz="3600" dirty="0">
              <a:solidFill>
                <a:srgbClr val="333232"/>
              </a:solidFill>
              <a:latin typeface="+mn-lt"/>
            </a:endParaRPr>
          </a:p>
          <a:p>
            <a:pPr lvl="0">
              <a:buClr>
                <a:schemeClr val="dk1"/>
              </a:buClr>
              <a:buSzPct val="30555"/>
              <a:buFont typeface="Arial"/>
              <a:buNone/>
            </a:pPr>
            <a:r>
              <a:rPr lang="pl-PL" dirty="0">
                <a:solidFill>
                  <a:srgbClr val="333232"/>
                </a:solidFill>
                <a:latin typeface="+mn-lt"/>
              </a:rPr>
              <a:t>Konspekt szkolenia „Język SQL od podstaw”</a:t>
            </a:r>
          </a:p>
        </p:txBody>
      </p:sp>
      <p:pic>
        <p:nvPicPr>
          <p:cNvPr id="82" name="Shape 82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874859"/>
            <a:ext cx="1393799" cy="13937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37409" y="260129"/>
            <a:ext cx="6899512" cy="7781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Moduł 1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885182" y="874663"/>
            <a:ext cx="7887158" cy="33941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Przegląd narzędzi dla SQL Server</a:t>
            </a:r>
          </a:p>
          <a:p>
            <a:pPr lvl="0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Łączenie się z bazą danych z użyciem SQL Management Studio</a:t>
            </a:r>
          </a:p>
          <a:p>
            <a:pPr lvl="0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Struktura bazy danych i typy obiektów SQL </a:t>
            </a:r>
          </a:p>
          <a:p>
            <a:pPr lvl="0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Wyszukiwanie danych w pojedynczej tabeli</a:t>
            </a:r>
          </a:p>
          <a:p>
            <a:pPr lvl="0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Podstawowe operatory języka SQL</a:t>
            </a:r>
          </a:p>
          <a:p>
            <a:pPr lvl="0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Filtrowanie wyniku zapytania – WHERE</a:t>
            </a:r>
          </a:p>
          <a:p>
            <a:pPr lvl="0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Funkcje tekstowe, czasu i matematyczne</a:t>
            </a:r>
          </a:p>
          <a:p>
            <a:pPr lvl="0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Alias tabeli AS</a:t>
            </a:r>
          </a:p>
          <a:p>
            <a:pPr lvl="0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Obliczenia w zapytaniu</a:t>
            </a:r>
          </a:p>
          <a:p>
            <a:pPr lvl="0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Wartości pusta NULL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37409" y="260129"/>
            <a:ext cx="6899512" cy="7781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Moduł 2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885182" y="874663"/>
            <a:ext cx="7887158" cy="33941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Łączenie wyników zapytań UNION / UNION ALL / EXCEPT / INTERSECT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Zapytania w oparciu o wiele tabel – złączenia i relacje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Kwerendy zagnieżdżone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IN</a:t>
            </a:r>
          </a:p>
          <a:p>
            <a:pPr lvl="0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Złączenia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JOIN – OUTER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LEFT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Klauzula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TOP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PERCENT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Funkcje agregujące SUM() MAX() MIN() AVG() COUNT()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Tworzenie widoków CREATE VIEW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Modyfikacja widoków ALTER VIEW</a:t>
            </a:r>
          </a:p>
          <a:p>
            <a:pPr lvl="0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Usuwanie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widoków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DROP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</a:t>
            </a:r>
          </a:p>
          <a:p>
            <a:pPr lvl="0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Weryfikacja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istnienia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obiektu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EXISTS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14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37409" y="260129"/>
            <a:ext cx="6899512" cy="7781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Moduł 3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885182" y="874663"/>
            <a:ext cx="7887158" cy="33941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Tworzenie bazy danych CREATE DATABASE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Usuwanie bazy danych DROP DATABASE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Skrypt tworzące bazę danych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Tworzenie tabeli z użyciem CREATE TABLE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Kwerenda tworząca tabele SELECT INTO</a:t>
            </a:r>
          </a:p>
        </p:txBody>
      </p:sp>
    </p:spTree>
    <p:extLst>
      <p:ext uri="{BB962C8B-B14F-4D97-AF65-F5344CB8AC3E}">
        <p14:creationId xmlns:p14="http://schemas.microsoft.com/office/powerpoint/2010/main" val="877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37409" y="260129"/>
            <a:ext cx="6899512" cy="7781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Moduł 4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885182" y="874663"/>
            <a:ext cx="7887158" cy="33941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Moduł powtórkowy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Tabele tymczasowe użytkownika #Tabela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Systemowe tabele tymczasowe ##Tabela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Kwerenda INSERT INTO i dołączanie danych do tabel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Wstęp do MySQL</a:t>
            </a:r>
          </a:p>
        </p:txBody>
      </p:sp>
    </p:spTree>
    <p:extLst>
      <p:ext uri="{BB962C8B-B14F-4D97-AF65-F5344CB8AC3E}">
        <p14:creationId xmlns:p14="http://schemas.microsoft.com/office/powerpoint/2010/main" val="391250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37409" y="260129"/>
            <a:ext cx="6899512" cy="7781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Moduł 5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885182" y="874663"/>
            <a:ext cx="7887158" cy="33941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Skrypty tworzące bazę danych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danych z użyciem kodu SQL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Pobieranie danych z plików CSV/XLSX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Źródła danych ODBC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Wymiana danych z bazą SQL – Excel / Access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Wynik kwerendy jako nowa tabela SELECT INTO</a:t>
            </a:r>
          </a:p>
        </p:txBody>
      </p:sp>
    </p:spTree>
    <p:extLst>
      <p:ext uri="{BB962C8B-B14F-4D97-AF65-F5344CB8AC3E}">
        <p14:creationId xmlns:p14="http://schemas.microsoft.com/office/powerpoint/2010/main" val="402914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37409" y="260129"/>
            <a:ext cx="6899512" cy="7781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Moduł 6</a:t>
            </a:r>
            <a:br>
              <a:rPr lang="pl-PL" dirty="0"/>
            </a:b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885182" y="874663"/>
            <a:ext cx="7887158" cy="33941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Tworzenie systemu rejestracji zdarzeń - LOG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Procedury składowane w języku SQL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Procedury z parametrem @parametr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Parametry systemowe @@parametr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Procedury synchronizujące dane baza - baza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Kontrola dostępu do serwera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 bazy MySQL – interfejs WEB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 bazy danych MySQL</a:t>
            </a:r>
          </a:p>
        </p:txBody>
      </p:sp>
    </p:spTree>
    <p:extLst>
      <p:ext uri="{BB962C8B-B14F-4D97-AF65-F5344CB8AC3E}">
        <p14:creationId xmlns:p14="http://schemas.microsoft.com/office/powerpoint/2010/main" val="112517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37409" y="260129"/>
            <a:ext cx="6899512" cy="7781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/>
              <a:t>Moduł 7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885182" y="874663"/>
            <a:ext cx="7887158" cy="33941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 MySQL – narzędzie MySQL Workbench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Zmienne SQL @zmienna 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Tworzenie poleceń ze zmiennych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Procedury składowane ze zmiennych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Kwerenda ze zmiennej</a:t>
            </a:r>
          </a:p>
          <a:p>
            <a:pPr lvl="0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BULK INSERT – plik CSV</a:t>
            </a:r>
          </a:p>
        </p:txBody>
      </p:sp>
    </p:spTree>
    <p:extLst>
      <p:ext uri="{BB962C8B-B14F-4D97-AF65-F5344CB8AC3E}">
        <p14:creationId xmlns:p14="http://schemas.microsoft.com/office/powerpoint/2010/main" val="336679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jekt niestandardowy">
  <a:themeElements>
    <a:clrScheme name="IS Academy">
      <a:dk1>
        <a:srgbClr val="333232"/>
      </a:dk1>
      <a:lt1>
        <a:srgbClr val="FFFFFF"/>
      </a:lt1>
      <a:dk2>
        <a:srgbClr val="359B98"/>
      </a:dk2>
      <a:lt2>
        <a:srgbClr val="FFFFFF"/>
      </a:lt2>
      <a:accent1>
        <a:srgbClr val="333232"/>
      </a:accent1>
      <a:accent2>
        <a:srgbClr val="557C84"/>
      </a:accent2>
      <a:accent3>
        <a:srgbClr val="A1D5AC"/>
      </a:accent3>
      <a:accent4>
        <a:srgbClr val="E4EFC3"/>
      </a:accent4>
      <a:accent5>
        <a:srgbClr val="E46267"/>
      </a:accent5>
      <a:accent6>
        <a:srgbClr val="ECC17C"/>
      </a:accent6>
      <a:hlink>
        <a:srgbClr val="333232"/>
      </a:hlink>
      <a:folHlink>
        <a:srgbClr val="333232"/>
      </a:folHlink>
    </a:clrScheme>
    <a:fontScheme name="IS Academy">
      <a:majorFont>
        <a:latin typeface="Montserrat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3652</TotalTime>
  <Words>545</Words>
  <Application>Microsoft Office PowerPoint</Application>
  <PresentationFormat>Pokaz na ekranie (16:9)</PresentationFormat>
  <Paragraphs>116</Paragraphs>
  <Slides>17</Slides>
  <Notes>17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Montserrat</vt:lpstr>
      <vt:lpstr>Roboto Condensed</vt:lpstr>
      <vt:lpstr>Wingdings</vt:lpstr>
      <vt:lpstr>Projekt niestandardowy</vt:lpstr>
      <vt:lpstr>Język SQL  od podstaw</vt:lpstr>
      <vt:lpstr>Hello</vt:lpstr>
      <vt:lpstr>Moduł 1</vt:lpstr>
      <vt:lpstr>Moduł 2</vt:lpstr>
      <vt:lpstr>Moduł 3</vt:lpstr>
      <vt:lpstr>Moduł 4</vt:lpstr>
      <vt:lpstr>Moduł 5</vt:lpstr>
      <vt:lpstr>Moduł 6 </vt:lpstr>
      <vt:lpstr>Moduł 7</vt:lpstr>
      <vt:lpstr>Moduł 8</vt:lpstr>
      <vt:lpstr>Moduł 9</vt:lpstr>
      <vt:lpstr>Moduł 10</vt:lpstr>
      <vt:lpstr>Moduł 11</vt:lpstr>
      <vt:lpstr>Moduł 12</vt:lpstr>
      <vt:lpstr>Moduł 13</vt:lpstr>
      <vt:lpstr>Moduł 14</vt:lpstr>
      <vt:lpstr>Dzięki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szablon prezentacji 1.1</dc:title>
  <dc:creator>IS Academy</dc:creator>
  <cp:lastModifiedBy>Sebastian Stasiak</cp:lastModifiedBy>
  <cp:revision>155</cp:revision>
  <dcterms:modified xsi:type="dcterms:W3CDTF">2019-01-15T13:35:10Z</dcterms:modified>
</cp:coreProperties>
</file>