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Bodoni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82910E-8D18-4856-B831-C8F57EAF8025}">
  <a:tblStyle styleId="{DC82910E-8D18-4856-B831-C8F57EAF802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Bodoni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Bodoni-italic.fntdata"/><Relationship Id="rId25" Type="http://schemas.openxmlformats.org/officeDocument/2006/relationships/font" Target="fonts/Bodoni-bold.fntdata"/><Relationship Id="rId27" Type="http://schemas.openxmlformats.org/officeDocument/2006/relationships/font" Target="fonts/Bodoni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5534e629d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55534e629d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5534e629d_2_1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355534e629d_2_1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5534e629d_2_2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355534e629d_2_2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5534e629d_2_2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355534e629d_2_2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5534e629d_2_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“Our aim is to create an intelligent HVAC control system that dynamically adapts to environmental and occupancy changes. We a Large Language Model to generate fuzzy logic rules in real-time. This eliminates the need for manually crafted rules and allows for more flexible, context-aware HVAC control.”</a:t>
            </a:r>
            <a:endParaRPr sz="1600"/>
          </a:p>
        </p:txBody>
      </p:sp>
      <p:sp>
        <p:nvSpPr>
          <p:cNvPr id="143" name="Google Shape;143;g355534e629d_2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5534e629d_2_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55534e629d_2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558e9feb6_3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5558e9feb6_3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558e9feb6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5558e9feb6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558e9feb6_4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5558e9feb6_4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558e9feb6_4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5558e9feb6_4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5534e629d_2_1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355534e629d_2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5534e629d_2_1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55534e629d_2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5192" y="27399"/>
            <a:ext cx="547814" cy="5478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25"/>
          <p:cNvGrpSpPr/>
          <p:nvPr/>
        </p:nvGrpSpPr>
        <p:grpSpPr>
          <a:xfrm>
            <a:off x="6340532" y="4492100"/>
            <a:ext cx="2662474" cy="407762"/>
            <a:chOff x="8454041" y="6139756"/>
            <a:chExt cx="3549965" cy="543683"/>
          </a:xfrm>
        </p:grpSpPr>
        <p:pic>
          <p:nvPicPr>
            <p:cNvPr id="131" name="Google Shape;131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60323" y="6139756"/>
              <a:ext cx="543683" cy="5436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25"/>
            <p:cNvSpPr txBox="1"/>
            <p:nvPr/>
          </p:nvSpPr>
          <p:spPr>
            <a:xfrm>
              <a:off x="8454041" y="6180268"/>
              <a:ext cx="300628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900" u="none" cap="none" strike="noStrike">
                  <a:solidFill>
                    <a:schemeClr val="dk1"/>
                  </a:solidFill>
                  <a:latin typeface="Bodoni"/>
                  <a:ea typeface="Bodoni"/>
                  <a:cs typeface="Bodoni"/>
                  <a:sym typeface="Bodoni"/>
                </a:rPr>
                <a:t>Department of Mechanical Engineering</a:t>
              </a:r>
              <a:endParaRPr sz="1100"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900" u="none" cap="none" strike="noStrike">
                  <a:solidFill>
                    <a:schemeClr val="dk1"/>
                  </a:solidFill>
                  <a:latin typeface="Bodoni"/>
                  <a:ea typeface="Bodoni"/>
                  <a:cs typeface="Bodoni"/>
                  <a:sym typeface="Bodoni"/>
                </a:rPr>
                <a:t>University of Peradeniya</a:t>
              </a:r>
              <a:endParaRPr sz="1100"/>
            </a:p>
          </p:txBody>
        </p:sp>
      </p:grpSp>
      <p:sp>
        <p:nvSpPr>
          <p:cNvPr id="133" name="Google Shape;133;p25"/>
          <p:cNvSpPr/>
          <p:nvPr/>
        </p:nvSpPr>
        <p:spPr>
          <a:xfrm>
            <a:off x="0" y="4973677"/>
            <a:ext cx="9144000" cy="169823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926404" y="1763837"/>
            <a:ext cx="72912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Adaptive Control System for HVAC Optimization Using </a:t>
            </a: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LLM</a:t>
            </a: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Fuzzy Logic</a:t>
            </a:r>
            <a:endParaRPr sz="1100"/>
          </a:p>
        </p:txBody>
      </p:sp>
      <p:sp>
        <p:nvSpPr>
          <p:cNvPr id="135" name="Google Shape;135;p25"/>
          <p:cNvSpPr txBox="1"/>
          <p:nvPr/>
        </p:nvSpPr>
        <p:spPr>
          <a:xfrm>
            <a:off x="2064488" y="3852424"/>
            <a:ext cx="1326565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Yapa W.S.P.Y.J.C.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E/20/452</a:t>
            </a:r>
            <a:endParaRPr sz="1100"/>
          </a:p>
        </p:txBody>
      </p:sp>
      <p:cxnSp>
        <p:nvCxnSpPr>
          <p:cNvPr id="136" name="Google Shape;136;p25"/>
          <p:cNvCxnSpPr/>
          <p:nvPr/>
        </p:nvCxnSpPr>
        <p:spPr>
          <a:xfrm>
            <a:off x="1340963" y="2771480"/>
            <a:ext cx="6485642" cy="0"/>
          </a:xfrm>
          <a:prstGeom prst="straightConnector1">
            <a:avLst/>
          </a:prstGeom>
          <a:noFill/>
          <a:ln cap="flat" cmpd="sng" w="19050">
            <a:solidFill>
              <a:srgbClr val="0F407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25"/>
          <p:cNvSpPr txBox="1"/>
          <p:nvPr/>
        </p:nvSpPr>
        <p:spPr>
          <a:xfrm>
            <a:off x="3828649" y="3852423"/>
            <a:ext cx="1510270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Athukorala L.A.K.S.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E/20/028 </a:t>
            </a:r>
            <a:endParaRPr sz="1100"/>
          </a:p>
        </p:txBody>
      </p:sp>
      <p:sp>
        <p:nvSpPr>
          <p:cNvPr id="138" name="Google Shape;138;p25"/>
          <p:cNvSpPr txBox="1"/>
          <p:nvPr/>
        </p:nvSpPr>
        <p:spPr>
          <a:xfrm>
            <a:off x="5754152" y="3852423"/>
            <a:ext cx="1518205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Wijekoon W.M.M.K.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E/20/442 </a:t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3041414" y="3254421"/>
            <a:ext cx="3084739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Supervisor : </a:t>
            </a:r>
            <a:r>
              <a:rPr b="1" i="0" lang="en-GB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D. H. S. Maithripala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1352" y="4528323"/>
            <a:ext cx="1248256" cy="398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/>
          <p:nvPr/>
        </p:nvSpPr>
        <p:spPr>
          <a:xfrm>
            <a:off x="0" y="374541"/>
            <a:ext cx="5132895" cy="401343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862549" y="332838"/>
            <a:ext cx="4206714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Timeline</a:t>
            </a:r>
            <a:endParaRPr sz="1100"/>
          </a:p>
        </p:txBody>
      </p:sp>
      <p:pic>
        <p:nvPicPr>
          <p:cNvPr id="298" name="Google Shape;29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5192" y="27399"/>
            <a:ext cx="547813" cy="5478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34"/>
          <p:cNvGrpSpPr/>
          <p:nvPr/>
        </p:nvGrpSpPr>
        <p:grpSpPr>
          <a:xfrm>
            <a:off x="6340532" y="4492100"/>
            <a:ext cx="2662474" cy="407762"/>
            <a:chOff x="8454041" y="6139756"/>
            <a:chExt cx="3549965" cy="543683"/>
          </a:xfrm>
        </p:grpSpPr>
        <p:pic>
          <p:nvPicPr>
            <p:cNvPr id="300" name="Google Shape;300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60323" y="6139756"/>
              <a:ext cx="543683" cy="5436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Google Shape;301;p34"/>
            <p:cNvSpPr txBox="1"/>
            <p:nvPr/>
          </p:nvSpPr>
          <p:spPr>
            <a:xfrm>
              <a:off x="8454041" y="6180268"/>
              <a:ext cx="300628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Bodoni"/>
                  <a:ea typeface="Bodoni"/>
                  <a:cs typeface="Bodoni"/>
                  <a:sym typeface="Bodoni"/>
                </a:rPr>
                <a:t>Department of Mechanical Engineering</a:t>
              </a:r>
              <a:endParaRPr sz="1100"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Bodoni"/>
                  <a:ea typeface="Bodoni"/>
                  <a:cs typeface="Bodoni"/>
                  <a:sym typeface="Bodoni"/>
                </a:rPr>
                <a:t>University of Peradeniya</a:t>
              </a:r>
              <a:endParaRPr sz="1100"/>
            </a:p>
          </p:txBody>
        </p:sp>
      </p:grpSp>
      <p:sp>
        <p:nvSpPr>
          <p:cNvPr id="302" name="Google Shape;302;p34"/>
          <p:cNvSpPr/>
          <p:nvPr/>
        </p:nvSpPr>
        <p:spPr>
          <a:xfrm>
            <a:off x="0" y="4985522"/>
            <a:ext cx="9144000" cy="169823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4"/>
          <p:cNvSpPr txBox="1"/>
          <p:nvPr>
            <p:ph idx="11" type="ftr"/>
          </p:nvPr>
        </p:nvSpPr>
        <p:spPr>
          <a:xfrm>
            <a:off x="3028950" y="493456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ME325 -  Proposal Evaluation</a:t>
            </a:r>
            <a:endParaRPr/>
          </a:p>
        </p:txBody>
      </p:sp>
      <p:sp>
        <p:nvSpPr>
          <p:cNvPr id="304" name="Google Shape;304;p34"/>
          <p:cNvSpPr txBox="1"/>
          <p:nvPr>
            <p:ph idx="12" type="sldNum"/>
          </p:nvPr>
        </p:nvSpPr>
        <p:spPr>
          <a:xfrm>
            <a:off x="6962510" y="494144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305" name="Google Shape;305;p34"/>
          <p:cNvGraphicFramePr/>
          <p:nvPr/>
        </p:nvGraphicFramePr>
        <p:xfrm>
          <a:off x="501977" y="8902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{DC82910E-8D18-4856-B831-C8F57EAF8025}</a:tableStyleId>
              </a:tblPr>
              <a:tblGrid>
                <a:gridCol w="389850"/>
                <a:gridCol w="3195975"/>
                <a:gridCol w="350275"/>
                <a:gridCol w="350275"/>
                <a:gridCol w="350275"/>
                <a:gridCol w="350275"/>
                <a:gridCol w="350275"/>
                <a:gridCol w="350275"/>
                <a:gridCol w="350275"/>
                <a:gridCol w="350275"/>
                <a:gridCol w="350275"/>
                <a:gridCol w="350275"/>
                <a:gridCol w="350275"/>
                <a:gridCol w="350275"/>
                <a:gridCol w="350275"/>
              </a:tblGrid>
              <a:tr h="2846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 anchor="ctr">
                    <a:solidFill>
                      <a:srgbClr val="323F4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 anchor="ctr">
                    <a:solidFill>
                      <a:srgbClr val="323F4F"/>
                    </a:solidFill>
                  </a:tcPr>
                </a:tc>
                <a:tc gridSpan="1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solidFill>
                      <a:srgbClr val="323F4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846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solidFill>
                      <a:srgbClr val="CDD4EA"/>
                    </a:solidFill>
                  </a:tcPr>
                </a:tc>
              </a:tr>
              <a:tr h="28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300" marB="34300" marR="68600" marL="68600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i="0" lang="en-GB" sz="9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Brainstorming, Supervisor Meeting, and Finalizing Project Scope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7625" marB="47625" marR="47625" marL="476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</a:tr>
              <a:tr h="28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300" marB="34300" marR="68600" marL="68600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i="0" lang="en-GB" sz="9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Literature Review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7625" marB="47625" marR="47625" marL="476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</a:tr>
              <a:tr h="28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300" marB="34300" marR="68600" marL="68600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i="0" lang="en-GB" sz="9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Collection and System Design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7625" marB="47625" marR="47625" marL="476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</a:tr>
              <a:tr h="28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300" marB="34300" marR="68600" marL="68600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i="0" lang="en-GB" sz="9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LLM Integration and Initial Fuzzy Logic Setup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7625" marB="47625" marR="47625" marL="476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</a:tr>
              <a:tr h="28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300" marB="34300" marR="68600" marL="68600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i="0" lang="en-GB" sz="9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Refining System Design and Rule Tuning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7625" marB="47625" marR="47625" marL="476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</a:tr>
              <a:tr h="28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300" marB="34300" marR="68600" marL="68600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i="0" lang="en-GB" sz="9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Preparing For Mid Evaluation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7625" marB="47625" marR="47625" marL="476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</a:tr>
              <a:tr h="28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300" marB="34300" marR="68600" marL="68600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i="0" lang="en-GB" sz="9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 Simulations and Initial Testing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7625" marB="47625" marR="47625" marL="476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</a:tr>
              <a:tr h="28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300" marB="34300" marR="68600" marL="68600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i="0" lang="en-GB" sz="9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Refinements and System Testing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7625" marB="47625" marR="47625" marL="476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</a:tr>
              <a:tr h="28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300" marB="34300" marR="68600" marL="68600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i="0" lang="en-GB" sz="9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Final Testing and Report Finalization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7625" marB="47625" marR="47625" marL="476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lnB cap="flat" cmpd="sng" w="12700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8296B0"/>
                    </a:solidFill>
                  </a:tcPr>
                </a:tc>
              </a:tr>
              <a:tr h="284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300" marB="34300" marR="68600" marL="68600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i="0" lang="en-GB" sz="9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Final Submission and Demonstration</a:t>
                      </a:r>
                      <a:endParaRPr sz="14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7625" marB="47625" marR="47625" marL="47625"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lnR cap="flat" cmpd="sng" w="12700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8296B0"/>
                    </a:solidFill>
                  </a:tcPr>
                </a:tc>
              </a:tr>
            </a:tbl>
          </a:graphicData>
        </a:graphic>
      </p:graphicFrame>
      <p:pic>
        <p:nvPicPr>
          <p:cNvPr id="306" name="Google Shape;30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1352" y="4528323"/>
            <a:ext cx="1248256" cy="398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/>
          <p:nvPr/>
        </p:nvSpPr>
        <p:spPr>
          <a:xfrm>
            <a:off x="0" y="374541"/>
            <a:ext cx="5132895" cy="401343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5"/>
          <p:cNvSpPr txBox="1"/>
          <p:nvPr/>
        </p:nvSpPr>
        <p:spPr>
          <a:xfrm>
            <a:off x="862549" y="332838"/>
            <a:ext cx="4206714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100"/>
          </a:p>
        </p:txBody>
      </p:sp>
      <p:pic>
        <p:nvPicPr>
          <p:cNvPr id="313" name="Google Shape;31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5192" y="27399"/>
            <a:ext cx="547813" cy="5478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" name="Google Shape;314;p35"/>
          <p:cNvGrpSpPr/>
          <p:nvPr/>
        </p:nvGrpSpPr>
        <p:grpSpPr>
          <a:xfrm>
            <a:off x="6340532" y="4492100"/>
            <a:ext cx="2662474" cy="407762"/>
            <a:chOff x="8454041" y="6139756"/>
            <a:chExt cx="3549965" cy="543683"/>
          </a:xfrm>
        </p:grpSpPr>
        <p:pic>
          <p:nvPicPr>
            <p:cNvPr id="315" name="Google Shape;315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60323" y="6139756"/>
              <a:ext cx="543683" cy="5436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Google Shape;316;p35"/>
            <p:cNvSpPr txBox="1"/>
            <p:nvPr/>
          </p:nvSpPr>
          <p:spPr>
            <a:xfrm>
              <a:off x="8454041" y="6180268"/>
              <a:ext cx="300628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Bodoni"/>
                  <a:ea typeface="Bodoni"/>
                  <a:cs typeface="Bodoni"/>
                  <a:sym typeface="Bodoni"/>
                </a:rPr>
                <a:t>Department of Mechanical Engineering</a:t>
              </a:r>
              <a:endParaRPr sz="1100"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Bodoni"/>
                  <a:ea typeface="Bodoni"/>
                  <a:cs typeface="Bodoni"/>
                  <a:sym typeface="Bodoni"/>
                </a:rPr>
                <a:t>University of Peradeniya</a:t>
              </a:r>
              <a:endParaRPr sz="1100"/>
            </a:p>
          </p:txBody>
        </p:sp>
      </p:grpSp>
      <p:sp>
        <p:nvSpPr>
          <p:cNvPr id="317" name="Google Shape;317;p35"/>
          <p:cNvSpPr/>
          <p:nvPr/>
        </p:nvSpPr>
        <p:spPr>
          <a:xfrm>
            <a:off x="0" y="4985522"/>
            <a:ext cx="9144000" cy="169823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ME325 -  Proposal Evaluation</a:t>
            </a:r>
            <a:endParaRPr/>
          </a:p>
        </p:txBody>
      </p:sp>
      <p:sp>
        <p:nvSpPr>
          <p:cNvPr id="319" name="Google Shape;319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20" name="Google Shape;32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1352" y="4528323"/>
            <a:ext cx="1248256" cy="39880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5"/>
          <p:cNvSpPr/>
          <p:nvPr/>
        </p:nvSpPr>
        <p:spPr>
          <a:xfrm>
            <a:off x="1000402" y="918789"/>
            <a:ext cx="7143196" cy="3643384"/>
          </a:xfrm>
          <a:prstGeom prst="rect">
            <a:avLst/>
          </a:prstGeom>
          <a:solidFill>
            <a:srgbClr val="CDD4E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1112249" y="1064566"/>
            <a:ext cx="69195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413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Dev, P., Jain, S., Arora, P.K. and Kumar, H., 2021. Machine learning and its impact on control systems: A review. Materials Today: Proceedings, 47, pp.3744-3749. 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-241300" lvl="0" marL="254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Yang, Z., Ghahramani, A. and Becerik-Gerber, B. (2016). Building occupancy diversity and HVAC (heating,     ventilation, and air conditioning) system energy efficiency. Energy, 109, pp.641–649. doi:https://doi.org/10.1016/j.energy.2016.04.099. 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-241300" lvl="0" marL="254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Ni, J. and Bai, X. (2017). A review of air conditioning energy performance in data centers. Renewable and Sustainable Energy Reviews, 67, pp.625–640. doi:https://doi.org/10.1016/j.rser.2016.09.050. 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-241300" lvl="0" marL="254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Adel Nadjaran Toosi and Rajkumar Buyya (2015). A Fuzzy Logic-Based Controller for Cost and Energy Efficient Load Balancing in Geo-distributed Data Centers. IEEE/ACM International Conference Utility and Cloud Computing. doi:https://doi.org/10.1109/ucc.2015.35. 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-241300" lvl="0" marL="254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Esrafilian-Najafabadi, M. and Haghighat, F., 2021. Occupancy-based HVAC control using deep learning algorithms for estimating online preconditioning time in residential buildings. Energy and Buildings, 252, p.111377. 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-241300" lvl="0" marL="254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Mendel, J.M. (2000). Uncertainty, fuzzy logic, and signal processing. Signal Processing, 80(6), pp.913–933. doi:https://doi.org/10.1016/s0165-1684(00)00011-6. 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-241300" lvl="0" marL="254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Office of Energy Efficiency &amp; Renewable Energy (2024). Data Centers and Servers. [online] Energy.gov. Available at: https://www.energy.gov/eere/buildings/data-centers-and-servers. 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-241300" lvl="0" marL="254000" marR="0" rtl="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IEA (2018). The Future of Cooling – Analysis - IEA. [online] IEA. Available at: https://www.iea.org/reports/the-future-of-cooling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/>
          <p:nvPr>
            <p:ph type="title"/>
          </p:nvPr>
        </p:nvSpPr>
        <p:spPr>
          <a:xfrm>
            <a:off x="3813151" y="1822279"/>
            <a:ext cx="15177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lang="en-GB" sz="5100"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1" lang="en-GB" sz="3600"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rPr b="1" lang="en-GB" sz="51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5100"/>
          </a:p>
        </p:txBody>
      </p:sp>
      <p:sp>
        <p:nvSpPr>
          <p:cNvPr id="328" name="Google Shape;328;p36"/>
          <p:cNvSpPr/>
          <p:nvPr/>
        </p:nvSpPr>
        <p:spPr>
          <a:xfrm>
            <a:off x="0" y="4985522"/>
            <a:ext cx="9144000" cy="169823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6"/>
          <p:cNvSpPr txBox="1"/>
          <p:nvPr>
            <p:ph idx="11" type="ftr"/>
          </p:nvPr>
        </p:nvSpPr>
        <p:spPr>
          <a:xfrm>
            <a:off x="3028950" y="493351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ME325 -  Proposal Evaluation</a:t>
            </a:r>
            <a:endParaRPr/>
          </a:p>
        </p:txBody>
      </p:sp>
      <p:sp>
        <p:nvSpPr>
          <p:cNvPr id="330" name="Google Shape;330;p36"/>
          <p:cNvSpPr txBox="1"/>
          <p:nvPr>
            <p:ph idx="12" type="sldNum"/>
          </p:nvPr>
        </p:nvSpPr>
        <p:spPr>
          <a:xfrm>
            <a:off x="6938128" y="493351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331" name="Google Shape;331;p36"/>
          <p:cNvGrpSpPr/>
          <p:nvPr/>
        </p:nvGrpSpPr>
        <p:grpSpPr>
          <a:xfrm>
            <a:off x="6340532" y="4492100"/>
            <a:ext cx="2662474" cy="407762"/>
            <a:chOff x="8454041" y="6139756"/>
            <a:chExt cx="3549965" cy="543683"/>
          </a:xfrm>
        </p:grpSpPr>
        <p:pic>
          <p:nvPicPr>
            <p:cNvPr id="332" name="Google Shape;332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60323" y="6139756"/>
              <a:ext cx="543683" cy="5436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36"/>
            <p:cNvSpPr txBox="1"/>
            <p:nvPr/>
          </p:nvSpPr>
          <p:spPr>
            <a:xfrm>
              <a:off x="8454041" y="6180268"/>
              <a:ext cx="300628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Bodoni"/>
                  <a:ea typeface="Bodoni"/>
                  <a:cs typeface="Bodoni"/>
                  <a:sym typeface="Bodoni"/>
                </a:rPr>
                <a:t>Department of Mechanical Engineering</a:t>
              </a:r>
              <a:endParaRPr sz="1100"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Bodoni"/>
                  <a:ea typeface="Bodoni"/>
                  <a:cs typeface="Bodoni"/>
                  <a:sym typeface="Bodoni"/>
                </a:rPr>
                <a:t>University of Peradeniya</a:t>
              </a:r>
              <a:endParaRPr sz="1100"/>
            </a:p>
          </p:txBody>
        </p:sp>
      </p:grpSp>
      <p:pic>
        <p:nvPicPr>
          <p:cNvPr id="334" name="Google Shape;33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5192" y="27399"/>
            <a:ext cx="547813" cy="547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1352" y="4528323"/>
            <a:ext cx="1248256" cy="3988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36"/>
          <p:cNvCxnSpPr/>
          <p:nvPr/>
        </p:nvCxnSpPr>
        <p:spPr>
          <a:xfrm>
            <a:off x="3216300" y="3196613"/>
            <a:ext cx="2711400" cy="0"/>
          </a:xfrm>
          <a:prstGeom prst="straightConnector1">
            <a:avLst/>
          </a:prstGeom>
          <a:noFill/>
          <a:ln cap="flat" cmpd="sng" w="19050">
            <a:solidFill>
              <a:srgbClr val="0F407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7" name="Google Shape;337;p36"/>
          <p:cNvCxnSpPr/>
          <p:nvPr/>
        </p:nvCxnSpPr>
        <p:spPr>
          <a:xfrm>
            <a:off x="3216300" y="1831575"/>
            <a:ext cx="2711400" cy="0"/>
          </a:xfrm>
          <a:prstGeom prst="straightConnector1">
            <a:avLst/>
          </a:prstGeom>
          <a:noFill/>
          <a:ln cap="flat" cmpd="sng" w="19050">
            <a:solidFill>
              <a:srgbClr val="0F407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 b="8255" l="29757" r="26227" t="16141"/>
          <a:stretch/>
        </p:blipFill>
        <p:spPr>
          <a:xfrm>
            <a:off x="5934578" y="1342200"/>
            <a:ext cx="2662476" cy="238292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/>
          <p:nvPr/>
        </p:nvSpPr>
        <p:spPr>
          <a:xfrm>
            <a:off x="0" y="374541"/>
            <a:ext cx="5132895" cy="401343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855481" y="326878"/>
            <a:ext cx="947394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7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</a:t>
            </a:r>
            <a:endParaRPr sz="1100"/>
          </a:p>
        </p:txBody>
      </p:sp>
      <p:pic>
        <p:nvPicPr>
          <p:cNvPr id="148" name="Google Shape;14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5192" y="27399"/>
            <a:ext cx="547814" cy="5478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26"/>
          <p:cNvGrpSpPr/>
          <p:nvPr/>
        </p:nvGrpSpPr>
        <p:grpSpPr>
          <a:xfrm>
            <a:off x="6340532" y="4492100"/>
            <a:ext cx="2662474" cy="407762"/>
            <a:chOff x="8454041" y="6139756"/>
            <a:chExt cx="3549965" cy="543683"/>
          </a:xfrm>
        </p:grpSpPr>
        <p:pic>
          <p:nvPicPr>
            <p:cNvPr id="150" name="Google Shape;150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460323" y="6139756"/>
              <a:ext cx="543683" cy="5436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26"/>
            <p:cNvSpPr txBox="1"/>
            <p:nvPr/>
          </p:nvSpPr>
          <p:spPr>
            <a:xfrm>
              <a:off x="8454041" y="6180268"/>
              <a:ext cx="300628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Bodoni"/>
                  <a:ea typeface="Bodoni"/>
                  <a:cs typeface="Bodoni"/>
                  <a:sym typeface="Bodoni"/>
                </a:rPr>
                <a:t>Department of Mechanical Engineering</a:t>
              </a:r>
              <a:endParaRPr sz="1100"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Bodoni"/>
                  <a:ea typeface="Bodoni"/>
                  <a:cs typeface="Bodoni"/>
                  <a:sym typeface="Bodoni"/>
                </a:rPr>
                <a:t>University of Peradeniya</a:t>
              </a:r>
              <a:endParaRPr sz="1100"/>
            </a:p>
          </p:txBody>
        </p:sp>
      </p:grpSp>
      <p:sp>
        <p:nvSpPr>
          <p:cNvPr id="152" name="Google Shape;152;p26"/>
          <p:cNvSpPr/>
          <p:nvPr/>
        </p:nvSpPr>
        <p:spPr>
          <a:xfrm>
            <a:off x="0" y="4985522"/>
            <a:ext cx="9144000" cy="169823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6"/>
          <p:cNvSpPr txBox="1"/>
          <p:nvPr>
            <p:ph idx="11" type="ftr"/>
          </p:nvPr>
        </p:nvSpPr>
        <p:spPr>
          <a:xfrm>
            <a:off x="3028950" y="493456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ME325 -  Proposal Evaluation</a:t>
            </a:r>
            <a:endParaRPr/>
          </a:p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6962510" y="494144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1352" y="4528323"/>
            <a:ext cx="1248256" cy="39880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/>
          <p:nvPr/>
        </p:nvSpPr>
        <p:spPr>
          <a:xfrm>
            <a:off x="337650" y="1595713"/>
            <a:ext cx="5133000" cy="1875900"/>
          </a:xfrm>
          <a:prstGeom prst="rect">
            <a:avLst/>
          </a:prstGeom>
          <a:solidFill>
            <a:srgbClr val="CDD4E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571950" y="1798650"/>
            <a:ext cx="4664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design an </a:t>
            </a:r>
            <a:r>
              <a:rPr b="1"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adaptive HVAC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control system that enhances </a:t>
            </a:r>
            <a:r>
              <a:rPr b="1"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energy efficiency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indoor comfort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by integrating disturbance prediction with </a:t>
            </a:r>
            <a:r>
              <a:rPr b="1"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dynamic fuzzy logic rules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generated using a Large Language Model (</a:t>
            </a:r>
            <a:r>
              <a:rPr b="1"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LLM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/>
          <p:nvPr/>
        </p:nvSpPr>
        <p:spPr>
          <a:xfrm>
            <a:off x="0" y="374541"/>
            <a:ext cx="5132895" cy="401343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855480" y="326878"/>
            <a:ext cx="1937210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1100"/>
          </a:p>
        </p:txBody>
      </p:sp>
      <p:pic>
        <p:nvPicPr>
          <p:cNvPr id="164" name="Google Shape;16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5192" y="27399"/>
            <a:ext cx="547814" cy="5478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27"/>
          <p:cNvGrpSpPr/>
          <p:nvPr/>
        </p:nvGrpSpPr>
        <p:grpSpPr>
          <a:xfrm>
            <a:off x="6340532" y="4492100"/>
            <a:ext cx="2662474" cy="407762"/>
            <a:chOff x="8454041" y="6139756"/>
            <a:chExt cx="3549965" cy="543683"/>
          </a:xfrm>
        </p:grpSpPr>
        <p:pic>
          <p:nvPicPr>
            <p:cNvPr id="166" name="Google Shape;166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60323" y="6139756"/>
              <a:ext cx="543683" cy="5436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27"/>
            <p:cNvSpPr txBox="1"/>
            <p:nvPr/>
          </p:nvSpPr>
          <p:spPr>
            <a:xfrm>
              <a:off x="8454041" y="6180268"/>
              <a:ext cx="300628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Bodoni"/>
                  <a:ea typeface="Bodoni"/>
                  <a:cs typeface="Bodoni"/>
                  <a:sym typeface="Bodoni"/>
                </a:rPr>
                <a:t>Department of Mechanical Engineering</a:t>
              </a:r>
              <a:endParaRPr sz="1100"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Bodoni"/>
                  <a:ea typeface="Bodoni"/>
                  <a:cs typeface="Bodoni"/>
                  <a:sym typeface="Bodoni"/>
                </a:rPr>
                <a:t>University of Peradeniya</a:t>
              </a:r>
              <a:endParaRPr sz="1100"/>
            </a:p>
          </p:txBody>
        </p:sp>
      </p:grpSp>
      <p:sp>
        <p:nvSpPr>
          <p:cNvPr id="168" name="Google Shape;168;p27"/>
          <p:cNvSpPr/>
          <p:nvPr/>
        </p:nvSpPr>
        <p:spPr>
          <a:xfrm>
            <a:off x="0" y="4985522"/>
            <a:ext cx="9144000" cy="169823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7"/>
          <p:cNvSpPr txBox="1"/>
          <p:nvPr>
            <p:ph idx="11" type="ftr"/>
          </p:nvPr>
        </p:nvSpPr>
        <p:spPr>
          <a:xfrm>
            <a:off x="3028950" y="493456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ME325 -  Proposal Evaluation</a:t>
            </a:r>
            <a:endParaRPr/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6962510" y="494144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1352" y="4528323"/>
            <a:ext cx="1248256" cy="39880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/>
          <p:nvPr/>
        </p:nvSpPr>
        <p:spPr>
          <a:xfrm>
            <a:off x="1000400" y="996113"/>
            <a:ext cx="7143300" cy="3260400"/>
          </a:xfrm>
          <a:prstGeom prst="rect">
            <a:avLst/>
          </a:prstGeom>
          <a:solidFill>
            <a:srgbClr val="CDD4E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1169562" y="1108802"/>
            <a:ext cx="6804900" cy="2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63525" lvl="0" marL="179999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AutoNum type="arabicPeriod"/>
            </a:pPr>
            <a:r>
              <a:rPr b="1"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Analyze limitations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of static HVAC systems in high-demand environments (e.g., data centers).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0975" lvl="0" marL="179999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63525" lvl="0" marL="179999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AutoNum type="arabicPeriod"/>
            </a:pPr>
            <a:r>
              <a:rPr b="1"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</a:t>
            </a:r>
            <a:r>
              <a:rPr b="1"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Develop an LLM-enhanced fuzzy logic controller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generate adaptive HVAC rules.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0975" lvl="0" marL="179999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44475" lvl="0" marL="179999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b="1"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</a:t>
            </a:r>
            <a:r>
              <a:rPr b="1"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Validate system performance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through simulations and controlled experiments, evaluating key metrics such as: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44475" lvl="1" marL="630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○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Energy consumption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44475" lvl="1" marL="630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○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Thermal stability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44475" lvl="1" marL="630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○"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Response time to environmental changes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80975" lvl="0" marL="179999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63525" lvl="0" marL="179999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AutoNum type="arabicPeriod"/>
            </a:pPr>
            <a:r>
              <a:rPr b="1"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</a:t>
            </a:r>
            <a:r>
              <a:rPr b="1"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Compare performance against traditional HVAC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systems under varying environmental conditions.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/>
          <p:nvPr/>
        </p:nvSpPr>
        <p:spPr>
          <a:xfrm>
            <a:off x="0" y="374541"/>
            <a:ext cx="5133000" cy="4014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855479" y="326878"/>
            <a:ext cx="4638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Intended Learning Outcomes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5192" y="27399"/>
            <a:ext cx="547814" cy="5478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8"/>
          <p:cNvGrpSpPr/>
          <p:nvPr/>
        </p:nvGrpSpPr>
        <p:grpSpPr>
          <a:xfrm>
            <a:off x="6340532" y="4492100"/>
            <a:ext cx="2662473" cy="407762"/>
            <a:chOff x="8454041" y="6139756"/>
            <a:chExt cx="3549965" cy="543683"/>
          </a:xfrm>
        </p:grpSpPr>
        <p:pic>
          <p:nvPicPr>
            <p:cNvPr id="182" name="Google Shape;182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60323" y="6139756"/>
              <a:ext cx="543683" cy="5436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28"/>
            <p:cNvSpPr txBox="1"/>
            <p:nvPr/>
          </p:nvSpPr>
          <p:spPr>
            <a:xfrm>
              <a:off x="8454041" y="6180268"/>
              <a:ext cx="3006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Bodoni"/>
                  <a:ea typeface="Bodoni"/>
                  <a:cs typeface="Bodoni"/>
                  <a:sym typeface="Bodoni"/>
                </a:rPr>
                <a:t>Department of Mechanical Engineering</a:t>
              </a:r>
              <a:endParaRPr sz="1100"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Bodoni"/>
                  <a:ea typeface="Bodoni"/>
                  <a:cs typeface="Bodoni"/>
                  <a:sym typeface="Bodoni"/>
                </a:rPr>
                <a:t>University of Peradeniya</a:t>
              </a:r>
              <a:endParaRPr sz="1100"/>
            </a:p>
          </p:txBody>
        </p:sp>
      </p:grpSp>
      <p:sp>
        <p:nvSpPr>
          <p:cNvPr id="184" name="Google Shape;184;p28"/>
          <p:cNvSpPr/>
          <p:nvPr/>
        </p:nvSpPr>
        <p:spPr>
          <a:xfrm>
            <a:off x="0" y="4985522"/>
            <a:ext cx="9144000" cy="1698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8"/>
          <p:cNvSpPr txBox="1"/>
          <p:nvPr>
            <p:ph idx="11" type="ftr"/>
          </p:nvPr>
        </p:nvSpPr>
        <p:spPr>
          <a:xfrm>
            <a:off x="3028950" y="493456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ME325 -  Proposal Evaluation</a:t>
            </a:r>
            <a:endParaRPr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6962510" y="494144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1352" y="4528323"/>
            <a:ext cx="1248257" cy="39880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/>
          <p:nvPr/>
        </p:nvSpPr>
        <p:spPr>
          <a:xfrm>
            <a:off x="1058125" y="1075813"/>
            <a:ext cx="7143300" cy="2897400"/>
          </a:xfrm>
          <a:prstGeom prst="rect">
            <a:avLst/>
          </a:prstGeom>
          <a:solidFill>
            <a:srgbClr val="CDD4E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1168064" y="1304737"/>
            <a:ext cx="68079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11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Apply Large Language Models (LLMs)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generate and refine fuzzy logic rules for control applications.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Design and simulate an intelligent control system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using appropriate computational tools (e.g., MATLAB, Python).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Evaluate the performance of HVAC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control systems based on energy efficiency, thermal stability, and adaptability.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AutoNum type="arabicPeriod"/>
            </a:pPr>
            <a:r>
              <a:rPr b="1"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Improve project planning, teamwork, and technical reporting 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through hands-on implementation and collaboration.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/>
          <p:nvPr/>
        </p:nvSpPr>
        <p:spPr>
          <a:xfrm>
            <a:off x="0" y="4985522"/>
            <a:ext cx="9144000" cy="1698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9"/>
          <p:cNvSpPr txBox="1"/>
          <p:nvPr>
            <p:ph idx="11" type="ftr"/>
          </p:nvPr>
        </p:nvSpPr>
        <p:spPr>
          <a:xfrm>
            <a:off x="3028950" y="4933511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ME325 -  Proposal Evaluation</a:t>
            </a:r>
            <a:endParaRPr/>
          </a:p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6938128" y="493351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97" name="Google Shape;197;p29"/>
          <p:cNvGrpSpPr/>
          <p:nvPr/>
        </p:nvGrpSpPr>
        <p:grpSpPr>
          <a:xfrm>
            <a:off x="6340532" y="4492100"/>
            <a:ext cx="2662473" cy="407762"/>
            <a:chOff x="8454041" y="6139756"/>
            <a:chExt cx="3549965" cy="543683"/>
          </a:xfrm>
        </p:grpSpPr>
        <p:pic>
          <p:nvPicPr>
            <p:cNvPr id="198" name="Google Shape;198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60323" y="6139756"/>
              <a:ext cx="543683" cy="5436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29"/>
            <p:cNvSpPr txBox="1"/>
            <p:nvPr/>
          </p:nvSpPr>
          <p:spPr>
            <a:xfrm>
              <a:off x="8454041" y="6180268"/>
              <a:ext cx="3006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Bodoni"/>
                  <a:ea typeface="Bodoni"/>
                  <a:cs typeface="Bodoni"/>
                  <a:sym typeface="Bodoni"/>
                </a:rPr>
                <a:t>Department of Mechanical Engineering</a:t>
              </a:r>
              <a:endParaRPr sz="1100"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Bodoni"/>
                  <a:ea typeface="Bodoni"/>
                  <a:cs typeface="Bodoni"/>
                  <a:sym typeface="Bodoni"/>
                </a:rPr>
                <a:t>University of Peradeniya</a:t>
              </a:r>
              <a:endParaRPr sz="1100"/>
            </a:p>
          </p:txBody>
        </p:sp>
      </p:grpSp>
      <p:pic>
        <p:nvPicPr>
          <p:cNvPr id="200" name="Google Shape;20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5192" y="27399"/>
            <a:ext cx="547814" cy="547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1352" y="4528323"/>
            <a:ext cx="1248257" cy="398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496" y="1038100"/>
            <a:ext cx="4012504" cy="32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/>
          <p:nvPr/>
        </p:nvSpPr>
        <p:spPr>
          <a:xfrm>
            <a:off x="0" y="374541"/>
            <a:ext cx="5133000" cy="4014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855480" y="326878"/>
            <a:ext cx="4206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100"/>
          </a:p>
        </p:txBody>
      </p:sp>
      <p:sp>
        <p:nvSpPr>
          <p:cNvPr id="205" name="Google Shape;205;p29"/>
          <p:cNvSpPr txBox="1"/>
          <p:nvPr/>
        </p:nvSpPr>
        <p:spPr>
          <a:xfrm>
            <a:off x="1526799" y="4246625"/>
            <a:ext cx="487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Reference : </a:t>
            </a:r>
            <a:endParaRPr sz="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Ni, J. and Bai, X. (2017). A review of air conditioning energy performance in data centers. Renewable and Sustainable Energy Reviews, 67, pp.625–640. doi:https://doi.org/10.1016/j.rser.2016.09.050.</a:t>
            </a:r>
            <a:endParaRPr sz="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IEA (2018). The Future of Cooling – Analysis - IEA. [online] IEA. Available at: https://www.iea.org/reports/the-future-of-cooling</a:t>
            </a:r>
            <a:endParaRPr sz="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5171500" y="1225650"/>
            <a:ext cx="2972100" cy="2692200"/>
          </a:xfrm>
          <a:prstGeom prst="rect">
            <a:avLst/>
          </a:prstGeom>
          <a:solidFill>
            <a:srgbClr val="CDD4E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5326300" y="1776750"/>
            <a:ext cx="26625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: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Traditional HVAC systems in data centers  </a:t>
            </a:r>
            <a:r>
              <a:rPr b="1"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waste up to 38% of energy 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due to static rules and poor adaptability to sudden real-time changes 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/>
          <p:nvPr/>
        </p:nvSpPr>
        <p:spPr>
          <a:xfrm>
            <a:off x="0" y="4985522"/>
            <a:ext cx="9144000" cy="1698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0"/>
          <p:cNvSpPr txBox="1"/>
          <p:nvPr>
            <p:ph idx="11" type="ftr"/>
          </p:nvPr>
        </p:nvSpPr>
        <p:spPr>
          <a:xfrm>
            <a:off x="3028950" y="4933511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ME325 -  Proposal Evaluation</a:t>
            </a:r>
            <a:endParaRPr/>
          </a:p>
        </p:txBody>
      </p:sp>
      <p:sp>
        <p:nvSpPr>
          <p:cNvPr id="214" name="Google Shape;214;p30"/>
          <p:cNvSpPr txBox="1"/>
          <p:nvPr>
            <p:ph idx="12" type="sldNum"/>
          </p:nvPr>
        </p:nvSpPr>
        <p:spPr>
          <a:xfrm>
            <a:off x="6938128" y="493351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15" name="Google Shape;215;p30"/>
          <p:cNvGrpSpPr/>
          <p:nvPr/>
        </p:nvGrpSpPr>
        <p:grpSpPr>
          <a:xfrm>
            <a:off x="6340532" y="4492100"/>
            <a:ext cx="2662473" cy="407762"/>
            <a:chOff x="8454041" y="6139756"/>
            <a:chExt cx="3549965" cy="543683"/>
          </a:xfrm>
        </p:grpSpPr>
        <p:pic>
          <p:nvPicPr>
            <p:cNvPr id="216" name="Google Shape;216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60323" y="6139756"/>
              <a:ext cx="543683" cy="5436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30"/>
            <p:cNvSpPr txBox="1"/>
            <p:nvPr/>
          </p:nvSpPr>
          <p:spPr>
            <a:xfrm>
              <a:off x="8454041" y="6180268"/>
              <a:ext cx="3006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Bodoni"/>
                  <a:ea typeface="Bodoni"/>
                  <a:cs typeface="Bodoni"/>
                  <a:sym typeface="Bodoni"/>
                </a:rPr>
                <a:t>Department of Mechanical Engineering</a:t>
              </a:r>
              <a:endParaRPr sz="1100"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Bodoni"/>
                  <a:ea typeface="Bodoni"/>
                  <a:cs typeface="Bodoni"/>
                  <a:sym typeface="Bodoni"/>
                </a:rPr>
                <a:t>University of Peradeniya</a:t>
              </a:r>
              <a:endParaRPr sz="1100"/>
            </a:p>
          </p:txBody>
        </p:sp>
      </p:grpSp>
      <p:pic>
        <p:nvPicPr>
          <p:cNvPr id="218" name="Google Shape;21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5192" y="27399"/>
            <a:ext cx="547814" cy="547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1352" y="4528323"/>
            <a:ext cx="1248257" cy="39880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/>
          <p:nvPr/>
        </p:nvSpPr>
        <p:spPr>
          <a:xfrm>
            <a:off x="0" y="374541"/>
            <a:ext cx="5133000" cy="4014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855480" y="326878"/>
            <a:ext cx="4206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100"/>
          </a:p>
        </p:txBody>
      </p:sp>
      <p:sp>
        <p:nvSpPr>
          <p:cNvPr id="222" name="Google Shape;222;p30"/>
          <p:cNvSpPr txBox="1"/>
          <p:nvPr/>
        </p:nvSpPr>
        <p:spPr>
          <a:xfrm>
            <a:off x="1540599" y="4492125"/>
            <a:ext cx="487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Reference : IEA (2018). The Future of Cooling – Analysis - IEA. [online] IEA. Available at: https://www.iea.org/reports/the-future-of-cooling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1023825" y="1366425"/>
            <a:ext cx="2972100" cy="2692200"/>
          </a:xfrm>
          <a:prstGeom prst="rect">
            <a:avLst/>
          </a:prstGeom>
          <a:solidFill>
            <a:srgbClr val="CDD4E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1130775" y="1776750"/>
            <a:ext cx="27582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Solution :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use a Large Language Model to generate fuzzy control rules dynamically, enabling </a:t>
            </a:r>
            <a:r>
              <a:rPr b="1"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real-time adaptive HVAC response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disturbances.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5" name="Google Shape;225;p30"/>
          <p:cNvPicPr preferRelativeResize="0"/>
          <p:nvPr/>
        </p:nvPicPr>
        <p:blipFill rotWithShape="1">
          <a:blip r:embed="rId6">
            <a:alphaModFix/>
          </a:blip>
          <a:srcRect b="0" l="28746" r="29329" t="0"/>
          <a:stretch/>
        </p:blipFill>
        <p:spPr>
          <a:xfrm>
            <a:off x="5461486" y="872650"/>
            <a:ext cx="2500388" cy="35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/>
          <p:nvPr/>
        </p:nvSpPr>
        <p:spPr>
          <a:xfrm>
            <a:off x="0" y="4985522"/>
            <a:ext cx="9144000" cy="169800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1"/>
          <p:cNvSpPr txBox="1"/>
          <p:nvPr>
            <p:ph idx="11" type="ftr"/>
          </p:nvPr>
        </p:nvSpPr>
        <p:spPr>
          <a:xfrm>
            <a:off x="3028950" y="4933511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ME325 -  Proposal Evaluation</a:t>
            </a:r>
            <a:endParaRPr/>
          </a:p>
        </p:txBody>
      </p:sp>
      <p:sp>
        <p:nvSpPr>
          <p:cNvPr id="232" name="Google Shape;232;p31"/>
          <p:cNvSpPr txBox="1"/>
          <p:nvPr>
            <p:ph idx="12" type="sldNum"/>
          </p:nvPr>
        </p:nvSpPr>
        <p:spPr>
          <a:xfrm>
            <a:off x="6938128" y="493351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33" name="Google Shape;233;p31"/>
          <p:cNvGrpSpPr/>
          <p:nvPr/>
        </p:nvGrpSpPr>
        <p:grpSpPr>
          <a:xfrm>
            <a:off x="6340532" y="4492100"/>
            <a:ext cx="2662473" cy="407762"/>
            <a:chOff x="8454041" y="6139756"/>
            <a:chExt cx="3549965" cy="543683"/>
          </a:xfrm>
        </p:grpSpPr>
        <p:pic>
          <p:nvPicPr>
            <p:cNvPr id="234" name="Google Shape;234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60323" y="6139756"/>
              <a:ext cx="543683" cy="5436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31"/>
            <p:cNvSpPr txBox="1"/>
            <p:nvPr/>
          </p:nvSpPr>
          <p:spPr>
            <a:xfrm>
              <a:off x="8454041" y="6180268"/>
              <a:ext cx="3006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Bodoni"/>
                  <a:ea typeface="Bodoni"/>
                  <a:cs typeface="Bodoni"/>
                  <a:sym typeface="Bodoni"/>
                </a:rPr>
                <a:t>Department of Mechanical Engineering</a:t>
              </a:r>
              <a:endParaRPr sz="1100"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Bodoni"/>
                  <a:ea typeface="Bodoni"/>
                  <a:cs typeface="Bodoni"/>
                  <a:sym typeface="Bodoni"/>
                </a:rPr>
                <a:t>University of Peradeniya</a:t>
              </a:r>
              <a:endParaRPr sz="1100"/>
            </a:p>
          </p:txBody>
        </p:sp>
      </p:grpSp>
      <p:pic>
        <p:nvPicPr>
          <p:cNvPr id="236" name="Google Shape;23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5192" y="27399"/>
            <a:ext cx="547814" cy="547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1352" y="4528323"/>
            <a:ext cx="1248257" cy="39880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1"/>
          <p:cNvSpPr/>
          <p:nvPr/>
        </p:nvSpPr>
        <p:spPr>
          <a:xfrm>
            <a:off x="0" y="374541"/>
            <a:ext cx="5133000" cy="4014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855480" y="326878"/>
            <a:ext cx="4206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100"/>
          </a:p>
        </p:txBody>
      </p:sp>
      <p:sp>
        <p:nvSpPr>
          <p:cNvPr id="240" name="Google Shape;240;p31"/>
          <p:cNvSpPr txBox="1"/>
          <p:nvPr/>
        </p:nvSpPr>
        <p:spPr>
          <a:xfrm>
            <a:off x="1540599" y="4492125"/>
            <a:ext cx="487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Reference : IEA (2018). The Future of Cooling – Analysis - IEA. [online] IEA. Available at: https://www.iea.org/reports/the-future-of-cooling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5370675" y="1303238"/>
            <a:ext cx="2972100" cy="2692200"/>
          </a:xfrm>
          <a:prstGeom prst="rect">
            <a:avLst/>
          </a:prstGeom>
          <a:solidFill>
            <a:srgbClr val="CDD4E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5466525" y="1776750"/>
            <a:ext cx="27804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Impact :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approach can reduce </a:t>
            </a:r>
            <a:r>
              <a:rPr b="1"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energy consumption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improve </a:t>
            </a:r>
            <a:r>
              <a:rPr b="1"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performance,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improve </a:t>
            </a:r>
            <a:r>
              <a:rPr b="1"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thermal comfort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</a:t>
            </a:r>
            <a:r>
              <a:rPr b="1"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extend equipment life span</a:t>
            </a:r>
            <a:r>
              <a:rPr lang="en-GB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0600" y="1038100"/>
            <a:ext cx="3562945" cy="32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/>
          <p:nvPr/>
        </p:nvSpPr>
        <p:spPr>
          <a:xfrm>
            <a:off x="0" y="374541"/>
            <a:ext cx="5132895" cy="401343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855480" y="326878"/>
            <a:ext cx="4206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1100"/>
          </a:p>
        </p:txBody>
      </p:sp>
      <p:pic>
        <p:nvPicPr>
          <p:cNvPr id="250" name="Google Shape;25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5192" y="27399"/>
            <a:ext cx="547813" cy="5478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" name="Google Shape;251;p32"/>
          <p:cNvGrpSpPr/>
          <p:nvPr/>
        </p:nvGrpSpPr>
        <p:grpSpPr>
          <a:xfrm>
            <a:off x="6340532" y="4492100"/>
            <a:ext cx="2662474" cy="407762"/>
            <a:chOff x="8454041" y="6139756"/>
            <a:chExt cx="3549965" cy="543683"/>
          </a:xfrm>
        </p:grpSpPr>
        <p:pic>
          <p:nvPicPr>
            <p:cNvPr id="252" name="Google Shape;252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60323" y="6139756"/>
              <a:ext cx="543683" cy="5436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32"/>
            <p:cNvSpPr txBox="1"/>
            <p:nvPr/>
          </p:nvSpPr>
          <p:spPr>
            <a:xfrm>
              <a:off x="8454041" y="6180268"/>
              <a:ext cx="300628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Bodoni"/>
                  <a:ea typeface="Bodoni"/>
                  <a:cs typeface="Bodoni"/>
                  <a:sym typeface="Bodoni"/>
                </a:rPr>
                <a:t>Department of Mechanical Engineering</a:t>
              </a:r>
              <a:endParaRPr sz="1100"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Bodoni"/>
                  <a:ea typeface="Bodoni"/>
                  <a:cs typeface="Bodoni"/>
                  <a:sym typeface="Bodoni"/>
                </a:rPr>
                <a:t>University of Peradeniya</a:t>
              </a:r>
              <a:endParaRPr sz="1100"/>
            </a:p>
          </p:txBody>
        </p:sp>
      </p:grpSp>
      <p:sp>
        <p:nvSpPr>
          <p:cNvPr id="254" name="Google Shape;254;p32"/>
          <p:cNvSpPr/>
          <p:nvPr/>
        </p:nvSpPr>
        <p:spPr>
          <a:xfrm>
            <a:off x="0" y="4985522"/>
            <a:ext cx="9144000" cy="169823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2"/>
          <p:cNvSpPr txBox="1"/>
          <p:nvPr>
            <p:ph idx="11" type="ftr"/>
          </p:nvPr>
        </p:nvSpPr>
        <p:spPr>
          <a:xfrm>
            <a:off x="3028950" y="493456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ME325 -  Proposal Evaluation</a:t>
            </a:r>
            <a:endParaRPr/>
          </a:p>
        </p:txBody>
      </p:sp>
      <p:sp>
        <p:nvSpPr>
          <p:cNvPr id="256" name="Google Shape;256;p32"/>
          <p:cNvSpPr txBox="1"/>
          <p:nvPr>
            <p:ph idx="12" type="sldNum"/>
          </p:nvPr>
        </p:nvSpPr>
        <p:spPr>
          <a:xfrm>
            <a:off x="6962510" y="494144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57" name="Google Shape;257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1352" y="4528323"/>
            <a:ext cx="1248256" cy="3988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32"/>
          <p:cNvGrpSpPr/>
          <p:nvPr/>
        </p:nvGrpSpPr>
        <p:grpSpPr>
          <a:xfrm>
            <a:off x="1498336" y="1021176"/>
            <a:ext cx="6147327" cy="3385239"/>
            <a:chOff x="1578138" y="853230"/>
            <a:chExt cx="5951522" cy="3177733"/>
          </a:xfrm>
        </p:grpSpPr>
        <p:sp>
          <p:nvSpPr>
            <p:cNvPr id="259" name="Google Shape;259;p32"/>
            <p:cNvSpPr/>
            <p:nvPr/>
          </p:nvSpPr>
          <p:spPr>
            <a:xfrm rot="5400000">
              <a:off x="4461648" y="-1412892"/>
              <a:ext cx="566376" cy="556964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DD4E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2"/>
            <p:cNvSpPr txBox="1"/>
            <p:nvPr/>
          </p:nvSpPr>
          <p:spPr>
            <a:xfrm>
              <a:off x="3565105" y="1172740"/>
              <a:ext cx="39129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50" lIns="74675" spcFirstLastPara="1" rIns="6650" wrap="square" tIns="6650">
              <a:noAutofit/>
            </a:bodyPr>
            <a:lstStyle/>
            <a:p>
              <a:pPr indent="-88900" lvl="1" marL="88900" marR="0" rtl="0" algn="l">
                <a:lnSpc>
                  <a:spcPct val="115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Montserrat"/>
                <a:buChar char="•"/>
              </a:pPr>
              <a:r>
                <a:rPr lang="en-GB" sz="10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Collect data from a small-scale data center </a:t>
              </a:r>
              <a:endPara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88900" lvl="1" marL="88900" marR="0" rtl="0" algn="l">
                <a:lnSpc>
                  <a:spcPct val="115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Montserrat"/>
                <a:buChar char="•"/>
              </a:pPr>
              <a:r>
                <a:rPr lang="en-GB" sz="10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 a Large Language Model (LLM) to generate and refine fuzzy logic rules based on patterns in temperature, load, etc.</a:t>
              </a:r>
              <a:endPara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1" name="Google Shape;261;p32"/>
            <p:cNvSpPr/>
            <p:nvPr/>
          </p:nvSpPr>
          <p:spPr>
            <a:xfrm rot="5400000">
              <a:off x="4461797" y="-653075"/>
              <a:ext cx="566078" cy="556964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DD4E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 rot="5400000">
              <a:off x="4461797" y="106890"/>
              <a:ext cx="566078" cy="556964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DD4E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 rot="5400000">
              <a:off x="4461797" y="866855"/>
              <a:ext cx="566078" cy="556964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DD4E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2"/>
            <p:cNvSpPr txBox="1"/>
            <p:nvPr/>
          </p:nvSpPr>
          <p:spPr>
            <a:xfrm>
              <a:off x="3565100" y="1932538"/>
              <a:ext cx="38403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50" lIns="74675" spcFirstLastPara="1" rIns="6650" wrap="square" tIns="6650">
              <a:noAutofit/>
            </a:bodyPr>
            <a:lstStyle/>
            <a:p>
              <a:pPr indent="-88900" lvl="1" marL="88900" marR="0" rtl="0" algn="l">
                <a:lnSpc>
                  <a:spcPct val="115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Montserrat"/>
                <a:buChar char="•"/>
              </a:pPr>
              <a:r>
                <a:rPr lang="en-GB" sz="10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Simulate using MATLAB or Python</a:t>
              </a:r>
              <a:endPara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88900" lvl="1" marL="88900" marR="0" rtl="0" algn="l">
                <a:lnSpc>
                  <a:spcPct val="115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Montserrat"/>
                <a:buChar char="•"/>
              </a:pPr>
              <a:r>
                <a:rPr lang="en-GB" sz="10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Integrate LLM-generated rules into a fuzzy logic controller for real-time adaptive control.</a:t>
              </a:r>
              <a:endPara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5" name="Google Shape;265;p32"/>
            <p:cNvSpPr txBox="1"/>
            <p:nvPr/>
          </p:nvSpPr>
          <p:spPr>
            <a:xfrm>
              <a:off x="3565100" y="2692363"/>
              <a:ext cx="38403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50" lIns="74675" spcFirstLastPara="1" rIns="6650" wrap="square" tIns="6650">
              <a:noAutofit/>
            </a:bodyPr>
            <a:lstStyle/>
            <a:p>
              <a:pPr indent="-88900" lvl="1" marL="88900" marR="0" rtl="0" algn="l">
                <a:lnSpc>
                  <a:spcPct val="115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Montserrat"/>
                <a:buChar char="•"/>
              </a:pPr>
              <a:r>
                <a:rPr lang="en-GB" sz="10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Simulate different thermal conditions using historical data.</a:t>
              </a:r>
              <a:endPara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88900" lvl="1" marL="88900" marR="0" rtl="0" algn="l">
                <a:lnSpc>
                  <a:spcPct val="115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Montserrat"/>
                <a:buChar char="•"/>
              </a:pPr>
              <a:r>
                <a:rPr lang="en-GB" sz="10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Test system performance using a test bench</a:t>
              </a:r>
              <a:endPara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6" name="Google Shape;266;p32"/>
            <p:cNvSpPr txBox="1"/>
            <p:nvPr/>
          </p:nvSpPr>
          <p:spPr>
            <a:xfrm>
              <a:off x="3565100" y="3436988"/>
              <a:ext cx="38403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50" lIns="74675" spcFirstLastPara="1" rIns="6650" wrap="square" tIns="6650">
              <a:noAutofit/>
            </a:bodyPr>
            <a:lstStyle/>
            <a:p>
              <a:pPr indent="-88900" lvl="1" marL="88900" marR="0" rtl="0" algn="l">
                <a:lnSpc>
                  <a:spcPct val="115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Montserrat"/>
                <a:buChar char="•"/>
              </a:pPr>
              <a:r>
                <a:rPr lang="en-GB" sz="10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Evaluate system performance based on energy efficiency, thermal stability, and responsiveness.</a:t>
              </a:r>
              <a:endPara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88900" lvl="1" marL="88900" marR="0" rtl="0" algn="l">
                <a:lnSpc>
                  <a:spcPct val="115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Montserrat"/>
                <a:buChar char="•"/>
              </a:pPr>
              <a:r>
                <a:rPr lang="en-GB" sz="10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Compare results with conventional HVAC controls.</a:t>
              </a:r>
              <a:endPara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7" name="Google Shape;267;p32"/>
            <p:cNvSpPr txBox="1"/>
            <p:nvPr/>
          </p:nvSpPr>
          <p:spPr>
            <a:xfrm>
              <a:off x="2485266" y="1174136"/>
              <a:ext cx="872100" cy="4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b="1" lang="en-GB">
                  <a:solidFill>
                    <a:srgbClr val="323F4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Design Phase</a:t>
              </a:r>
              <a:endParaRPr>
                <a:solidFill>
                  <a:srgbClr val="323F4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8" name="Google Shape;268;p32"/>
            <p:cNvSpPr txBox="1"/>
            <p:nvPr/>
          </p:nvSpPr>
          <p:spPr>
            <a:xfrm>
              <a:off x="2302711" y="1934625"/>
              <a:ext cx="1237200" cy="4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b="1" lang="en-GB">
                  <a:solidFill>
                    <a:srgbClr val="323F4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Implementation Phase</a:t>
              </a:r>
              <a:endParaRPr b="1">
                <a:solidFill>
                  <a:srgbClr val="323F4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9" name="Google Shape;269;p32"/>
            <p:cNvSpPr txBox="1"/>
            <p:nvPr/>
          </p:nvSpPr>
          <p:spPr>
            <a:xfrm>
              <a:off x="2485266" y="2694448"/>
              <a:ext cx="872100" cy="4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b="1" lang="en-GB">
                  <a:solidFill>
                    <a:srgbClr val="323F4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Testing Phase</a:t>
              </a:r>
              <a:endParaRPr b="1">
                <a:solidFill>
                  <a:srgbClr val="323F4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0" name="Google Shape;270;p32"/>
            <p:cNvSpPr txBox="1"/>
            <p:nvPr/>
          </p:nvSpPr>
          <p:spPr>
            <a:xfrm>
              <a:off x="2485279" y="3473986"/>
              <a:ext cx="872100" cy="4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None/>
              </a:pPr>
              <a:r>
                <a:rPr b="1" lang="en-GB">
                  <a:solidFill>
                    <a:srgbClr val="323F4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Evaluation Phase</a:t>
              </a:r>
              <a:endParaRPr b="1">
                <a:solidFill>
                  <a:srgbClr val="323F4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" name="Google Shape;271;p32"/>
            <p:cNvSpPr/>
            <p:nvPr/>
          </p:nvSpPr>
          <p:spPr>
            <a:xfrm rot="5400000">
              <a:off x="1447513" y="983880"/>
              <a:ext cx="870900" cy="6096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 rot="5400000">
              <a:off x="1447488" y="1743533"/>
              <a:ext cx="870900" cy="6096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 rot="5400000">
              <a:off x="1447488" y="2530898"/>
              <a:ext cx="870900" cy="6096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 rot="5400000">
              <a:off x="1447538" y="3290713"/>
              <a:ext cx="870900" cy="6096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/>
          <p:nvPr/>
        </p:nvSpPr>
        <p:spPr>
          <a:xfrm>
            <a:off x="0" y="374541"/>
            <a:ext cx="5132895" cy="401343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3"/>
          <p:cNvSpPr txBox="1"/>
          <p:nvPr/>
        </p:nvSpPr>
        <p:spPr>
          <a:xfrm>
            <a:off x="855480" y="326878"/>
            <a:ext cx="4206714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Software’s</a:t>
            </a:r>
            <a:endParaRPr sz="1100"/>
          </a:p>
        </p:txBody>
      </p:sp>
      <p:pic>
        <p:nvPicPr>
          <p:cNvPr id="281" name="Google Shape;28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5192" y="27399"/>
            <a:ext cx="547813" cy="5478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33"/>
          <p:cNvGrpSpPr/>
          <p:nvPr/>
        </p:nvGrpSpPr>
        <p:grpSpPr>
          <a:xfrm>
            <a:off x="6340532" y="4492100"/>
            <a:ext cx="2662474" cy="407762"/>
            <a:chOff x="8454041" y="6139756"/>
            <a:chExt cx="3549965" cy="543683"/>
          </a:xfrm>
        </p:grpSpPr>
        <p:pic>
          <p:nvPicPr>
            <p:cNvPr id="283" name="Google Shape;283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60323" y="6139756"/>
              <a:ext cx="543683" cy="5436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Google Shape;284;p33"/>
            <p:cNvSpPr txBox="1"/>
            <p:nvPr/>
          </p:nvSpPr>
          <p:spPr>
            <a:xfrm>
              <a:off x="8454041" y="6180268"/>
              <a:ext cx="300628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Bodoni"/>
                  <a:ea typeface="Bodoni"/>
                  <a:cs typeface="Bodoni"/>
                  <a:sym typeface="Bodoni"/>
                </a:rPr>
                <a:t>Department of Mechanical Engineering</a:t>
              </a:r>
              <a:endParaRPr sz="1100"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Bodoni"/>
                  <a:ea typeface="Bodoni"/>
                  <a:cs typeface="Bodoni"/>
                  <a:sym typeface="Bodoni"/>
                </a:rPr>
                <a:t>University of Peradeniya</a:t>
              </a:r>
              <a:endParaRPr sz="1100"/>
            </a:p>
          </p:txBody>
        </p:sp>
      </p:grpSp>
      <p:sp>
        <p:nvSpPr>
          <p:cNvPr id="285" name="Google Shape;285;p33"/>
          <p:cNvSpPr/>
          <p:nvPr/>
        </p:nvSpPr>
        <p:spPr>
          <a:xfrm>
            <a:off x="0" y="4985522"/>
            <a:ext cx="9144000" cy="169823"/>
          </a:xfrm>
          <a:prstGeom prst="rect">
            <a:avLst/>
          </a:prstGeom>
          <a:solidFill>
            <a:srgbClr val="1F386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3"/>
          <p:cNvSpPr txBox="1"/>
          <p:nvPr>
            <p:ph idx="11" type="ftr"/>
          </p:nvPr>
        </p:nvSpPr>
        <p:spPr>
          <a:xfrm>
            <a:off x="3028950" y="493456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ME325 -  Proposal Evaluation</a:t>
            </a:r>
            <a:endParaRPr/>
          </a:p>
        </p:txBody>
      </p:sp>
      <p:sp>
        <p:nvSpPr>
          <p:cNvPr id="287" name="Google Shape;287;p33"/>
          <p:cNvSpPr txBox="1"/>
          <p:nvPr>
            <p:ph idx="12" type="sldNum"/>
          </p:nvPr>
        </p:nvSpPr>
        <p:spPr>
          <a:xfrm>
            <a:off x="6962510" y="494144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88" name="Google Shape;28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1352" y="4528323"/>
            <a:ext cx="1248256" cy="398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64316" y="1843475"/>
            <a:ext cx="1082506" cy="108250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90" name="Google Shape;290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6838" y="1760309"/>
            <a:ext cx="2220141" cy="124883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91" name="Google Shape;291;p33" title="png-clipart-python-others-text-log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7288" y="1550335"/>
            <a:ext cx="2966707" cy="166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