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13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36.xml"/>
  <Override ContentType="application/vnd.openxmlformats-officedocument.presentationml.slide+xml" PartName="/ppt/slides/slide154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53.xml"/>
  <Override ContentType="application/vnd.openxmlformats-officedocument.presentationml.slide+xml" PartName="/ppt/slides/slide141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114.xml"/>
  <Override ContentType="application/vnd.openxmlformats-officedocument.presentationml.slide+xml" PartName="/ppt/slides/slide31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95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57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22.xml"/>
  <Override ContentType="application/vnd.openxmlformats-officedocument.presentationml.slide+xml" PartName="/ppt/slides/slide130.xml"/>
  <Override ContentType="application/vnd.openxmlformats-officedocument.presentationml.slide+xml" PartName="/ppt/slides/slide147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153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149.xml"/>
  <Override ContentType="application/vnd.openxmlformats-officedocument.presentationml.slide+xml" PartName="/ppt/slides/slide49.xml"/>
  <Override ContentType="application/vnd.openxmlformats-officedocument.presentationml.slide+xml" PartName="/ppt/slides/slide124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51.xml"/>
  <Override ContentType="application/vnd.openxmlformats-officedocument.presentationml.slide+xml" PartName="/ppt/slides/slide109.xml"/>
  <Override ContentType="application/vnd.openxmlformats-officedocument.presentationml.slide+xml" PartName="/ppt/slides/slide134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143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32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15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</p:sldIdLst>
  <p:sldSz cy="6858000" cx="12192000"/>
  <p:notesSz cx="6858000" cy="9144000"/>
  <p:embeddedFontLst>
    <p:embeddedFont>
      <p:font typeface="Roboto"/>
      <p:regular r:id="rId164"/>
      <p:bold r:id="rId165"/>
      <p:italic r:id="rId166"/>
      <p:boldItalic r:id="rId167"/>
    </p:embeddedFont>
    <p:embeddedFont>
      <p:font typeface="Open Sans"/>
      <p:regular r:id="rId168"/>
      <p:bold r:id="rId169"/>
      <p:italic r:id="rId170"/>
      <p:boldItalic r:id="rId1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2" roundtripDataSignature="AMtx7mjnKsIfeifHHPbIJ70uiv+nvwFx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9C862D-43CE-462A-B6A0-F818BD9D75D9}">
  <a:tblStyle styleId="{E69C862D-43CE-462A-B6A0-F818BD9D75D9}" styleName="Table_0">
    <a:wholeTbl>
      <a:tcTxStyle b="off" i="off">
        <a:font>
          <a:latin typeface="Roboto"/>
          <a:ea typeface="Roboto"/>
          <a:cs typeface="Robot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F0ED"/>
          </a:solidFill>
        </a:fill>
      </a:tcStyle>
    </a:wholeTbl>
    <a:band1H>
      <a:tcTxStyle/>
      <a:tcStyle>
        <a:fill>
          <a:solidFill>
            <a:srgbClr val="CAE1DA"/>
          </a:solidFill>
        </a:fill>
      </a:tcStyle>
    </a:band1H>
    <a:band2H>
      <a:tcTxStyle/>
    </a:band2H>
    <a:band1V>
      <a:tcTxStyle/>
      <a:tcStyle>
        <a:fill>
          <a:solidFill>
            <a:srgbClr val="CAE1DA"/>
          </a:solidFill>
        </a:fill>
      </a:tcStyle>
    </a:band1V>
    <a:band2V>
      <a:tcTxStyle/>
    </a:band2V>
    <a:lastCol>
      <a:tcTxStyle b="on" i="off">
        <a:font>
          <a:latin typeface="Roboto"/>
          <a:ea typeface="Roboto"/>
          <a:cs typeface="Robot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boto"/>
          <a:ea typeface="Roboto"/>
          <a:cs typeface="Robot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boto"/>
          <a:ea typeface="Roboto"/>
          <a:cs typeface="Robot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07" Type="http://schemas.openxmlformats.org/officeDocument/2006/relationships/slide" Target="slides/slide101.xml"/><Relationship Id="rId106" Type="http://schemas.openxmlformats.org/officeDocument/2006/relationships/slide" Target="slides/slide100.xml"/><Relationship Id="rId105" Type="http://schemas.openxmlformats.org/officeDocument/2006/relationships/slide" Target="slides/slide99.xml"/><Relationship Id="rId104" Type="http://schemas.openxmlformats.org/officeDocument/2006/relationships/slide" Target="slides/slide98.xml"/><Relationship Id="rId109" Type="http://schemas.openxmlformats.org/officeDocument/2006/relationships/slide" Target="slides/slide103.xml"/><Relationship Id="rId108" Type="http://schemas.openxmlformats.org/officeDocument/2006/relationships/slide" Target="slides/slide102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103" Type="http://schemas.openxmlformats.org/officeDocument/2006/relationships/slide" Target="slides/slide97.xml"/><Relationship Id="rId102" Type="http://schemas.openxmlformats.org/officeDocument/2006/relationships/slide" Target="slides/slide96.xml"/><Relationship Id="rId101" Type="http://schemas.openxmlformats.org/officeDocument/2006/relationships/slide" Target="slides/slide95.xml"/><Relationship Id="rId100" Type="http://schemas.openxmlformats.org/officeDocument/2006/relationships/slide" Target="slides/slide94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29" Type="http://schemas.openxmlformats.org/officeDocument/2006/relationships/slide" Target="slides/slide123.xml"/><Relationship Id="rId128" Type="http://schemas.openxmlformats.org/officeDocument/2006/relationships/slide" Target="slides/slide122.xml"/><Relationship Id="rId127" Type="http://schemas.openxmlformats.org/officeDocument/2006/relationships/slide" Target="slides/slide121.xml"/><Relationship Id="rId126" Type="http://schemas.openxmlformats.org/officeDocument/2006/relationships/slide" Target="slides/slide120.xml"/><Relationship Id="rId26" Type="http://schemas.openxmlformats.org/officeDocument/2006/relationships/slide" Target="slides/slide20.xml"/><Relationship Id="rId121" Type="http://schemas.openxmlformats.org/officeDocument/2006/relationships/slide" Target="slides/slide115.xml"/><Relationship Id="rId25" Type="http://schemas.openxmlformats.org/officeDocument/2006/relationships/slide" Target="slides/slide19.xml"/><Relationship Id="rId120" Type="http://schemas.openxmlformats.org/officeDocument/2006/relationships/slide" Target="slides/slide114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125" Type="http://schemas.openxmlformats.org/officeDocument/2006/relationships/slide" Target="slides/slide119.xml"/><Relationship Id="rId29" Type="http://schemas.openxmlformats.org/officeDocument/2006/relationships/slide" Target="slides/slide23.xml"/><Relationship Id="rId124" Type="http://schemas.openxmlformats.org/officeDocument/2006/relationships/slide" Target="slides/slide118.xml"/><Relationship Id="rId123" Type="http://schemas.openxmlformats.org/officeDocument/2006/relationships/slide" Target="slides/slide117.xml"/><Relationship Id="rId122" Type="http://schemas.openxmlformats.org/officeDocument/2006/relationships/slide" Target="slides/slide116.xml"/><Relationship Id="rId95" Type="http://schemas.openxmlformats.org/officeDocument/2006/relationships/slide" Target="slides/slide89.xml"/><Relationship Id="rId94" Type="http://schemas.openxmlformats.org/officeDocument/2006/relationships/slide" Target="slides/slide88.xml"/><Relationship Id="rId97" Type="http://schemas.openxmlformats.org/officeDocument/2006/relationships/slide" Target="slides/slide91.xml"/><Relationship Id="rId96" Type="http://schemas.openxmlformats.org/officeDocument/2006/relationships/slide" Target="slides/slide90.xml"/><Relationship Id="rId11" Type="http://schemas.openxmlformats.org/officeDocument/2006/relationships/slide" Target="slides/slide5.xml"/><Relationship Id="rId99" Type="http://schemas.openxmlformats.org/officeDocument/2006/relationships/slide" Target="slides/slide93.xml"/><Relationship Id="rId10" Type="http://schemas.openxmlformats.org/officeDocument/2006/relationships/slide" Target="slides/slide4.xml"/><Relationship Id="rId98" Type="http://schemas.openxmlformats.org/officeDocument/2006/relationships/slide" Target="slides/slide92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18" Type="http://schemas.openxmlformats.org/officeDocument/2006/relationships/slide" Target="slides/slide112.xml"/><Relationship Id="rId117" Type="http://schemas.openxmlformats.org/officeDocument/2006/relationships/slide" Target="slides/slide111.xml"/><Relationship Id="rId116" Type="http://schemas.openxmlformats.org/officeDocument/2006/relationships/slide" Target="slides/slide110.xml"/><Relationship Id="rId115" Type="http://schemas.openxmlformats.org/officeDocument/2006/relationships/slide" Target="slides/slide109.xml"/><Relationship Id="rId119" Type="http://schemas.openxmlformats.org/officeDocument/2006/relationships/slide" Target="slides/slide113.xml"/><Relationship Id="rId15" Type="http://schemas.openxmlformats.org/officeDocument/2006/relationships/slide" Target="slides/slide9.xml"/><Relationship Id="rId110" Type="http://schemas.openxmlformats.org/officeDocument/2006/relationships/slide" Target="slides/slide104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14" Type="http://schemas.openxmlformats.org/officeDocument/2006/relationships/slide" Target="slides/slide108.xml"/><Relationship Id="rId18" Type="http://schemas.openxmlformats.org/officeDocument/2006/relationships/slide" Target="slides/slide12.xml"/><Relationship Id="rId113" Type="http://schemas.openxmlformats.org/officeDocument/2006/relationships/slide" Target="slides/slide107.xml"/><Relationship Id="rId112" Type="http://schemas.openxmlformats.org/officeDocument/2006/relationships/slide" Target="slides/slide106.xml"/><Relationship Id="rId111" Type="http://schemas.openxmlformats.org/officeDocument/2006/relationships/slide" Target="slides/slide105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150" Type="http://schemas.openxmlformats.org/officeDocument/2006/relationships/slide" Target="slides/slide144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149" Type="http://schemas.openxmlformats.org/officeDocument/2006/relationships/slide" Target="slides/slide143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2.xml"/><Relationship Id="rId9" Type="http://schemas.openxmlformats.org/officeDocument/2006/relationships/slide" Target="slides/slide3.xml"/><Relationship Id="rId143" Type="http://schemas.openxmlformats.org/officeDocument/2006/relationships/slide" Target="slides/slide137.xml"/><Relationship Id="rId142" Type="http://schemas.openxmlformats.org/officeDocument/2006/relationships/slide" Target="slides/slide136.xml"/><Relationship Id="rId141" Type="http://schemas.openxmlformats.org/officeDocument/2006/relationships/slide" Target="slides/slide135.xml"/><Relationship Id="rId140" Type="http://schemas.openxmlformats.org/officeDocument/2006/relationships/slide" Target="slides/slide134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1.xml"/><Relationship Id="rId6" Type="http://schemas.openxmlformats.org/officeDocument/2006/relationships/notesMaster" Target="notesMasters/notesMaster1.xml"/><Relationship Id="rId146" Type="http://schemas.openxmlformats.org/officeDocument/2006/relationships/slide" Target="slides/slide140.xml"/><Relationship Id="rId7" Type="http://schemas.openxmlformats.org/officeDocument/2006/relationships/slide" Target="slides/slide1.xml"/><Relationship Id="rId145" Type="http://schemas.openxmlformats.org/officeDocument/2006/relationships/slide" Target="slides/slide139.xml"/><Relationship Id="rId8" Type="http://schemas.openxmlformats.org/officeDocument/2006/relationships/slide" Target="slides/slide2.xml"/><Relationship Id="rId144" Type="http://schemas.openxmlformats.org/officeDocument/2006/relationships/slide" Target="slides/slide13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139" Type="http://schemas.openxmlformats.org/officeDocument/2006/relationships/slide" Target="slides/slide133.xml"/><Relationship Id="rId138" Type="http://schemas.openxmlformats.org/officeDocument/2006/relationships/slide" Target="slides/slide132.xml"/><Relationship Id="rId137" Type="http://schemas.openxmlformats.org/officeDocument/2006/relationships/slide" Target="slides/slide131.xml"/><Relationship Id="rId132" Type="http://schemas.openxmlformats.org/officeDocument/2006/relationships/slide" Target="slides/slide126.xml"/><Relationship Id="rId131" Type="http://schemas.openxmlformats.org/officeDocument/2006/relationships/slide" Target="slides/slide125.xml"/><Relationship Id="rId130" Type="http://schemas.openxmlformats.org/officeDocument/2006/relationships/slide" Target="slides/slide124.xml"/><Relationship Id="rId136" Type="http://schemas.openxmlformats.org/officeDocument/2006/relationships/slide" Target="slides/slide130.xml"/><Relationship Id="rId135" Type="http://schemas.openxmlformats.org/officeDocument/2006/relationships/slide" Target="slides/slide129.xml"/><Relationship Id="rId134" Type="http://schemas.openxmlformats.org/officeDocument/2006/relationships/slide" Target="slides/slide128.xml"/><Relationship Id="rId133" Type="http://schemas.openxmlformats.org/officeDocument/2006/relationships/slide" Target="slides/slide12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172" Type="http://customschemas.google.com/relationships/presentationmetadata" Target="metadata"/><Relationship Id="rId65" Type="http://schemas.openxmlformats.org/officeDocument/2006/relationships/slide" Target="slides/slide59.xml"/><Relationship Id="rId171" Type="http://schemas.openxmlformats.org/officeDocument/2006/relationships/font" Target="fonts/OpenSans-boldItalic.fntdata"/><Relationship Id="rId68" Type="http://schemas.openxmlformats.org/officeDocument/2006/relationships/slide" Target="slides/slide62.xml"/><Relationship Id="rId170" Type="http://schemas.openxmlformats.org/officeDocument/2006/relationships/font" Target="fonts/OpenSans-italic.fntdata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165" Type="http://schemas.openxmlformats.org/officeDocument/2006/relationships/font" Target="fonts/Roboto-bold.fntdata"/><Relationship Id="rId69" Type="http://schemas.openxmlformats.org/officeDocument/2006/relationships/slide" Target="slides/slide63.xml"/><Relationship Id="rId164" Type="http://schemas.openxmlformats.org/officeDocument/2006/relationships/font" Target="fonts/Roboto-regular.fntdata"/><Relationship Id="rId163" Type="http://schemas.openxmlformats.org/officeDocument/2006/relationships/slide" Target="slides/slide157.xml"/><Relationship Id="rId162" Type="http://schemas.openxmlformats.org/officeDocument/2006/relationships/slide" Target="slides/slide156.xml"/><Relationship Id="rId169" Type="http://schemas.openxmlformats.org/officeDocument/2006/relationships/font" Target="fonts/OpenSans-bold.fntdata"/><Relationship Id="rId168" Type="http://schemas.openxmlformats.org/officeDocument/2006/relationships/font" Target="fonts/OpenSans-regular.fntdata"/><Relationship Id="rId167" Type="http://schemas.openxmlformats.org/officeDocument/2006/relationships/font" Target="fonts/Roboto-boldItalic.fntdata"/><Relationship Id="rId166" Type="http://schemas.openxmlformats.org/officeDocument/2006/relationships/font" Target="fonts/Roboto-italic.fntdata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161" Type="http://schemas.openxmlformats.org/officeDocument/2006/relationships/slide" Target="slides/slide155.xml"/><Relationship Id="rId54" Type="http://schemas.openxmlformats.org/officeDocument/2006/relationships/slide" Target="slides/slide48.xml"/><Relationship Id="rId160" Type="http://schemas.openxmlformats.org/officeDocument/2006/relationships/slide" Target="slides/slide154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159" Type="http://schemas.openxmlformats.org/officeDocument/2006/relationships/slide" Target="slides/slide153.xml"/><Relationship Id="rId59" Type="http://schemas.openxmlformats.org/officeDocument/2006/relationships/slide" Target="slides/slide53.xml"/><Relationship Id="rId154" Type="http://schemas.openxmlformats.org/officeDocument/2006/relationships/slide" Target="slides/slide148.xml"/><Relationship Id="rId58" Type="http://schemas.openxmlformats.org/officeDocument/2006/relationships/slide" Target="slides/slide52.xml"/><Relationship Id="rId153" Type="http://schemas.openxmlformats.org/officeDocument/2006/relationships/slide" Target="slides/slide147.xml"/><Relationship Id="rId152" Type="http://schemas.openxmlformats.org/officeDocument/2006/relationships/slide" Target="slides/slide146.xml"/><Relationship Id="rId151" Type="http://schemas.openxmlformats.org/officeDocument/2006/relationships/slide" Target="slides/slide145.xml"/><Relationship Id="rId158" Type="http://schemas.openxmlformats.org/officeDocument/2006/relationships/slide" Target="slides/slide152.xml"/><Relationship Id="rId157" Type="http://schemas.openxmlformats.org/officeDocument/2006/relationships/slide" Target="slides/slide151.xml"/><Relationship Id="rId156" Type="http://schemas.openxmlformats.org/officeDocument/2006/relationships/slide" Target="slides/slide150.xml"/><Relationship Id="rId155" Type="http://schemas.openxmlformats.org/officeDocument/2006/relationships/slide" Target="slides/slide14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3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10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5" name="Google Shape;1885;p10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3" name="Shape 1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" name="Google Shape;1894;p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5" name="Google Shape;1895;p10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6" name="Google Shape;1896;p10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9" name="Google Shape;1909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0" name="Google Shape;1910;p10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3" name="Google Shape;1923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Czekamy rebalnnce timeout</a:t>
            </a:r>
            <a:endParaRPr/>
          </a:p>
        </p:txBody>
      </p:sp>
      <p:sp>
        <p:nvSpPr>
          <p:cNvPr id="1924" name="Google Shape;1924;p10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5" name="Google Shape;1935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Czekamy rebalnnce timeout</a:t>
            </a:r>
            <a:endParaRPr/>
          </a:p>
        </p:txBody>
      </p:sp>
      <p:sp>
        <p:nvSpPr>
          <p:cNvPr id="1936" name="Google Shape;1936;p10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9" name="Google Shape;1949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Czekamy rebalnnce timeout</a:t>
            </a:r>
            <a:endParaRPr/>
          </a:p>
        </p:txBody>
      </p:sp>
      <p:sp>
        <p:nvSpPr>
          <p:cNvPr id="1950" name="Google Shape;1950;p10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9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1" name="Google Shape;1961;p10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1200"/>
              <a:buFont typeface="Arial"/>
              <a:buChar char="•"/>
            </a:pPr>
            <a:r>
              <a:t/>
            </a:r>
            <a:endParaRPr b="0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2" name="Google Shape;1962;p10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6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p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8" name="Google Shape;1978;p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9" name="Google Shape;1979;p10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p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5" name="Google Shape;1995;p10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10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10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0" name="Google Shape;2010;p10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1" name="Google Shape;2011;p10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8" name="Google Shape;418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5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p1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7" name="Google Shape;2027;p1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8" name="Google Shape;2028;p1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4" name="Shape 2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1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6" name="Google Shape;2046;p1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1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p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7" name="Google Shape;2057;p1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1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2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p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4" name="Google Shape;2064;p1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1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9" name="Shape 20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0" name="Google Shape;2070;p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1" name="Google Shape;2071;p1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2" name="Google Shape;2072;p1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0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p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2" name="Google Shape;2092;p1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1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1" name="Shape 2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2" name="Google Shape;2112;p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3" name="Google Shape;2113;p1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1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2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3" name="Google Shape;2133;p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4" name="Google Shape;2134;p1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5" name="Google Shape;2135;p1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3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5" name="Google Shape;2155;p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6" name="Google Shape;2156;p1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p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7" name="Google Shape;2187;p1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8" name="Google Shape;2188;p1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7" name="Shape 2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8" name="Google Shape;2218;p1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9" name="Google Shape;2219;p1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1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2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4" name="Google Shape;2254;p1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1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7" name="Shape 2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8" name="Google Shape;2288;p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9" name="Google Shape;2289;p1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0" name="Google Shape;2290;p1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2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p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4" name="Google Shape;2324;p1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5" name="Google Shape;2325;p1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1" name="Google Shape;2331;p1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2" name="Google Shape;2332;p1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6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Google Shape;2337;p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8" name="Google Shape;2338;p1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9" name="Google Shape;2339;p1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9" name="Google Shape;2359;p1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0" name="Google Shape;2360;p1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8" name="Shape 2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9" name="Google Shape;2379;p1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0" name="Google Shape;2380;p1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1" name="Google Shape;2381;p1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9" name="Shape 2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0" name="Google Shape;2400;p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1" name="Google Shape;2401;p1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2" name="Google Shape;2402;p1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0" name="Shape 2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1" name="Google Shape;2421;p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2" name="Google Shape;2422;p1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3" name="Google Shape;2423;p1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1" name="Shape 2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2" name="Google Shape;2442;p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3" name="Google Shape;2443;p1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4" name="Google Shape;2444;p1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2" name="Shape 2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3" name="Google Shape;2463;p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4" name="Google Shape;2464;p1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5" name="Google Shape;2465;p1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3" name="Shape 2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4" name="Google Shape;2484;p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5" name="Google Shape;2485;p1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6" name="Google Shape;2486;p1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5" name="Shape 2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6" name="Google Shape;2516;p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7" name="Google Shape;2517;p1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8" name="Google Shape;2518;p1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9" name="Shape 2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0" name="Google Shape;2550;p1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1" name="Google Shape;2551;p1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2" name="Google Shape;2552;p1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5" name="Google Shape;2585;p1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1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0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2" name="Google Shape;2592;p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3" name="Google Shape;2593;p1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p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9" name="Google Shape;2599;p1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p1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8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9" name="Google Shape;2619;p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0" name="Google Shape;2620;p1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1" name="Google Shape;2621;p1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9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1" name="Google Shape;2641;p1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2" name="Google Shape;2642;p1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8" name="Google Shape;4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9" name="Google Shape;46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9" name="Shape 2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0" name="Google Shape;2660;p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1" name="Google Shape;2661;p1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2" name="Google Shape;2662;p1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9" name="Shape 2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0" name="Google Shape;2680;p1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1" name="Google Shape;2681;p1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2" name="Google Shape;2682;p1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9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1" name="Google Shape;2701;p1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2" name="Google Shape;2702;p1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1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1" name="Google Shape;2721;p1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2" name="Google Shape;2722;p1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9" name="Shape 2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0" name="Google Shape;2740;p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1" name="Google Shape;2741;p1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2" name="Google Shape;2742;p1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3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p1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5" name="Google Shape;2775;p1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6" name="Google Shape;2776;p1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6" name="Shape 2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7" name="Google Shape;2807;p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8" name="Google Shape;2808;p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9" name="Google Shape;2809;p1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9" name="Shape 2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0" name="Google Shape;2840;p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1" name="Google Shape;2841;p1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Arial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2" name="Google Shape;2842;p1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6" name="Shape 2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7" name="Google Shape;2847;p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8" name="Google Shape;2848;p1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Arial"/>
              <a:buNone/>
            </a:pPr>
            <a:r>
              <a:t/>
            </a:r>
            <a:endParaRPr b="0" i="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9" name="Google Shape;2849;p1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3" name="Shape 2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4" name="Google Shape;2854;p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5" name="Google Shape;2855;p1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6" name="Google Shape;2856;p1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1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2" name="Google Shape;2862;p1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3" name="Google Shape;2863;p1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7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p1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9" name="Google Shape;2869;p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1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5" name="Google Shape;2875;p1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1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1" name="Google Shape;2881;p1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2" name="Google Shape;2882;p15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9" name="Shape 2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0" name="Google Shape;2890;p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1" name="Google Shape;2891;p1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15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6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Google Shape;2897;p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8" name="Google Shape;2898;p1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9" name="Google Shape;2899;p15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6" name="Shape 2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7" name="Google Shape;2907;p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8" name="Google Shape;2908;p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9" name="Google Shape;2909;p1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5" name="Shape 2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6" name="Google Shape;2916;p1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17" name="Google Shape;2917;p1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8" name="Google Shape;2918;p15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5" name="Google Shape;555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5" name="Google Shape;575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6" name="Google Shape;576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3" name="Google Shape;60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0" name="Google Shape;63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9" name="Google Shape;63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8" name="Google Shape;64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7" name="Google Shape;65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5" name="Google Shape;66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1" name="Google Shape;681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0" name="Google Shape;690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" name="Google Shape;714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5" name="Google Shape;725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7" name="Google Shape;73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1" name="Google Shape;761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 5 sekundach </a:t>
            </a:r>
            <a:endParaRPr/>
          </a:p>
        </p:txBody>
      </p:sp>
      <p:sp>
        <p:nvSpPr>
          <p:cNvPr id="762" name="Google Shape;762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8" name="Google Shape;78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 5 sekundach </a:t>
            </a:r>
            <a:endParaRPr/>
          </a:p>
        </p:txBody>
      </p:sp>
      <p:sp>
        <p:nvSpPr>
          <p:cNvPr id="789" name="Google Shape;789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 5 sekundach </a:t>
            </a:r>
            <a:endParaRPr/>
          </a:p>
        </p:txBody>
      </p:sp>
      <p:sp>
        <p:nvSpPr>
          <p:cNvPr id="803" name="Google Shape;803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9" name="Google Shape;81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 5 sekundach </a:t>
            </a:r>
            <a:endParaRPr/>
          </a:p>
        </p:txBody>
      </p:sp>
      <p:sp>
        <p:nvSpPr>
          <p:cNvPr id="820" name="Google Shape;820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2" name="Google Shape;832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 5 sekundach </a:t>
            </a:r>
            <a:endParaRPr/>
          </a:p>
        </p:txBody>
      </p:sp>
      <p:sp>
        <p:nvSpPr>
          <p:cNvPr id="833" name="Google Shape;833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4" name="Google Shape;84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5" name="Google Shape;855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3" name="Google Shape;863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8" name="Google Shape;898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 </a:t>
            </a:r>
            <a:endParaRPr/>
          </a:p>
        </p:txBody>
      </p:sp>
      <p:sp>
        <p:nvSpPr>
          <p:cNvPr id="313" name="Google Shape;31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3" name="Google Shape;923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 5 sekundach </a:t>
            </a:r>
            <a:endParaRPr/>
          </a:p>
        </p:txBody>
      </p:sp>
      <p:sp>
        <p:nvSpPr>
          <p:cNvPr id="924" name="Google Shape;924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0" name="Google Shape;940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 5 sekundach </a:t>
            </a:r>
            <a:endParaRPr/>
          </a:p>
        </p:txBody>
      </p:sp>
      <p:sp>
        <p:nvSpPr>
          <p:cNvPr id="941" name="Google Shape;941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3" name="Google Shape;95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Po 5 sekundach </a:t>
            </a:r>
            <a:endParaRPr/>
          </a:p>
        </p:txBody>
      </p:sp>
      <p:sp>
        <p:nvSpPr>
          <p:cNvPr id="954" name="Google Shape;954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" name="Google Shape;1012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" name="Google Shape;1025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" name="Google Shape;1036;p5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3" name="Google Shape;1043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" name="Google Shape;1044;p6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2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4" name="Google Shape;1074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6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2" name="Google Shape;1082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l-PL"/>
            </a:br>
            <a:endParaRPr/>
          </a:p>
        </p:txBody>
      </p:sp>
      <p:sp>
        <p:nvSpPr>
          <p:cNvPr id="1083" name="Google Shape;1083;p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1" name="Google Shape;1121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l-PL"/>
            </a:br>
            <a:endParaRPr/>
          </a:p>
        </p:txBody>
      </p:sp>
      <p:sp>
        <p:nvSpPr>
          <p:cNvPr id="1122" name="Google Shape;1122;p6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3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Google Shape;1174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5" name="Google Shape;1175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6" name="Google Shape;1176;p6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8" name="Google Shape;1208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9" name="Google Shape;1209;p6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" name="Google Shape;1242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3" name="Google Shape;1243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6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0" name="Google Shape;1280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1" name="Google Shape;1281;p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6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7" name="Google Shape;1287;p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8" name="Google Shape;1288;p6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9" name="Google Shape;1289;p6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5" name="Google Shape;1295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6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2" name="Google Shape;1302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3" name="Google Shape;1303;p7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5" name="Google Shape;1315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6" name="Google Shape;1316;p7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0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2" name="Google Shape;1322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3" name="Google Shape;1323;p7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1" name="Google Shape;1331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2" name="Google Shape;1332;p7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9" name="Google Shape;1339;p7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 </a:t>
            </a:r>
            <a:endParaRPr/>
          </a:p>
        </p:txBody>
      </p:sp>
      <p:sp>
        <p:nvSpPr>
          <p:cNvPr id="1340" name="Google Shape;1340;p7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9" name="Google Shape;1349;p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0" name="Google Shape;1350;p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8" name="Google Shape;1358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7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3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" name="Google Shape;1364;p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5" name="Google Shape;1365;p7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Retention time </a:t>
            </a:r>
            <a:endParaRPr/>
          </a:p>
        </p:txBody>
      </p:sp>
      <p:sp>
        <p:nvSpPr>
          <p:cNvPr id="1366" name="Google Shape;1366;p7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8" name="Google Shape;1388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9" name="Google Shape;1389;p7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8" name="Google Shape;1398;p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9" name="Google Shape;1399;p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6" name="Google Shape;1406;p8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7" name="Google Shape;1407;p8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3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5" name="Google Shape;1415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8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5" name="Google Shape;1425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8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2" name="Google Shape;1432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3" name="Google Shape;1433;p8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1" name="Google Shape;1441;p8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2" name="Google Shape;1442;p8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6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7" name="Google Shape;1447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8" name="Google Shape;1448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49" name="Google Shape;1449;p8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3" name="Shape 1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Google Shape;1454;p8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5" name="Google Shape;1455;p8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8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6" name="Google Shape;1496;p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8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8" name="Google Shape;1538;p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9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0" name="Google Shape;1580;p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3" name="Google Shape;1623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9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8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0" name="Google Shape;1710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3" name="Google Shape;1753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5" name="Google Shape;1795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4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6" name="Google Shape;1836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</a:pPr>
            <a:r>
              <a:t/>
            </a:r>
            <a:endParaRPr/>
          </a:p>
        </p:txBody>
      </p:sp>
      <p:sp>
        <p:nvSpPr>
          <p:cNvPr id="1837" name="Google Shape;1837;p9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2" name="Shape 1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" name="Google Shape;1843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4" name="Google Shape;1844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/>
              <a:t> </a:t>
            </a:r>
            <a:endParaRPr/>
          </a:p>
        </p:txBody>
      </p:sp>
      <p:sp>
        <p:nvSpPr>
          <p:cNvPr id="1845" name="Google Shape;1845;p9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7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9" name="Google Shape;1869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0" name="Google Shape;1870;p9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4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6" name="Google Shape;1876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jpg"/><Relationship Id="rId3" Type="http://schemas.openxmlformats.org/officeDocument/2006/relationships/image" Target="../media/image3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5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1" name="Google Shape;21;p15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2" name="Google Shape;22;p159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Dark">
  <p:cSld name="Content - Dark">
    <p:bg>
      <p:bgPr>
        <a:solidFill>
          <a:schemeClr val="dk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86" name="Google Shape;86;p16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7" name="Google Shape;87;p168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88" name="Google Shape;88;p1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Dark">
  <p:cSld name="1_Content - Dark">
    <p:bg>
      <p:bgPr>
        <a:solidFill>
          <a:schemeClr val="accent2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6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6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6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4" name="Google Shape;94;p16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95" name="Google Shape;95;p169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6" name="Google Shape;96;p1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 Dark">
  <p:cSld name="Content - Title only Dark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7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7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7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02" name="Google Shape;102;p170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3" name="Google Shape;103;p1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Title only Dark">
  <p:cSld name="1_Content - Title only Dark"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7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09" name="Google Shape;109;p171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10" name="Google Shape;110;p1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Dark">
  <p:cSld name="Content - Blank Dark">
    <p:bg>
      <p:bgPr>
        <a:solidFill>
          <a:schemeClr val="dk2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15" name="Google Shape;115;p17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Blank Dark">
  <p:cSld name="1_Content - Blank Dark">
    <p:bg>
      <p:bgPr>
        <a:solidFill>
          <a:schemeClr val="accent2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3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3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3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20" name="Google Shape;120;p1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[1]">
  <p:cSld name="Speaker [1]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4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174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p174"/>
          <p:cNvSpPr/>
          <p:nvPr>
            <p:ph idx="2" type="pic"/>
          </p:nvPr>
        </p:nvSpPr>
        <p:spPr>
          <a:xfrm>
            <a:off x="5052795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125" name="Google Shape;125;p174"/>
          <p:cNvSpPr txBox="1"/>
          <p:nvPr>
            <p:ph idx="3" type="body"/>
          </p:nvPr>
        </p:nvSpPr>
        <p:spPr>
          <a:xfrm>
            <a:off x="2063750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6" name="Google Shape;126;p174"/>
          <p:cNvGrpSpPr/>
          <p:nvPr/>
        </p:nvGrpSpPr>
        <p:grpSpPr>
          <a:xfrm>
            <a:off x="10192395" y="692696"/>
            <a:ext cx="1999604" cy="1699496"/>
            <a:chOff x="9572138" y="165530"/>
            <a:chExt cx="2619861" cy="2226662"/>
          </a:xfrm>
        </p:grpSpPr>
        <p:sp>
          <p:nvSpPr>
            <p:cNvPr id="127" name="Google Shape;127;p174"/>
            <p:cNvSpPr/>
            <p:nvPr/>
          </p:nvSpPr>
          <p:spPr>
            <a:xfrm>
              <a:off x="9720993" y="942841"/>
              <a:ext cx="129093" cy="1290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8" name="Google Shape;128;p174"/>
            <p:cNvSpPr/>
            <p:nvPr/>
          </p:nvSpPr>
          <p:spPr>
            <a:xfrm>
              <a:off x="9572138" y="888762"/>
              <a:ext cx="2619861" cy="1503429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9" name="Google Shape;129;p174"/>
            <p:cNvSpPr/>
            <p:nvPr/>
          </p:nvSpPr>
          <p:spPr>
            <a:xfrm>
              <a:off x="10128035" y="165530"/>
              <a:ext cx="2063964" cy="2226662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" showMasterSp="0">
  <p:cSld name="Cover Photo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6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6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0" name="Google Shape;140;p176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6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6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3" name="Google Shape;143;p176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176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5" name="Google Shape;145;p176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solidFill>
            <a:srgbClr val="C2CAF6"/>
          </a:solidFill>
          <a:ln>
            <a:noFill/>
          </a:ln>
        </p:spPr>
      </p:sp>
      <p:pic>
        <p:nvPicPr>
          <p:cNvPr id="146" name="Google Shape;146;p1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 Dark" showMasterSp="0">
  <p:cSld name="Cover Photo Dark">
    <p:bg>
      <p:bgPr>
        <a:solidFill>
          <a:schemeClr val="accen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77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77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77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1" name="Google Shape;151;p177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77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77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4" name="Google Shape;154;p177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77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177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7" name="Google Shape;157;p1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Photo Dark" showMasterSp="0">
  <p:cSld name="2_Cover Photo Dark">
    <p:bg>
      <p:bgPr>
        <a:solidFill>
          <a:schemeClr val="dk2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8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178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78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2" name="Google Shape;162;p178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78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78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65" name="Google Shape;165;p178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6" name="Google Shape;166;p178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178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1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">
  <p:cSld name="Content - 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8" name="Google Shape;28;p160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hoto Dark" showMasterSp="0">
  <p:cSld name="1_Cover Photo Dark">
    <p:bg>
      <p:bgPr>
        <a:solidFill>
          <a:schemeClr val="accent2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9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9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2" name="Google Shape;172;p179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179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9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75" name="Google Shape;175;p179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79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77" name="Google Shape;177;p1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79"/>
          <p:cNvSpPr/>
          <p:nvPr/>
        </p:nvSpPr>
        <p:spPr>
          <a:xfrm>
            <a:off x="11422977" y="3145661"/>
            <a:ext cx="144016" cy="140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79" name="Google Shape;179;p179"/>
          <p:cNvSpPr/>
          <p:nvPr/>
        </p:nvSpPr>
        <p:spPr>
          <a:xfrm>
            <a:off x="7008813" y="838200"/>
            <a:ext cx="5065712" cy="5065713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179"/>
          <p:cNvSpPr/>
          <p:nvPr/>
        </p:nvSpPr>
        <p:spPr>
          <a:xfrm>
            <a:off x="10223946" y="1355735"/>
            <a:ext cx="236089" cy="236089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79"/>
          <p:cNvSpPr/>
          <p:nvPr>
            <p:ph idx="4" type="pic"/>
          </p:nvPr>
        </p:nvSpPr>
        <p:spPr>
          <a:xfrm>
            <a:off x="8382574" y="2174951"/>
            <a:ext cx="2534238" cy="2534238"/>
          </a:xfrm>
          <a:prstGeom prst="ellipse">
            <a:avLst/>
          </a:prstGeom>
          <a:solidFill>
            <a:srgbClr val="C2CAF6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79"/>
          <p:cNvSpPr/>
          <p:nvPr/>
        </p:nvSpPr>
        <p:spPr>
          <a:xfrm>
            <a:off x="11388305" y="3749049"/>
            <a:ext cx="69344" cy="6783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79"/>
          <p:cNvSpPr/>
          <p:nvPr/>
        </p:nvSpPr>
        <p:spPr>
          <a:xfrm rot="-9335113">
            <a:off x="7351138" y="1122300"/>
            <a:ext cx="4578973" cy="4578974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" showMasterSp="0">
  <p:cSld name="Cover - Shapes and Mask"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80"/>
          <p:cNvGrpSpPr/>
          <p:nvPr/>
        </p:nvGrpSpPr>
        <p:grpSpPr>
          <a:xfrm>
            <a:off x="9105181" y="-387423"/>
            <a:ext cx="3138158" cy="2448269"/>
            <a:chOff x="9105181" y="-387423"/>
            <a:chExt cx="3138158" cy="2448269"/>
          </a:xfrm>
        </p:grpSpPr>
        <p:sp>
          <p:nvSpPr>
            <p:cNvPr id="186" name="Google Shape;186;p180"/>
            <p:cNvSpPr/>
            <p:nvPr/>
          </p:nvSpPr>
          <p:spPr>
            <a:xfrm flipH="1" rot="10800000">
              <a:off x="9120338" y="-2"/>
              <a:ext cx="3079986" cy="1767478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80"/>
            <p:cNvSpPr/>
            <p:nvPr/>
          </p:nvSpPr>
          <p:spPr>
            <a:xfrm>
              <a:off x="9105181" y="-387423"/>
              <a:ext cx="3138158" cy="1743159"/>
            </a:xfrm>
            <a:custGeom>
              <a:rect b="b" l="l" r="r" t="t"/>
              <a:pathLst>
                <a:path extrusionOk="0" h="1743159" w="3138158">
                  <a:moveTo>
                    <a:pt x="10184" y="0"/>
                  </a:moveTo>
                  <a:lnTo>
                    <a:pt x="3127974" y="0"/>
                  </a:lnTo>
                  <a:lnTo>
                    <a:pt x="3130057" y="13651"/>
                  </a:lnTo>
                  <a:cubicBezTo>
                    <a:pt x="3135414" y="66399"/>
                    <a:pt x="3138158" y="119919"/>
                    <a:pt x="3138158" y="174080"/>
                  </a:cubicBezTo>
                  <a:cubicBezTo>
                    <a:pt x="3138158" y="1040658"/>
                    <a:pt x="2435657" y="1743159"/>
                    <a:pt x="1569079" y="1743159"/>
                  </a:cubicBezTo>
                  <a:cubicBezTo>
                    <a:pt x="702501" y="1743159"/>
                    <a:pt x="0" y="1040658"/>
                    <a:pt x="0" y="174080"/>
                  </a:cubicBezTo>
                  <a:cubicBezTo>
                    <a:pt x="0" y="119919"/>
                    <a:pt x="2744" y="66399"/>
                    <a:pt x="8101" y="13651"/>
                  </a:cubicBez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80"/>
            <p:cNvSpPr/>
            <p:nvPr/>
          </p:nvSpPr>
          <p:spPr>
            <a:xfrm flipH="1" rot="10800000">
              <a:off x="10290058" y="-3"/>
              <a:ext cx="1910264" cy="2060849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180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180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1" name="Google Shape;191;p180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80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80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94" name="Google Shape;194;p180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80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180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97" name="Google Shape;197;p1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 Dark" showMasterSp="0">
  <p:cSld name="Cover - Shapes and Mask Dark">
    <p:bg>
      <p:bgPr>
        <a:solidFill>
          <a:schemeClr val="dk2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1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81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1" name="Google Shape;201;p181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181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181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04" name="Google Shape;204;p181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181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6" name="Google Shape;206;p181"/>
          <p:cNvSpPr/>
          <p:nvPr/>
        </p:nvSpPr>
        <p:spPr>
          <a:xfrm>
            <a:off x="8255431" y="605707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81"/>
          <p:cNvSpPr/>
          <p:nvPr/>
        </p:nvSpPr>
        <p:spPr>
          <a:xfrm>
            <a:off x="8616916" y="4806408"/>
            <a:ext cx="3575084" cy="2051592"/>
          </a:xfrm>
          <a:custGeom>
            <a:rect b="b" l="l" r="r" t="t"/>
            <a:pathLst>
              <a:path extrusionOk="0" h="2051592" w="3575084">
                <a:moveTo>
                  <a:pt x="2051592" y="0"/>
                </a:moveTo>
                <a:cubicBezTo>
                  <a:pt x="2618123" y="0"/>
                  <a:pt x="3131021" y="229633"/>
                  <a:pt x="3502287" y="600898"/>
                </a:cubicBezTo>
                <a:lnTo>
                  <a:pt x="3575084" y="680995"/>
                </a:lnTo>
                <a:lnTo>
                  <a:pt x="3575084" y="1719669"/>
                </a:lnTo>
                <a:lnTo>
                  <a:pt x="3541173" y="1587784"/>
                </a:lnTo>
                <a:cubicBezTo>
                  <a:pt x="3343697" y="952879"/>
                  <a:pt x="2751480" y="491890"/>
                  <a:pt x="2051592" y="491890"/>
                </a:cubicBezTo>
                <a:cubicBezTo>
                  <a:pt x="1190192" y="491890"/>
                  <a:pt x="491890" y="1190192"/>
                  <a:pt x="491890" y="2051592"/>
                </a:cubicBezTo>
                <a:lnTo>
                  <a:pt x="0" y="2051592"/>
                </a:lnTo>
                <a:cubicBezTo>
                  <a:pt x="0" y="918529"/>
                  <a:pt x="918529" y="0"/>
                  <a:pt x="20515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7000">
                <a:schemeClr val="dk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81"/>
          <p:cNvSpPr/>
          <p:nvPr/>
        </p:nvSpPr>
        <p:spPr>
          <a:xfrm>
            <a:off x="9217024" y="3614455"/>
            <a:ext cx="3071664" cy="3313799"/>
          </a:xfrm>
          <a:custGeom>
            <a:rect b="b" l="l" r="r" t="t"/>
            <a:pathLst>
              <a:path extrusionOk="0" h="3313799" w="3071664">
                <a:moveTo>
                  <a:pt x="2484276" y="0"/>
                </a:moveTo>
                <a:cubicBezTo>
                  <a:pt x="2655779" y="0"/>
                  <a:pt x="2823224" y="17379"/>
                  <a:pt x="2984944" y="50472"/>
                </a:cubicBezTo>
                <a:lnTo>
                  <a:pt x="3071664" y="72770"/>
                </a:lnTo>
                <a:lnTo>
                  <a:pt x="3071664" y="689969"/>
                </a:lnTo>
                <a:lnTo>
                  <a:pt x="3045901" y="680540"/>
                </a:lnTo>
                <a:cubicBezTo>
                  <a:pt x="2868484" y="625357"/>
                  <a:pt x="2679852" y="595630"/>
                  <a:pt x="2484276" y="595630"/>
                </a:cubicBezTo>
                <a:cubicBezTo>
                  <a:pt x="1441206" y="595630"/>
                  <a:pt x="595630" y="1441206"/>
                  <a:pt x="595630" y="2484276"/>
                </a:cubicBezTo>
                <a:cubicBezTo>
                  <a:pt x="595630" y="2745044"/>
                  <a:pt x="648479" y="2993468"/>
                  <a:pt x="744049" y="3219422"/>
                </a:cubicBezTo>
                <a:lnTo>
                  <a:pt x="789513" y="3313799"/>
                </a:lnTo>
                <a:lnTo>
                  <a:pt x="144912" y="3313799"/>
                </a:lnTo>
                <a:lnTo>
                  <a:pt x="111688" y="3223024"/>
                </a:lnTo>
                <a:cubicBezTo>
                  <a:pt x="39103" y="2989654"/>
                  <a:pt x="0" y="2741532"/>
                  <a:pt x="0" y="2484276"/>
                </a:cubicBezTo>
                <a:cubicBezTo>
                  <a:pt x="0" y="1112248"/>
                  <a:pt x="1112248" y="0"/>
                  <a:pt x="2484276" y="0"/>
                </a:cubicBezTo>
                <a:close/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81"/>
          <p:cNvSpPr/>
          <p:nvPr/>
        </p:nvSpPr>
        <p:spPr>
          <a:xfrm>
            <a:off x="8184232" y="5832204"/>
            <a:ext cx="72008" cy="720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81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211" name="Google Shape;211;p1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Full Screen Photo" showMasterSp="0">
  <p:cSld name="Cover - Full Screen 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2"/>
          <p:cNvSpPr/>
          <p:nvPr/>
        </p:nvSpPr>
        <p:spPr>
          <a:xfrm>
            <a:off x="0" y="0"/>
            <a:ext cx="12192000" cy="687962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182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182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16" name="Google Shape;216;p182"/>
          <p:cNvSpPr txBox="1"/>
          <p:nvPr>
            <p:ph idx="10" type="dt"/>
          </p:nvPr>
        </p:nvSpPr>
        <p:spPr>
          <a:xfrm>
            <a:off x="4138612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82"/>
          <p:cNvSpPr txBox="1"/>
          <p:nvPr>
            <p:ph idx="11" type="ftr"/>
          </p:nvPr>
        </p:nvSpPr>
        <p:spPr>
          <a:xfrm>
            <a:off x="1257301" y="6353633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82"/>
          <p:cNvSpPr txBox="1"/>
          <p:nvPr>
            <p:ph idx="12" type="sldNum"/>
          </p:nvPr>
        </p:nvSpPr>
        <p:spPr>
          <a:xfrm>
            <a:off x="681039" y="6353633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19" name="Google Shape;219;p182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182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21" name="Google Shape;221;p1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Gradient and Outlines" showMasterSp="0">
  <p:cSld name="Cover - Gradient and Outlines">
    <p:bg>
      <p:bgPr>
        <a:solidFill>
          <a:schemeClr val="dk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3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83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5" name="Google Shape;225;p183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183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83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28" name="Google Shape;228;p183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183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30" name="Google Shape;230;p183"/>
          <p:cNvGrpSpPr/>
          <p:nvPr/>
        </p:nvGrpSpPr>
        <p:grpSpPr>
          <a:xfrm>
            <a:off x="5830053" y="1417456"/>
            <a:ext cx="6314619" cy="6043992"/>
            <a:chOff x="3433431" y="543216"/>
            <a:chExt cx="9244043" cy="8847868"/>
          </a:xfrm>
        </p:grpSpPr>
        <p:sp>
          <p:nvSpPr>
            <p:cNvPr id="231" name="Google Shape;231;p183"/>
            <p:cNvSpPr/>
            <p:nvPr/>
          </p:nvSpPr>
          <p:spPr>
            <a:xfrm rot="5400000">
              <a:off x="3433431" y="4324916"/>
              <a:ext cx="5066168" cy="5066168"/>
            </a:xfrm>
            <a:prstGeom prst="blockArc">
              <a:avLst>
                <a:gd fmla="val 10790409" name="adj1"/>
                <a:gd fmla="val 16201009" name="adj2"/>
                <a:gd fmla="val 21612" name="adj3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2" name="Google Shape;232;p183"/>
            <p:cNvSpPr/>
            <p:nvPr/>
          </p:nvSpPr>
          <p:spPr>
            <a:xfrm>
              <a:off x="5039980" y="5414036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3" name="Google Shape;233;p183"/>
            <p:cNvSpPr/>
            <p:nvPr/>
          </p:nvSpPr>
          <p:spPr>
            <a:xfrm>
              <a:off x="6445002" y="543216"/>
              <a:ext cx="230788" cy="230788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4" name="Google Shape;234;p183"/>
            <p:cNvSpPr/>
            <p:nvPr/>
          </p:nvSpPr>
          <p:spPr>
            <a:xfrm>
              <a:off x="10834859" y="1009779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5" name="Google Shape;235;p183"/>
            <p:cNvSpPr/>
            <p:nvPr/>
          </p:nvSpPr>
          <p:spPr>
            <a:xfrm>
              <a:off x="6416029" y="626976"/>
              <a:ext cx="5123606" cy="5123606"/>
            </a:xfrm>
            <a:prstGeom prst="donut">
              <a:avLst>
                <a:gd fmla="val 21512" name="adj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6" name="Google Shape;236;p1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- Gradient and Outlines" showMasterSp="0">
  <p:cSld name="1_Cover - Gradient and Outlines">
    <p:bg>
      <p:bgPr>
        <a:solidFill>
          <a:schemeClr val="accent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4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184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0" name="Google Shape;240;p184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184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4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43" name="Google Shape;243;p184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4" name="Google Shape;244;p184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5" name="Google Shape;245;p1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84"/>
          <p:cNvSpPr/>
          <p:nvPr/>
        </p:nvSpPr>
        <p:spPr>
          <a:xfrm rot="-6719929">
            <a:off x="5901884" y="-53084"/>
            <a:ext cx="6510805" cy="6510806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184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dk2">
                <a:alpha val="55686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184"/>
          <p:cNvSpPr/>
          <p:nvPr/>
        </p:nvSpPr>
        <p:spPr>
          <a:xfrm>
            <a:off x="10200456" y="793125"/>
            <a:ext cx="136525" cy="136525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4"/>
          <p:cNvSpPr/>
          <p:nvPr/>
        </p:nvSpPr>
        <p:spPr>
          <a:xfrm>
            <a:off x="10352921" y="1126253"/>
            <a:ext cx="73025" cy="714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 [1]">
  <p:cSld name="Speaker [1]">
    <p:bg>
      <p:bgPr>
        <a:solidFill>
          <a:schemeClr val="lt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5"/>
          <p:cNvSpPr txBox="1"/>
          <p:nvPr>
            <p:ph idx="1" type="body"/>
          </p:nvPr>
        </p:nvSpPr>
        <p:spPr>
          <a:xfrm>
            <a:off x="2063750" y="4235407"/>
            <a:ext cx="8064285" cy="1612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2" name="Google Shape;252;p185"/>
          <p:cNvSpPr/>
          <p:nvPr/>
        </p:nvSpPr>
        <p:spPr>
          <a:xfrm>
            <a:off x="0" y="0"/>
            <a:ext cx="12192000" cy="239219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p185"/>
          <p:cNvSpPr/>
          <p:nvPr>
            <p:ph idx="2" type="pic"/>
          </p:nvPr>
        </p:nvSpPr>
        <p:spPr>
          <a:xfrm>
            <a:off x="5052795" y="1007388"/>
            <a:ext cx="2086411" cy="2086411"/>
          </a:xfrm>
          <a:prstGeom prst="ellipse">
            <a:avLst/>
          </a:prstGeom>
          <a:solidFill>
            <a:srgbClr val="C2CAF6"/>
          </a:solidFill>
          <a:ln>
            <a:noFill/>
          </a:ln>
        </p:spPr>
      </p:sp>
      <p:sp>
        <p:nvSpPr>
          <p:cNvPr id="254" name="Google Shape;254;p185"/>
          <p:cNvSpPr txBox="1"/>
          <p:nvPr>
            <p:ph idx="3" type="body"/>
          </p:nvPr>
        </p:nvSpPr>
        <p:spPr>
          <a:xfrm>
            <a:off x="2063750" y="3339716"/>
            <a:ext cx="8064500" cy="892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b="1"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255" name="Google Shape;255;p185"/>
          <p:cNvGrpSpPr/>
          <p:nvPr/>
        </p:nvGrpSpPr>
        <p:grpSpPr>
          <a:xfrm>
            <a:off x="10192395" y="692696"/>
            <a:ext cx="1999604" cy="1699496"/>
            <a:chOff x="9572138" y="165530"/>
            <a:chExt cx="2619861" cy="2226662"/>
          </a:xfrm>
        </p:grpSpPr>
        <p:sp>
          <p:nvSpPr>
            <p:cNvPr id="256" name="Google Shape;256;p185"/>
            <p:cNvSpPr/>
            <p:nvPr/>
          </p:nvSpPr>
          <p:spPr>
            <a:xfrm>
              <a:off x="9720993" y="942841"/>
              <a:ext cx="129093" cy="1290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85"/>
            <p:cNvSpPr/>
            <p:nvPr/>
          </p:nvSpPr>
          <p:spPr>
            <a:xfrm>
              <a:off x="9572138" y="888762"/>
              <a:ext cx="2619861" cy="1503429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85"/>
            <p:cNvSpPr/>
            <p:nvPr/>
          </p:nvSpPr>
          <p:spPr>
            <a:xfrm>
              <a:off x="10128035" y="165530"/>
              <a:ext cx="2063964" cy="2226662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[4]">
  <p:cSld name="Agenda [4]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6"/>
          <p:cNvSpPr txBox="1"/>
          <p:nvPr>
            <p:ph type="title"/>
          </p:nvPr>
        </p:nvSpPr>
        <p:spPr>
          <a:xfrm>
            <a:off x="2074223" y="1"/>
            <a:ext cx="9436740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86"/>
          <p:cNvSpPr txBox="1"/>
          <p:nvPr>
            <p:ph idx="1" type="body"/>
          </p:nvPr>
        </p:nvSpPr>
        <p:spPr>
          <a:xfrm>
            <a:off x="2074223" y="2736032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186"/>
          <p:cNvSpPr txBox="1"/>
          <p:nvPr>
            <p:ph idx="2" type="body"/>
          </p:nvPr>
        </p:nvSpPr>
        <p:spPr>
          <a:xfrm>
            <a:off x="2074223" y="1357140"/>
            <a:ext cx="9436740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186"/>
          <p:cNvSpPr txBox="1"/>
          <p:nvPr>
            <p:ph idx="3" type="body"/>
          </p:nvPr>
        </p:nvSpPr>
        <p:spPr>
          <a:xfrm>
            <a:off x="2074223" y="4118443"/>
            <a:ext cx="9436740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4" name="Google Shape;264;p186"/>
          <p:cNvSpPr txBox="1"/>
          <p:nvPr>
            <p:ph idx="4" type="body"/>
          </p:nvPr>
        </p:nvSpPr>
        <p:spPr>
          <a:xfrm>
            <a:off x="2074223" y="5500855"/>
            <a:ext cx="9436740" cy="6894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186"/>
          <p:cNvSpPr/>
          <p:nvPr/>
        </p:nvSpPr>
        <p:spPr>
          <a:xfrm>
            <a:off x="0" y="2"/>
            <a:ext cx="1833563" cy="685799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" name="Google Shape;266;p186"/>
          <p:cNvSpPr txBox="1"/>
          <p:nvPr>
            <p:ph idx="5" type="body"/>
          </p:nvPr>
        </p:nvSpPr>
        <p:spPr>
          <a:xfrm>
            <a:off x="912019" y="2736031"/>
            <a:ext cx="461961" cy="6708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7" name="Google Shape;267;p186"/>
          <p:cNvSpPr txBox="1"/>
          <p:nvPr>
            <p:ph idx="6" type="body"/>
          </p:nvPr>
        </p:nvSpPr>
        <p:spPr>
          <a:xfrm>
            <a:off x="912019" y="1357140"/>
            <a:ext cx="461961" cy="687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8" name="Google Shape;268;p186"/>
          <p:cNvSpPr txBox="1"/>
          <p:nvPr>
            <p:ph idx="7" type="body"/>
          </p:nvPr>
        </p:nvSpPr>
        <p:spPr>
          <a:xfrm>
            <a:off x="912019" y="4118442"/>
            <a:ext cx="461961" cy="6912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186"/>
          <p:cNvSpPr txBox="1"/>
          <p:nvPr>
            <p:ph idx="8" type="body"/>
          </p:nvPr>
        </p:nvSpPr>
        <p:spPr>
          <a:xfrm>
            <a:off x="912019" y="5521225"/>
            <a:ext cx="461961" cy="6894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indent="-228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320"/>
              <a:buFont typeface="Arial"/>
              <a:buNone/>
              <a:defRPr b="0" i="0" sz="4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70" name="Google Shape;270;p186"/>
          <p:cNvCxnSpPr/>
          <p:nvPr/>
        </p:nvCxnSpPr>
        <p:spPr>
          <a:xfrm rot="10800000">
            <a:off x="1596731" y="308339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1" name="Google Shape;271;p186"/>
          <p:cNvCxnSpPr/>
          <p:nvPr/>
        </p:nvCxnSpPr>
        <p:spPr>
          <a:xfrm rot="10800000">
            <a:off x="1596731" y="1670626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2" name="Google Shape;272;p186"/>
          <p:cNvCxnSpPr/>
          <p:nvPr/>
        </p:nvCxnSpPr>
        <p:spPr>
          <a:xfrm rot="10800000">
            <a:off x="1596731" y="4467567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73" name="Google Shape;273;p186"/>
          <p:cNvCxnSpPr/>
          <p:nvPr/>
        </p:nvCxnSpPr>
        <p:spPr>
          <a:xfrm rot="10800000">
            <a:off x="1572771" y="5848221"/>
            <a:ext cx="352719" cy="0"/>
          </a:xfrm>
          <a:prstGeom prst="straightConnector1">
            <a:avLst/>
          </a:prstGeom>
          <a:noFill/>
          <a:ln cap="sq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tuł i zawartość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1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3147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">
  <p:cSld name="Content - Two Column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6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63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3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63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4" name="Google Shape;44;p163"/>
          <p:cNvSpPr txBox="1"/>
          <p:nvPr>
            <p:ph idx="1" type="body"/>
          </p:nvPr>
        </p:nvSpPr>
        <p:spPr>
          <a:xfrm>
            <a:off x="681039" y="1484784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45" name="Google Shape;45;p163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6" name="Google Shape;46;p163"/>
          <p:cNvSpPr txBox="1"/>
          <p:nvPr>
            <p:ph idx="2" type="body"/>
          </p:nvPr>
        </p:nvSpPr>
        <p:spPr>
          <a:xfrm>
            <a:off x="6211889" y="1491857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Alt">
  <p:cSld name="Content - Two Columns Al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4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6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52" name="Google Shape;52;p164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3" name="Google Shape;53;p164"/>
          <p:cNvSpPr txBox="1"/>
          <p:nvPr>
            <p:ph idx="1" type="body"/>
          </p:nvPr>
        </p:nvSpPr>
        <p:spPr>
          <a:xfrm>
            <a:off x="681039" y="1484313"/>
            <a:ext cx="668178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64"/>
          <p:cNvSpPr txBox="1"/>
          <p:nvPr>
            <p:ph idx="2" type="body"/>
          </p:nvPr>
        </p:nvSpPr>
        <p:spPr>
          <a:xfrm>
            <a:off x="7593013" y="1484313"/>
            <a:ext cx="391794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with Headers">
  <p:cSld name="Content - Two Columns with Header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5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5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5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60" name="Google Shape;60;p165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65"/>
          <p:cNvSpPr txBox="1"/>
          <p:nvPr>
            <p:ph idx="1" type="body"/>
          </p:nvPr>
        </p:nvSpPr>
        <p:spPr>
          <a:xfrm>
            <a:off x="68103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65"/>
          <p:cNvSpPr txBox="1"/>
          <p:nvPr>
            <p:ph idx="2" type="body"/>
          </p:nvPr>
        </p:nvSpPr>
        <p:spPr>
          <a:xfrm>
            <a:off x="621188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65"/>
          <p:cNvSpPr txBox="1"/>
          <p:nvPr>
            <p:ph idx="3" type="body"/>
          </p:nvPr>
        </p:nvSpPr>
        <p:spPr>
          <a:xfrm>
            <a:off x="68103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65"/>
          <p:cNvSpPr txBox="1"/>
          <p:nvPr>
            <p:ph idx="4" type="body"/>
          </p:nvPr>
        </p:nvSpPr>
        <p:spPr>
          <a:xfrm>
            <a:off x="621269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Chart">
  <p:cSld name="Content - Char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6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6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66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6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70" name="Google Shape;70;p166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66"/>
          <p:cNvSpPr/>
          <p:nvPr>
            <p:ph idx="2" type="chart"/>
          </p:nvPr>
        </p:nvSpPr>
        <p:spPr>
          <a:xfrm>
            <a:off x="5519738" y="1484784"/>
            <a:ext cx="6105525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2" name="Google Shape;72;p166"/>
          <p:cNvSpPr txBox="1"/>
          <p:nvPr>
            <p:ph idx="1" type="body"/>
          </p:nvPr>
        </p:nvSpPr>
        <p:spPr>
          <a:xfrm>
            <a:off x="681039" y="1484313"/>
            <a:ext cx="4608512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ext Right Side ">
  <p:cSld name="Content - Text Right Side 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7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7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7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7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78" name="Google Shape;78;p167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9" name="Google Shape;79;p167"/>
          <p:cNvSpPr txBox="1"/>
          <p:nvPr>
            <p:ph idx="1" type="body"/>
          </p:nvPr>
        </p:nvSpPr>
        <p:spPr>
          <a:xfrm>
            <a:off x="5519738" y="548680"/>
            <a:ext cx="5991225" cy="554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167"/>
          <p:cNvSpPr/>
          <p:nvPr>
            <p:ph idx="2" type="chart"/>
          </p:nvPr>
        </p:nvSpPr>
        <p:spPr>
          <a:xfrm>
            <a:off x="681039" y="1484784"/>
            <a:ext cx="4608512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7.xml"/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8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p15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15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4" name="Google Shape;14;p15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5" name="Google Shape;15;p15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64813" y="6383338"/>
            <a:ext cx="94615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2" name="Google Shape;132;p175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3" name="Google Shape;133;p175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4" name="Google Shape;134;p175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5" name="Google Shape;135;p175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0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36" name="Google Shape;136;p17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75857" y="6464765"/>
            <a:ext cx="946286" cy="144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1.xml"/><Relationship Id="rId3" Type="http://schemas.openxmlformats.org/officeDocument/2006/relationships/image" Target="../media/image20.png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3.xml"/><Relationship Id="rId3" Type="http://schemas.openxmlformats.org/officeDocument/2006/relationships/image" Target="../media/image18.gif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4.xml"/><Relationship Id="rId3" Type="http://schemas.openxmlformats.org/officeDocument/2006/relationships/image" Target="../media/image18.gif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6.xml"/><Relationship Id="rId3" Type="http://schemas.openxmlformats.org/officeDocument/2006/relationships/image" Target="../media/image25.png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7.xml"/><Relationship Id="rId3" Type="http://schemas.openxmlformats.org/officeDocument/2006/relationships/image" Target="../media/image17.png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9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0.xml"/><Relationship Id="rId3" Type="http://schemas.openxmlformats.org/officeDocument/2006/relationships/image" Target="../media/image26.png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1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7.png"/><Relationship Id="rId7" Type="http://schemas.openxmlformats.org/officeDocument/2006/relationships/hyperlink" Target="https://chrzaszcz.dev/2019/06/kafka-rebalancing/" TargetMode="Externa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3.xml"/><Relationship Id="rId3" Type="http://schemas.openxmlformats.org/officeDocument/2006/relationships/hyperlink" Target="https://kafka.apache.org/26/javadoc/org/apache/kafka/clients/consumer/RangeAssignor.html" TargetMode="Externa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4.xml"/><Relationship Id="rId3" Type="http://schemas.openxmlformats.org/officeDocument/2006/relationships/hyperlink" Target="https://kafka.apache.org/26/javadoc/org/apache/kafka/clients/consumer/RoundRobinAssignor.html" TargetMode="Externa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6.xml"/><Relationship Id="rId3" Type="http://schemas.openxmlformats.org/officeDocument/2006/relationships/hyperlink" Target="https://kafka.apache.org/26/javadoc/org/apache/kafka/clients/consumer/StickyAssignor.html" TargetMode="External"/><Relationship Id="rId4" Type="http://schemas.openxmlformats.org/officeDocument/2006/relationships/hyperlink" Target="https://kafka.apache.org/26/javadoc/org/apache/kafka/clients/consumer/StickyAssignor.html" TargetMode="Externa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8.xml"/><Relationship Id="rId3" Type="http://schemas.openxmlformats.org/officeDocument/2006/relationships/hyperlink" Target="https://kafka.apache.org/26/javadoc/org/apache/kafka/clients/consumer/CooperativeStickyAssignor.html" TargetMode="Externa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5.xml"/><Relationship Id="rId3" Type="http://schemas.openxmlformats.org/officeDocument/2006/relationships/image" Target="../media/image28.png"/><Relationship Id="rId4" Type="http://schemas.openxmlformats.org/officeDocument/2006/relationships/image" Target="../media/image30.png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6.xml"/><Relationship Id="rId3" Type="http://schemas.openxmlformats.org/officeDocument/2006/relationships/image" Target="../media/image29.png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7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10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13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12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Relationship Id="rId5" Type="http://schemas.openxmlformats.org/officeDocument/2006/relationships/image" Target="../media/image14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15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Broker kontroler</a:t>
            </a:r>
            <a:endParaRPr/>
          </a:p>
        </p:txBody>
      </p:sp>
      <p:sp>
        <p:nvSpPr>
          <p:cNvPr id="280" name="Google Shape;280;p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1"/>
          <p:cNvSpPr txBox="1"/>
          <p:nvPr>
            <p:ph idx="1" type="body"/>
          </p:nvPr>
        </p:nvSpPr>
        <p:spPr>
          <a:xfrm>
            <a:off x="681038" y="1484313"/>
            <a:ext cx="1082992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Broker dodatkowo odpowiedzialny za wybór liderów partycji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Jeden aktywny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Zookeper pomaga w wyborze (wyznacza mu tzw. numer "controller epoch")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Pobranie aktualnego Broker kontrolera: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CLI Zookepera -&gt; get /controller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282" name="Google Shape;28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536" y="4783561"/>
            <a:ext cx="3774470" cy="1974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KRaft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10"/>
          <p:cNvSpPr/>
          <p:nvPr/>
        </p:nvSpPr>
        <p:spPr>
          <a:xfrm>
            <a:off x="1574986" y="2707553"/>
            <a:ext cx="1387904" cy="1708441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 </a:t>
            </a:r>
            <a:endParaRPr/>
          </a:p>
        </p:txBody>
      </p:sp>
      <p:sp>
        <p:nvSpPr>
          <p:cNvPr id="403" name="Google Shape;403;p10"/>
          <p:cNvSpPr/>
          <p:nvPr/>
        </p:nvSpPr>
        <p:spPr>
          <a:xfrm>
            <a:off x="441749" y="5085917"/>
            <a:ext cx="1568687" cy="634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Plane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4" name="Google Shape;404;p10"/>
          <p:cNvSpPr/>
          <p:nvPr/>
        </p:nvSpPr>
        <p:spPr>
          <a:xfrm>
            <a:off x="441748" y="5882552"/>
            <a:ext cx="1568687" cy="634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 Plane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10"/>
          <p:cNvSpPr/>
          <p:nvPr/>
        </p:nvSpPr>
        <p:spPr>
          <a:xfrm>
            <a:off x="3560804" y="2707553"/>
            <a:ext cx="1387904" cy="1708441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 </a:t>
            </a:r>
            <a:endParaRPr/>
          </a:p>
        </p:txBody>
      </p:sp>
      <p:sp>
        <p:nvSpPr>
          <p:cNvPr id="406" name="Google Shape;406;p10"/>
          <p:cNvSpPr/>
          <p:nvPr/>
        </p:nvSpPr>
        <p:spPr>
          <a:xfrm>
            <a:off x="5477349" y="2707552"/>
            <a:ext cx="1387904" cy="1708441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 </a:t>
            </a:r>
            <a:endParaRPr/>
          </a:p>
        </p:txBody>
      </p:sp>
      <p:sp>
        <p:nvSpPr>
          <p:cNvPr id="407" name="Google Shape;407;p10"/>
          <p:cNvSpPr/>
          <p:nvPr/>
        </p:nvSpPr>
        <p:spPr>
          <a:xfrm>
            <a:off x="7393895" y="2707553"/>
            <a:ext cx="1387904" cy="1708441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D </a:t>
            </a:r>
            <a:endParaRPr/>
          </a:p>
        </p:txBody>
      </p:sp>
      <p:sp>
        <p:nvSpPr>
          <p:cNvPr id="408" name="Google Shape;408;p10"/>
          <p:cNvSpPr/>
          <p:nvPr/>
        </p:nvSpPr>
        <p:spPr>
          <a:xfrm>
            <a:off x="9321985" y="2707552"/>
            <a:ext cx="1387904" cy="1708441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E </a:t>
            </a:r>
            <a:endParaRPr/>
          </a:p>
        </p:txBody>
      </p:sp>
      <p:sp>
        <p:nvSpPr>
          <p:cNvPr id="409" name="Google Shape;409;p10"/>
          <p:cNvSpPr/>
          <p:nvPr/>
        </p:nvSpPr>
        <p:spPr>
          <a:xfrm>
            <a:off x="1654021" y="3792825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0" name="Google Shape;410;p10"/>
          <p:cNvSpPr/>
          <p:nvPr/>
        </p:nvSpPr>
        <p:spPr>
          <a:xfrm>
            <a:off x="2358291" y="3792824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11" name="Google Shape;411;p10"/>
          <p:cNvSpPr/>
          <p:nvPr/>
        </p:nvSpPr>
        <p:spPr>
          <a:xfrm>
            <a:off x="4367200" y="3815915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12" name="Google Shape;412;p10"/>
          <p:cNvSpPr/>
          <p:nvPr/>
        </p:nvSpPr>
        <p:spPr>
          <a:xfrm>
            <a:off x="6283745" y="3827459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13" name="Google Shape;413;p10"/>
          <p:cNvSpPr/>
          <p:nvPr/>
        </p:nvSpPr>
        <p:spPr>
          <a:xfrm>
            <a:off x="7496021" y="3815916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4" name="Google Shape;414;p10"/>
          <p:cNvSpPr/>
          <p:nvPr/>
        </p:nvSpPr>
        <p:spPr>
          <a:xfrm>
            <a:off x="9424111" y="3815915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6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p10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888" name="Google Shape;1888;p100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889" name="Google Shape;1889;p100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1890" name="Google Shape;1890;p100"/>
          <p:cNvCxnSpPr>
            <a:stCxn id="1888" idx="2"/>
            <a:endCxn id="1889" idx="3"/>
          </p:cNvCxnSpPr>
          <p:nvPr/>
        </p:nvCxnSpPr>
        <p:spPr>
          <a:xfrm flipH="1">
            <a:off x="3143612" y="3323568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1" name="Google Shape;1891;p100"/>
          <p:cNvSpPr/>
          <p:nvPr/>
        </p:nvSpPr>
        <p:spPr>
          <a:xfrm>
            <a:off x="9048328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sp>
        <p:nvSpPr>
          <p:cNvPr id="1892" name="Google Shape;1892;p100"/>
          <p:cNvSpPr/>
          <p:nvPr/>
        </p:nvSpPr>
        <p:spPr>
          <a:xfrm>
            <a:off x="10848528" y="238455"/>
            <a:ext cx="1080120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Stable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10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899" name="Google Shape;1899;p101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900" name="Google Shape;1900;p101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1901" name="Google Shape;1901;p101"/>
          <p:cNvCxnSpPr>
            <a:stCxn id="1899" idx="2"/>
            <a:endCxn id="1900" idx="3"/>
          </p:cNvCxnSpPr>
          <p:nvPr/>
        </p:nvCxnSpPr>
        <p:spPr>
          <a:xfrm flipH="1">
            <a:off x="3143612" y="3323568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2" name="Google Shape;1902;p101"/>
          <p:cNvSpPr/>
          <p:nvPr/>
        </p:nvSpPr>
        <p:spPr>
          <a:xfrm>
            <a:off x="9048328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1903" name="Google Shape;1903;p101"/>
          <p:cNvCxnSpPr>
            <a:stCxn id="1902" idx="1"/>
            <a:endCxn id="1899" idx="4"/>
          </p:cNvCxnSpPr>
          <p:nvPr/>
        </p:nvCxnSpPr>
        <p:spPr>
          <a:xfrm rot="10800000">
            <a:off x="6888028" y="3323486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04" name="Google Shape;1904;p101"/>
          <p:cNvSpPr txBox="1"/>
          <p:nvPr/>
        </p:nvSpPr>
        <p:spPr>
          <a:xfrm>
            <a:off x="7392144" y="2881643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JoinGroup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5" name="Google Shape;1905;p101"/>
          <p:cNvSpPr/>
          <p:nvPr/>
        </p:nvSpPr>
        <p:spPr>
          <a:xfrm>
            <a:off x="10848528" y="238455"/>
            <a:ext cx="1080120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Stable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6" name="Google Shape;1906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47728" y="4592626"/>
            <a:ext cx="4657725" cy="212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0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913" name="Google Shape;1913;p102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914" name="Google Shape;1914;p102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sp>
        <p:nvSpPr>
          <p:cNvPr id="1915" name="Google Shape;1915;p102"/>
          <p:cNvSpPr/>
          <p:nvPr/>
        </p:nvSpPr>
        <p:spPr>
          <a:xfrm>
            <a:off x="9048328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1916" name="Google Shape;1916;p102"/>
          <p:cNvCxnSpPr>
            <a:stCxn id="1915" idx="1"/>
            <a:endCxn id="1913" idx="4"/>
          </p:cNvCxnSpPr>
          <p:nvPr/>
        </p:nvCxnSpPr>
        <p:spPr>
          <a:xfrm rot="10800000">
            <a:off x="6888028" y="3323486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7" name="Google Shape;1917;p102"/>
          <p:cNvCxnSpPr/>
          <p:nvPr/>
        </p:nvCxnSpPr>
        <p:spPr>
          <a:xfrm flipH="1">
            <a:off x="3143672" y="3323569"/>
            <a:ext cx="2160240" cy="471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8" name="Google Shape;1918;p102"/>
          <p:cNvCxnSpPr/>
          <p:nvPr/>
        </p:nvCxnSpPr>
        <p:spPr>
          <a:xfrm>
            <a:off x="3604320" y="2788226"/>
            <a:ext cx="1152128" cy="108012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19" name="Google Shape;1919;p102"/>
          <p:cNvCxnSpPr/>
          <p:nvPr/>
        </p:nvCxnSpPr>
        <p:spPr>
          <a:xfrm flipH="1">
            <a:off x="3604320" y="2788226"/>
            <a:ext cx="1152128" cy="108012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20" name="Google Shape;1920;p102"/>
          <p:cNvSpPr/>
          <p:nvPr/>
        </p:nvSpPr>
        <p:spPr>
          <a:xfrm>
            <a:off x="9696400" y="238455"/>
            <a:ext cx="2232248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PreparingRebalance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5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" name="Google Shape;1926;p10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927" name="Google Shape;1927;p103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928" name="Google Shape;1928;p103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sp>
        <p:nvSpPr>
          <p:cNvPr id="1929" name="Google Shape;1929;p103"/>
          <p:cNvSpPr/>
          <p:nvPr/>
        </p:nvSpPr>
        <p:spPr>
          <a:xfrm>
            <a:off x="9048328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1930" name="Google Shape;1930;p103"/>
          <p:cNvCxnSpPr>
            <a:stCxn id="1929" idx="1"/>
            <a:endCxn id="1927" idx="4"/>
          </p:cNvCxnSpPr>
          <p:nvPr/>
        </p:nvCxnSpPr>
        <p:spPr>
          <a:xfrm rot="10800000">
            <a:off x="6888028" y="3323486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31" name="Google Shape;1931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3952" y="562491"/>
            <a:ext cx="1124980" cy="1124980"/>
          </a:xfrm>
          <a:prstGeom prst="rect">
            <a:avLst/>
          </a:prstGeom>
          <a:noFill/>
          <a:ln>
            <a:noFill/>
          </a:ln>
        </p:spPr>
      </p:pic>
      <p:sp>
        <p:nvSpPr>
          <p:cNvPr id="1932" name="Google Shape;1932;p103"/>
          <p:cNvSpPr/>
          <p:nvPr/>
        </p:nvSpPr>
        <p:spPr>
          <a:xfrm>
            <a:off x="9696400" y="238455"/>
            <a:ext cx="2232248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PreparingRebalance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p10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939" name="Google Shape;1939;p104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940" name="Google Shape;1940;p104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sp>
        <p:nvSpPr>
          <p:cNvPr id="1941" name="Google Shape;1941;p104"/>
          <p:cNvSpPr/>
          <p:nvPr/>
        </p:nvSpPr>
        <p:spPr>
          <a:xfrm>
            <a:off x="9048328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1942" name="Google Shape;1942;p104"/>
          <p:cNvCxnSpPr>
            <a:stCxn id="1941" idx="1"/>
            <a:endCxn id="1939" idx="4"/>
          </p:cNvCxnSpPr>
          <p:nvPr/>
        </p:nvCxnSpPr>
        <p:spPr>
          <a:xfrm rot="10800000">
            <a:off x="6888028" y="3323486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43" name="Google Shape;1943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3952" y="562491"/>
            <a:ext cx="1124980" cy="11249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44" name="Google Shape;1944;p104"/>
          <p:cNvCxnSpPr>
            <a:stCxn id="1940" idx="3"/>
            <a:endCxn id="1939" idx="2"/>
          </p:cNvCxnSpPr>
          <p:nvPr/>
        </p:nvCxnSpPr>
        <p:spPr>
          <a:xfrm flipH="1" rot="10800000">
            <a:off x="3143672" y="3323486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45" name="Google Shape;1945;p104"/>
          <p:cNvSpPr txBox="1"/>
          <p:nvPr/>
        </p:nvSpPr>
        <p:spPr>
          <a:xfrm>
            <a:off x="3719736" y="2881643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JoinGroup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6" name="Google Shape;1946;p104"/>
          <p:cNvSpPr/>
          <p:nvPr/>
        </p:nvSpPr>
        <p:spPr>
          <a:xfrm>
            <a:off x="9696400" y="238455"/>
            <a:ext cx="2232248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PreparingRebalance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10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953" name="Google Shape;1953;p105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954" name="Google Shape;1954;p105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sp>
        <p:nvSpPr>
          <p:cNvPr id="1955" name="Google Shape;1955;p105"/>
          <p:cNvSpPr/>
          <p:nvPr/>
        </p:nvSpPr>
        <p:spPr>
          <a:xfrm>
            <a:off x="9048328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1956" name="Google Shape;1956;p105"/>
          <p:cNvCxnSpPr>
            <a:stCxn id="1955" idx="1"/>
            <a:endCxn id="1953" idx="4"/>
          </p:cNvCxnSpPr>
          <p:nvPr/>
        </p:nvCxnSpPr>
        <p:spPr>
          <a:xfrm rot="10800000">
            <a:off x="6888028" y="3323486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57" name="Google Shape;1957;p105"/>
          <p:cNvCxnSpPr>
            <a:stCxn id="1953" idx="2"/>
            <a:endCxn id="1954" idx="3"/>
          </p:cNvCxnSpPr>
          <p:nvPr/>
        </p:nvCxnSpPr>
        <p:spPr>
          <a:xfrm flipH="1">
            <a:off x="3143612" y="3323568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58" name="Google Shape;1958;p105"/>
          <p:cNvSpPr/>
          <p:nvPr/>
        </p:nvSpPr>
        <p:spPr>
          <a:xfrm>
            <a:off x="9696400" y="238455"/>
            <a:ext cx="2232248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PreparingRebalance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0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965" name="Google Shape;1965;p106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966" name="Google Shape;1966;p106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sp>
        <p:nvSpPr>
          <p:cNvPr id="1967" name="Google Shape;1967;p106"/>
          <p:cNvSpPr/>
          <p:nvPr/>
        </p:nvSpPr>
        <p:spPr>
          <a:xfrm>
            <a:off x="9048328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1968" name="Google Shape;1968;p106"/>
          <p:cNvCxnSpPr>
            <a:stCxn id="1967" idx="1"/>
            <a:endCxn id="1965" idx="4"/>
          </p:cNvCxnSpPr>
          <p:nvPr/>
        </p:nvCxnSpPr>
        <p:spPr>
          <a:xfrm rot="10800000">
            <a:off x="6888028" y="3323486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69" name="Google Shape;1969;p106"/>
          <p:cNvCxnSpPr>
            <a:stCxn id="1965" idx="2"/>
            <a:endCxn id="1966" idx="3"/>
          </p:cNvCxnSpPr>
          <p:nvPr/>
        </p:nvCxnSpPr>
        <p:spPr>
          <a:xfrm flipH="1">
            <a:off x="3143612" y="3323568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70" name="Google Shape;1970;p106"/>
          <p:cNvCxnSpPr/>
          <p:nvPr/>
        </p:nvCxnSpPr>
        <p:spPr>
          <a:xfrm>
            <a:off x="6888088" y="2996952"/>
            <a:ext cx="216024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1" name="Google Shape;1971;p106"/>
          <p:cNvSpPr txBox="1"/>
          <p:nvPr/>
        </p:nvSpPr>
        <p:spPr>
          <a:xfrm>
            <a:off x="7536160" y="2649137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/>
          </a:p>
        </p:txBody>
      </p:sp>
      <p:cxnSp>
        <p:nvCxnSpPr>
          <p:cNvPr id="1972" name="Google Shape;1972;p106"/>
          <p:cNvCxnSpPr/>
          <p:nvPr/>
        </p:nvCxnSpPr>
        <p:spPr>
          <a:xfrm rot="10800000">
            <a:off x="3143672" y="2996952"/>
            <a:ext cx="216024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3" name="Google Shape;1973;p106"/>
          <p:cNvSpPr txBox="1"/>
          <p:nvPr/>
        </p:nvSpPr>
        <p:spPr>
          <a:xfrm>
            <a:off x="3791744" y="2644057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4" name="Google Shape;1974;p106"/>
          <p:cNvSpPr/>
          <p:nvPr/>
        </p:nvSpPr>
        <p:spPr>
          <a:xfrm>
            <a:off x="9480376" y="238455"/>
            <a:ext cx="2448272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CompletingRebalance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5" name="Google Shape;1975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01322" y="4302956"/>
            <a:ext cx="485775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10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982" name="Google Shape;1982;p107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983" name="Google Shape;1983;p107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sp>
        <p:nvSpPr>
          <p:cNvPr id="1984" name="Google Shape;1984;p107"/>
          <p:cNvSpPr/>
          <p:nvPr/>
        </p:nvSpPr>
        <p:spPr>
          <a:xfrm>
            <a:off x="9048328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1985" name="Google Shape;1985;p107"/>
          <p:cNvCxnSpPr>
            <a:stCxn id="1984" idx="1"/>
            <a:endCxn id="1982" idx="4"/>
          </p:cNvCxnSpPr>
          <p:nvPr/>
        </p:nvCxnSpPr>
        <p:spPr>
          <a:xfrm rot="10800000">
            <a:off x="6888028" y="3323486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86" name="Google Shape;1986;p107"/>
          <p:cNvCxnSpPr>
            <a:stCxn id="1982" idx="2"/>
            <a:endCxn id="1983" idx="3"/>
          </p:cNvCxnSpPr>
          <p:nvPr/>
        </p:nvCxnSpPr>
        <p:spPr>
          <a:xfrm flipH="1">
            <a:off x="3143612" y="3323568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87" name="Google Shape;1987;p107"/>
          <p:cNvSpPr txBox="1"/>
          <p:nvPr/>
        </p:nvSpPr>
        <p:spPr>
          <a:xfrm>
            <a:off x="9786427" y="2155451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/>
          </a:p>
        </p:txBody>
      </p:sp>
      <p:sp>
        <p:nvSpPr>
          <p:cNvPr id="1988" name="Google Shape;1988;p107"/>
          <p:cNvSpPr txBox="1"/>
          <p:nvPr/>
        </p:nvSpPr>
        <p:spPr>
          <a:xfrm>
            <a:off x="1537296" y="2117434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89" name="Google Shape;1989;p107"/>
          <p:cNvCxnSpPr/>
          <p:nvPr/>
        </p:nvCxnSpPr>
        <p:spPr>
          <a:xfrm>
            <a:off x="3143672" y="2924944"/>
            <a:ext cx="216024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90" name="Google Shape;1990;p107"/>
          <p:cNvSpPr txBox="1"/>
          <p:nvPr/>
        </p:nvSpPr>
        <p:spPr>
          <a:xfrm>
            <a:off x="3611724" y="2509008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My partitions?</a:t>
            </a:r>
            <a:endParaRPr/>
          </a:p>
        </p:txBody>
      </p:sp>
      <p:sp>
        <p:nvSpPr>
          <p:cNvPr id="1991" name="Google Shape;1991;p107"/>
          <p:cNvSpPr/>
          <p:nvPr/>
        </p:nvSpPr>
        <p:spPr>
          <a:xfrm>
            <a:off x="9480376" y="238455"/>
            <a:ext cx="2448272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CompletingRebalance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92" name="Google Shape;1992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8431" y="4696723"/>
            <a:ext cx="466725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10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999" name="Google Shape;1999;p108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2000" name="Google Shape;2000;p108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sp>
        <p:nvSpPr>
          <p:cNvPr id="2001" name="Google Shape;2001;p108"/>
          <p:cNvSpPr/>
          <p:nvPr/>
        </p:nvSpPr>
        <p:spPr>
          <a:xfrm>
            <a:off x="9048328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2002" name="Google Shape;2002;p108"/>
          <p:cNvCxnSpPr>
            <a:stCxn id="2001" idx="1"/>
            <a:endCxn id="1999" idx="4"/>
          </p:cNvCxnSpPr>
          <p:nvPr/>
        </p:nvCxnSpPr>
        <p:spPr>
          <a:xfrm rot="10800000">
            <a:off x="6888028" y="3323486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03" name="Google Shape;2003;p108"/>
          <p:cNvCxnSpPr>
            <a:stCxn id="1999" idx="2"/>
            <a:endCxn id="2000" idx="3"/>
          </p:cNvCxnSpPr>
          <p:nvPr/>
        </p:nvCxnSpPr>
        <p:spPr>
          <a:xfrm flipH="1">
            <a:off x="3143612" y="3323568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4" name="Google Shape;2004;p108"/>
          <p:cNvSpPr txBox="1"/>
          <p:nvPr/>
        </p:nvSpPr>
        <p:spPr>
          <a:xfrm>
            <a:off x="9786427" y="2155451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/>
          </a:p>
        </p:txBody>
      </p:sp>
      <p:sp>
        <p:nvSpPr>
          <p:cNvPr id="2005" name="Google Shape;2005;p108"/>
          <p:cNvSpPr txBox="1"/>
          <p:nvPr/>
        </p:nvSpPr>
        <p:spPr>
          <a:xfrm>
            <a:off x="1537296" y="2117434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6" name="Google Shape;2006;p108"/>
          <p:cNvSpPr/>
          <p:nvPr/>
        </p:nvSpPr>
        <p:spPr>
          <a:xfrm>
            <a:off x="9120336" y="4377150"/>
            <a:ext cx="2160240" cy="1860162"/>
          </a:xfrm>
          <a:prstGeom prst="ellipse">
            <a:avLst/>
          </a:prstGeom>
          <a:gradFill>
            <a:gsLst>
              <a:gs pos="0">
                <a:srgbClr val="F6A8B2"/>
              </a:gs>
              <a:gs pos="50000">
                <a:srgbClr val="F499A4"/>
              </a:gs>
              <a:gs pos="100000">
                <a:srgbClr val="F78695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Assign partitions to members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7" name="Google Shape;2007;p108"/>
          <p:cNvSpPr/>
          <p:nvPr/>
        </p:nvSpPr>
        <p:spPr>
          <a:xfrm>
            <a:off x="9480376" y="238455"/>
            <a:ext cx="2448272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CompletingRebalance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2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p10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2014" name="Google Shape;2014;p109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2015" name="Google Shape;2015;p109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sp>
        <p:nvSpPr>
          <p:cNvPr id="2016" name="Google Shape;2016;p109"/>
          <p:cNvSpPr/>
          <p:nvPr/>
        </p:nvSpPr>
        <p:spPr>
          <a:xfrm>
            <a:off x="9048328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2017" name="Google Shape;2017;p109"/>
          <p:cNvCxnSpPr>
            <a:stCxn id="2016" idx="1"/>
            <a:endCxn id="2014" idx="4"/>
          </p:cNvCxnSpPr>
          <p:nvPr/>
        </p:nvCxnSpPr>
        <p:spPr>
          <a:xfrm rot="10800000">
            <a:off x="6888028" y="3323486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18" name="Google Shape;2018;p109"/>
          <p:cNvCxnSpPr>
            <a:stCxn id="2014" idx="2"/>
            <a:endCxn id="2015" idx="3"/>
          </p:cNvCxnSpPr>
          <p:nvPr/>
        </p:nvCxnSpPr>
        <p:spPr>
          <a:xfrm flipH="1">
            <a:off x="3143612" y="3323568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19" name="Google Shape;2019;p109"/>
          <p:cNvSpPr txBox="1"/>
          <p:nvPr/>
        </p:nvSpPr>
        <p:spPr>
          <a:xfrm>
            <a:off x="9786427" y="2155451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/>
          </a:p>
        </p:txBody>
      </p:sp>
      <p:sp>
        <p:nvSpPr>
          <p:cNvPr id="2020" name="Google Shape;2020;p109"/>
          <p:cNvSpPr txBox="1"/>
          <p:nvPr/>
        </p:nvSpPr>
        <p:spPr>
          <a:xfrm>
            <a:off x="1537296" y="2117434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21" name="Google Shape;2021;p109"/>
          <p:cNvCxnSpPr/>
          <p:nvPr/>
        </p:nvCxnSpPr>
        <p:spPr>
          <a:xfrm rot="10800000">
            <a:off x="6888088" y="2996952"/>
            <a:ext cx="216024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2" name="Google Shape;2022;p109"/>
          <p:cNvSpPr/>
          <p:nvPr/>
        </p:nvSpPr>
        <p:spPr>
          <a:xfrm>
            <a:off x="9480376" y="238455"/>
            <a:ext cx="2448272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CompletingRebalance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23" name="Google Shape;2023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8431" y="4696723"/>
            <a:ext cx="466725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24" name="Google Shape;2024;p109"/>
          <p:cNvSpPr txBox="1"/>
          <p:nvPr/>
        </p:nvSpPr>
        <p:spPr>
          <a:xfrm>
            <a:off x="7230109" y="2369125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Partitions assignment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KRaft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1" name="Google Shape;421;p11"/>
          <p:cNvSpPr/>
          <p:nvPr/>
        </p:nvSpPr>
        <p:spPr>
          <a:xfrm>
            <a:off x="3388672" y="2846098"/>
            <a:ext cx="1350119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>
            <a:off x="5374490" y="2846098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 </a:t>
            </a:r>
            <a:endParaRPr/>
          </a:p>
        </p:txBody>
      </p:sp>
      <p:sp>
        <p:nvSpPr>
          <p:cNvPr id="423" name="Google Shape;423;p11"/>
          <p:cNvSpPr/>
          <p:nvPr/>
        </p:nvSpPr>
        <p:spPr>
          <a:xfrm>
            <a:off x="7291035" y="2846097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sp>
        <p:nvSpPr>
          <p:cNvPr id="424" name="Google Shape;424;p11"/>
          <p:cNvSpPr/>
          <p:nvPr/>
        </p:nvSpPr>
        <p:spPr>
          <a:xfrm>
            <a:off x="3467707" y="3931370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5" name="Google Shape;425;p11"/>
          <p:cNvSpPr/>
          <p:nvPr/>
        </p:nvSpPr>
        <p:spPr>
          <a:xfrm>
            <a:off x="4171977" y="3931369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26" name="Google Shape;426;p11"/>
          <p:cNvSpPr/>
          <p:nvPr/>
        </p:nvSpPr>
        <p:spPr>
          <a:xfrm>
            <a:off x="6180886" y="3954460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27" name="Google Shape;427;p11"/>
          <p:cNvSpPr/>
          <p:nvPr/>
        </p:nvSpPr>
        <p:spPr>
          <a:xfrm>
            <a:off x="8097431" y="3966004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28" name="Google Shape;428;p11"/>
          <p:cNvSpPr/>
          <p:nvPr/>
        </p:nvSpPr>
        <p:spPr>
          <a:xfrm>
            <a:off x="3590636" y="4477537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11"/>
          <p:cNvSpPr/>
          <p:nvPr/>
        </p:nvSpPr>
        <p:spPr>
          <a:xfrm>
            <a:off x="5586949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11"/>
          <p:cNvSpPr/>
          <p:nvPr/>
        </p:nvSpPr>
        <p:spPr>
          <a:xfrm>
            <a:off x="7501395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9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110"/>
          <p:cNvSpPr txBox="1"/>
          <p:nvPr>
            <p:ph type="title"/>
          </p:nvPr>
        </p:nvSpPr>
        <p:spPr>
          <a:xfrm>
            <a:off x="335360" y="-9467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2031" name="Google Shape;2031;p110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2032" name="Google Shape;2032;p110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sp>
        <p:nvSpPr>
          <p:cNvPr id="2033" name="Google Shape;2033;p110"/>
          <p:cNvSpPr/>
          <p:nvPr/>
        </p:nvSpPr>
        <p:spPr>
          <a:xfrm>
            <a:off x="9048328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New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/>
          </a:p>
        </p:txBody>
      </p:sp>
      <p:cxnSp>
        <p:nvCxnSpPr>
          <p:cNvPr id="2034" name="Google Shape;2034;p110"/>
          <p:cNvCxnSpPr>
            <a:stCxn id="2033" idx="1"/>
            <a:endCxn id="2031" idx="4"/>
          </p:cNvCxnSpPr>
          <p:nvPr/>
        </p:nvCxnSpPr>
        <p:spPr>
          <a:xfrm rot="10800000">
            <a:off x="6888028" y="3323486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035" name="Google Shape;2035;p110"/>
          <p:cNvCxnSpPr>
            <a:stCxn id="2031" idx="2"/>
            <a:endCxn id="2032" idx="3"/>
          </p:cNvCxnSpPr>
          <p:nvPr/>
        </p:nvCxnSpPr>
        <p:spPr>
          <a:xfrm flipH="1">
            <a:off x="3143612" y="3323568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36" name="Google Shape;2036;p110"/>
          <p:cNvSpPr txBox="1"/>
          <p:nvPr/>
        </p:nvSpPr>
        <p:spPr>
          <a:xfrm>
            <a:off x="9786427" y="2155451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/>
          </a:p>
        </p:txBody>
      </p:sp>
      <p:sp>
        <p:nvSpPr>
          <p:cNvPr id="2037" name="Google Shape;2037;p110"/>
          <p:cNvSpPr txBox="1"/>
          <p:nvPr/>
        </p:nvSpPr>
        <p:spPr>
          <a:xfrm>
            <a:off x="1537296" y="2117434"/>
            <a:ext cx="1656184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38" name="Google Shape;2038;p110"/>
          <p:cNvCxnSpPr/>
          <p:nvPr/>
        </p:nvCxnSpPr>
        <p:spPr>
          <a:xfrm rot="10800000">
            <a:off x="3143672" y="2924944"/>
            <a:ext cx="216024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39" name="Google Shape;2039;p110"/>
          <p:cNvSpPr txBox="1"/>
          <p:nvPr/>
        </p:nvSpPr>
        <p:spPr>
          <a:xfrm>
            <a:off x="3611707" y="2554229"/>
            <a:ext cx="306034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partitions 1-5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0" name="Google Shape;2040;p110"/>
          <p:cNvCxnSpPr/>
          <p:nvPr/>
        </p:nvCxnSpPr>
        <p:spPr>
          <a:xfrm>
            <a:off x="6888088" y="2924944"/>
            <a:ext cx="216024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41" name="Google Shape;2041;p110"/>
          <p:cNvSpPr txBox="1"/>
          <p:nvPr/>
        </p:nvSpPr>
        <p:spPr>
          <a:xfrm>
            <a:off x="7252309" y="2243817"/>
            <a:ext cx="3060340" cy="648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partitions 6-10  </a:t>
            </a:r>
            <a:endParaRPr/>
          </a:p>
        </p:txBody>
      </p:sp>
      <p:sp>
        <p:nvSpPr>
          <p:cNvPr id="2042" name="Google Shape;2042;p110"/>
          <p:cNvSpPr/>
          <p:nvPr/>
        </p:nvSpPr>
        <p:spPr>
          <a:xfrm>
            <a:off x="10848528" y="238455"/>
            <a:ext cx="1080120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Stable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43" name="Google Shape;2043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087" y="4986398"/>
            <a:ext cx="3933825" cy="102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8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Google Shape;2049;p11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Kod</a:t>
            </a:r>
            <a:endParaRPr/>
          </a:p>
        </p:txBody>
      </p:sp>
      <p:pic>
        <p:nvPicPr>
          <p:cNvPr descr="Obraz zawierający tekst, zrzut ekranu, oprogramowanie, Czcionka&#10;&#10;Opis wygenerowany automatycznie" id="2050" name="Google Shape;2050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592" y="2069841"/>
            <a:ext cx="6228751" cy="31027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rzut ekranu, oprogramowanie, Czcionka&#10;&#10;Opis wygenerowany automatycznie" id="2051" name="Google Shape;2051;p1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4865" y="2164363"/>
            <a:ext cx="512805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rzut ekranu, Czcionka&#10;&#10;Opis wygenerowany automatycznie" id="2052" name="Google Shape;2052;p1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28" y="5281060"/>
            <a:ext cx="6139678" cy="12013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rzut ekranu, Czcionka, oprogramowanie&#10;&#10;Opis wygenerowany automatycznie" id="2053" name="Google Shape;2053;p1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31195" y="5162979"/>
            <a:ext cx="5763827" cy="856906"/>
          </a:xfrm>
          <a:prstGeom prst="rect">
            <a:avLst/>
          </a:prstGeom>
          <a:noFill/>
          <a:ln>
            <a:noFill/>
          </a:ln>
        </p:spPr>
      </p:pic>
      <p:sp>
        <p:nvSpPr>
          <p:cNvPr id="2054" name="Google Shape;2054;p111"/>
          <p:cNvSpPr txBox="1"/>
          <p:nvPr/>
        </p:nvSpPr>
        <p:spPr>
          <a:xfrm>
            <a:off x="200499" y="1649541"/>
            <a:ext cx="4658411" cy="1285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080"/>
              <a:buFont typeface="Noto Sans Symbols"/>
              <a:buNone/>
            </a:pPr>
            <a:r>
              <a:rPr b="0" lang="pl-PL" sz="1200" u="sng">
                <a:solidFill>
                  <a:srgbClr val="444444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https://chrzaszcz.dev/2019/06/kafka-rebalancing/</a:t>
            </a:r>
            <a:endParaRPr b="0" sz="12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6002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"/>
              <a:buFont typeface="Noto Sans Symbols"/>
              <a:buNone/>
            </a:pPr>
            <a:r>
              <a:t/>
            </a:r>
            <a:endParaRPr b="0" sz="1200">
              <a:solidFill>
                <a:srgbClr val="44444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9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1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Strategia przypisania partycji </a:t>
            </a:r>
            <a:endParaRPr/>
          </a:p>
        </p:txBody>
      </p:sp>
      <p:sp>
        <p:nvSpPr>
          <p:cNvPr id="2061" name="Google Shape;2061;p112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tzw. assignor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Wykonuje to lider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Dostępne: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RangeAssignor</a:t>
            </a:r>
            <a:endParaRPr b="0" i="0" sz="24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RoundRobinAssignor</a:t>
            </a:r>
            <a:endParaRPr b="0" i="0" sz="24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StickyAssignor</a:t>
            </a:r>
            <a:endParaRPr b="0" i="0" sz="24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CooperativeStickyAssignor</a:t>
            </a:r>
            <a:endParaRPr b="0" i="0" sz="24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Można stworzyć własny -&gt; parametr </a:t>
            </a:r>
            <a:r>
              <a:rPr b="1" lang="pl-PL" sz="2400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partition.assignment.strategy</a:t>
            </a:r>
            <a:endParaRPr b="1" sz="2400" u="sng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6" name="Shape 2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Google Shape;2067;p11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RangeAssignor</a:t>
            </a:r>
            <a:endParaRPr/>
          </a:p>
        </p:txBody>
      </p:sp>
      <p:sp>
        <p:nvSpPr>
          <p:cNvPr id="2068" name="Google Shape;2068;p113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Działa w obrobię pojedynczego topika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Dzieli liczbę partycji przez liczbę konsumentów i przydziela możliwie po równej części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Gdy nie da się równo podzielić liczby partycji pozostała część przydzielona zostaje pierwszym konsumentom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Dokumentacja</a:t>
            </a: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3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Google Shape;2074;p114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5" name="Google Shape;2075;p11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RangeAssignor</a:t>
            </a:r>
            <a:endParaRPr/>
          </a:p>
        </p:txBody>
      </p:sp>
      <p:sp>
        <p:nvSpPr>
          <p:cNvPr id="2076" name="Google Shape;2076;p114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7" name="Google Shape;2077;p114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078" name="Google Shape;2078;p114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079" name="Google Shape;2079;p114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080" name="Google Shape;2080;p114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081" name="Google Shape;2081;p114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082" name="Google Shape;2082;p114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083" name="Google Shape;2083;p114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084" name="Google Shape;2084;p114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085" name="Google Shape;2085;p114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086" name="Google Shape;2086;p114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087" name="Google Shape;2087;p114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088" name="Google Shape;2088;p114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089" name="Google Shape;2089;p114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p115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6" name="Google Shape;2096;p11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RangeAssignor</a:t>
            </a:r>
            <a:endParaRPr/>
          </a:p>
        </p:txBody>
      </p:sp>
      <p:sp>
        <p:nvSpPr>
          <p:cNvPr id="2097" name="Google Shape;2097;p115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115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099" name="Google Shape;2099;p115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100" name="Google Shape;2100;p115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101" name="Google Shape;2101;p115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102" name="Google Shape;2102;p115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103" name="Google Shape;2103;p115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104" name="Google Shape;2104;p115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105" name="Google Shape;2105;p115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106" name="Google Shape;2106;p115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107" name="Google Shape;2107;p115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108" name="Google Shape;2108;p115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109" name="Google Shape;2109;p115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110" name="Google Shape;2110;p115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5" name="Shape 2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6" name="Google Shape;2116;p116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7" name="Google Shape;2117;p11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RangeAssignor</a:t>
            </a:r>
            <a:endParaRPr/>
          </a:p>
        </p:txBody>
      </p:sp>
      <p:sp>
        <p:nvSpPr>
          <p:cNvPr id="2118" name="Google Shape;2118;p116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p116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120" name="Google Shape;2120;p116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121" name="Google Shape;2121;p116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122" name="Google Shape;2122;p116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123" name="Google Shape;2123;p116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124" name="Google Shape;2124;p116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125" name="Google Shape;2125;p116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126" name="Google Shape;2126;p116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127" name="Google Shape;2127;p116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128" name="Google Shape;2128;p116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129" name="Google Shape;2129;p116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130" name="Google Shape;2130;p116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131" name="Google Shape;2131;p116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6" name="Shape 2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7" name="Google Shape;2137;p117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8" name="Google Shape;2138;p11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RangeAssignor</a:t>
            </a:r>
            <a:endParaRPr/>
          </a:p>
        </p:txBody>
      </p:sp>
      <p:sp>
        <p:nvSpPr>
          <p:cNvPr id="2139" name="Google Shape;2139;p117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117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141" name="Google Shape;2141;p117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142" name="Google Shape;2142;p117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143" name="Google Shape;2143;p117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144" name="Google Shape;2144;p117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145" name="Google Shape;2145;p117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146" name="Google Shape;2146;p117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147" name="Google Shape;2147;p117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148" name="Google Shape;2148;p117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149" name="Google Shape;2149;p117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150" name="Google Shape;2150;p117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151" name="Google Shape;2151;p117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152" name="Google Shape;2152;p117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7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18"/>
          <p:cNvSpPr/>
          <p:nvPr/>
        </p:nvSpPr>
        <p:spPr>
          <a:xfrm>
            <a:off x="1343472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9" name="Google Shape;2159;p11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RangeAssignor</a:t>
            </a:r>
            <a:endParaRPr/>
          </a:p>
        </p:txBody>
      </p:sp>
      <p:sp>
        <p:nvSpPr>
          <p:cNvPr id="2160" name="Google Shape;2160;p118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1" name="Google Shape;2161;p118"/>
          <p:cNvSpPr/>
          <p:nvPr/>
        </p:nvSpPr>
        <p:spPr>
          <a:xfrm>
            <a:off x="1702988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162" name="Google Shape;2162;p118"/>
          <p:cNvSpPr/>
          <p:nvPr/>
        </p:nvSpPr>
        <p:spPr>
          <a:xfrm>
            <a:off x="1702988" y="27006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163" name="Google Shape;2163;p118"/>
          <p:cNvSpPr/>
          <p:nvPr/>
        </p:nvSpPr>
        <p:spPr>
          <a:xfrm>
            <a:off x="1702988" y="30724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164" name="Google Shape;2164;p118"/>
          <p:cNvSpPr/>
          <p:nvPr/>
        </p:nvSpPr>
        <p:spPr>
          <a:xfrm>
            <a:off x="1702988" y="34442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165" name="Google Shape;2165;p118"/>
          <p:cNvSpPr/>
          <p:nvPr/>
        </p:nvSpPr>
        <p:spPr>
          <a:xfrm>
            <a:off x="1702988" y="38080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166" name="Google Shape;2166;p118"/>
          <p:cNvSpPr/>
          <p:nvPr/>
        </p:nvSpPr>
        <p:spPr>
          <a:xfrm>
            <a:off x="1702988" y="41798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167" name="Google Shape;2167;p118"/>
          <p:cNvSpPr/>
          <p:nvPr/>
        </p:nvSpPr>
        <p:spPr>
          <a:xfrm>
            <a:off x="1702988" y="45516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168" name="Google Shape;2168;p118"/>
          <p:cNvSpPr/>
          <p:nvPr/>
        </p:nvSpPr>
        <p:spPr>
          <a:xfrm>
            <a:off x="1702988" y="49234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169" name="Google Shape;2169;p118"/>
          <p:cNvSpPr/>
          <p:nvPr/>
        </p:nvSpPr>
        <p:spPr>
          <a:xfrm>
            <a:off x="1697001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170" name="Google Shape;2170;p118"/>
          <p:cNvSpPr txBox="1"/>
          <p:nvPr/>
        </p:nvSpPr>
        <p:spPr>
          <a:xfrm>
            <a:off x="1523492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171" name="Google Shape;2171;p118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172" name="Google Shape;2172;p118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173" name="Google Shape;2173;p118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  <p:sp>
        <p:nvSpPr>
          <p:cNvPr id="2174" name="Google Shape;2174;p118"/>
          <p:cNvSpPr/>
          <p:nvPr/>
        </p:nvSpPr>
        <p:spPr>
          <a:xfrm>
            <a:off x="3575720" y="21337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75" name="Google Shape;2175;p118"/>
          <p:cNvSpPr/>
          <p:nvPr/>
        </p:nvSpPr>
        <p:spPr>
          <a:xfrm>
            <a:off x="3935236" y="23293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176" name="Google Shape;2176;p118"/>
          <p:cNvSpPr/>
          <p:nvPr/>
        </p:nvSpPr>
        <p:spPr>
          <a:xfrm>
            <a:off x="3935236" y="27011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177" name="Google Shape;2177;p118"/>
          <p:cNvSpPr/>
          <p:nvPr/>
        </p:nvSpPr>
        <p:spPr>
          <a:xfrm>
            <a:off x="3935236" y="30729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178" name="Google Shape;2178;p118"/>
          <p:cNvSpPr/>
          <p:nvPr/>
        </p:nvSpPr>
        <p:spPr>
          <a:xfrm>
            <a:off x="3935236" y="34447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179" name="Google Shape;2179;p118"/>
          <p:cNvSpPr/>
          <p:nvPr/>
        </p:nvSpPr>
        <p:spPr>
          <a:xfrm>
            <a:off x="3935236" y="38085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180" name="Google Shape;2180;p118"/>
          <p:cNvSpPr/>
          <p:nvPr/>
        </p:nvSpPr>
        <p:spPr>
          <a:xfrm>
            <a:off x="3935236" y="41803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181" name="Google Shape;2181;p118"/>
          <p:cNvSpPr/>
          <p:nvPr/>
        </p:nvSpPr>
        <p:spPr>
          <a:xfrm>
            <a:off x="3935236" y="45521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182" name="Google Shape;2182;p118"/>
          <p:cNvSpPr/>
          <p:nvPr/>
        </p:nvSpPr>
        <p:spPr>
          <a:xfrm>
            <a:off x="3935236" y="49239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183" name="Google Shape;2183;p118"/>
          <p:cNvSpPr/>
          <p:nvPr/>
        </p:nvSpPr>
        <p:spPr>
          <a:xfrm>
            <a:off x="3929249" y="528339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184" name="Google Shape;2184;p118"/>
          <p:cNvSpPr txBox="1"/>
          <p:nvPr/>
        </p:nvSpPr>
        <p:spPr>
          <a:xfrm>
            <a:off x="3755740" y="17046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p119"/>
          <p:cNvSpPr/>
          <p:nvPr/>
        </p:nvSpPr>
        <p:spPr>
          <a:xfrm>
            <a:off x="1343472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91" name="Google Shape;2191;p11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RangeAssignor</a:t>
            </a:r>
            <a:endParaRPr/>
          </a:p>
        </p:txBody>
      </p:sp>
      <p:sp>
        <p:nvSpPr>
          <p:cNvPr id="2192" name="Google Shape;2192;p119"/>
          <p:cNvSpPr txBox="1"/>
          <p:nvPr/>
        </p:nvSpPr>
        <p:spPr>
          <a:xfrm>
            <a:off x="-600744" y="-660695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3" name="Google Shape;2193;p119"/>
          <p:cNvSpPr/>
          <p:nvPr/>
        </p:nvSpPr>
        <p:spPr>
          <a:xfrm>
            <a:off x="1702988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194" name="Google Shape;2194;p119"/>
          <p:cNvSpPr/>
          <p:nvPr/>
        </p:nvSpPr>
        <p:spPr>
          <a:xfrm>
            <a:off x="1702988" y="27006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195" name="Google Shape;2195;p119"/>
          <p:cNvSpPr/>
          <p:nvPr/>
        </p:nvSpPr>
        <p:spPr>
          <a:xfrm>
            <a:off x="1702988" y="30724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196" name="Google Shape;2196;p119"/>
          <p:cNvSpPr/>
          <p:nvPr/>
        </p:nvSpPr>
        <p:spPr>
          <a:xfrm>
            <a:off x="1702988" y="34442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197" name="Google Shape;2197;p119"/>
          <p:cNvSpPr/>
          <p:nvPr/>
        </p:nvSpPr>
        <p:spPr>
          <a:xfrm>
            <a:off x="1702988" y="38080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198" name="Google Shape;2198;p119"/>
          <p:cNvSpPr/>
          <p:nvPr/>
        </p:nvSpPr>
        <p:spPr>
          <a:xfrm>
            <a:off x="1702988" y="41798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199" name="Google Shape;2199;p119"/>
          <p:cNvSpPr/>
          <p:nvPr/>
        </p:nvSpPr>
        <p:spPr>
          <a:xfrm>
            <a:off x="1702988" y="45516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200" name="Google Shape;2200;p119"/>
          <p:cNvSpPr/>
          <p:nvPr/>
        </p:nvSpPr>
        <p:spPr>
          <a:xfrm>
            <a:off x="1702988" y="49234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201" name="Google Shape;2201;p119"/>
          <p:cNvSpPr/>
          <p:nvPr/>
        </p:nvSpPr>
        <p:spPr>
          <a:xfrm>
            <a:off x="1697001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202" name="Google Shape;2202;p119"/>
          <p:cNvSpPr txBox="1"/>
          <p:nvPr/>
        </p:nvSpPr>
        <p:spPr>
          <a:xfrm>
            <a:off x="1523492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203" name="Google Shape;2203;p119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204" name="Google Shape;2204;p119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205" name="Google Shape;2205;p119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  <p:sp>
        <p:nvSpPr>
          <p:cNvPr id="2206" name="Google Shape;2206;p119"/>
          <p:cNvSpPr txBox="1"/>
          <p:nvPr/>
        </p:nvSpPr>
        <p:spPr>
          <a:xfrm>
            <a:off x="3755740" y="17046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  <p:sp>
        <p:nvSpPr>
          <p:cNvPr id="2207" name="Google Shape;2207;p119"/>
          <p:cNvSpPr/>
          <p:nvPr/>
        </p:nvSpPr>
        <p:spPr>
          <a:xfrm>
            <a:off x="3641217" y="2142177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08" name="Google Shape;2208;p119"/>
          <p:cNvSpPr/>
          <p:nvPr/>
        </p:nvSpPr>
        <p:spPr>
          <a:xfrm>
            <a:off x="4000733" y="23377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209" name="Google Shape;2209;p119"/>
          <p:cNvSpPr/>
          <p:nvPr/>
        </p:nvSpPr>
        <p:spPr>
          <a:xfrm>
            <a:off x="4000733" y="27095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210" name="Google Shape;2210;p119"/>
          <p:cNvSpPr/>
          <p:nvPr/>
        </p:nvSpPr>
        <p:spPr>
          <a:xfrm>
            <a:off x="4000733" y="30813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211" name="Google Shape;2211;p119"/>
          <p:cNvSpPr/>
          <p:nvPr/>
        </p:nvSpPr>
        <p:spPr>
          <a:xfrm>
            <a:off x="4000733" y="3453199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212" name="Google Shape;2212;p119"/>
          <p:cNvSpPr/>
          <p:nvPr/>
        </p:nvSpPr>
        <p:spPr>
          <a:xfrm>
            <a:off x="4000733" y="3817028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213" name="Google Shape;2213;p119"/>
          <p:cNvSpPr/>
          <p:nvPr/>
        </p:nvSpPr>
        <p:spPr>
          <a:xfrm>
            <a:off x="4000733" y="4188828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214" name="Google Shape;2214;p119"/>
          <p:cNvSpPr/>
          <p:nvPr/>
        </p:nvSpPr>
        <p:spPr>
          <a:xfrm>
            <a:off x="4000733" y="456062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215" name="Google Shape;2215;p119"/>
          <p:cNvSpPr/>
          <p:nvPr/>
        </p:nvSpPr>
        <p:spPr>
          <a:xfrm>
            <a:off x="4000733" y="493242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216" name="Google Shape;2216;p119"/>
          <p:cNvSpPr/>
          <p:nvPr/>
        </p:nvSpPr>
        <p:spPr>
          <a:xfrm>
            <a:off x="3994746" y="5291856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KRaft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7" name="Google Shape;437;p12"/>
          <p:cNvSpPr/>
          <p:nvPr/>
        </p:nvSpPr>
        <p:spPr>
          <a:xfrm>
            <a:off x="3388672" y="2846098"/>
            <a:ext cx="1350119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438" name="Google Shape;438;p12"/>
          <p:cNvSpPr/>
          <p:nvPr/>
        </p:nvSpPr>
        <p:spPr>
          <a:xfrm>
            <a:off x="5374490" y="2846098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 </a:t>
            </a:r>
            <a:endParaRPr/>
          </a:p>
        </p:txBody>
      </p:sp>
      <p:sp>
        <p:nvSpPr>
          <p:cNvPr id="439" name="Google Shape;439;p12"/>
          <p:cNvSpPr/>
          <p:nvPr/>
        </p:nvSpPr>
        <p:spPr>
          <a:xfrm>
            <a:off x="7291035" y="2846097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sp>
        <p:nvSpPr>
          <p:cNvPr id="440" name="Google Shape;440;p12"/>
          <p:cNvSpPr/>
          <p:nvPr/>
        </p:nvSpPr>
        <p:spPr>
          <a:xfrm>
            <a:off x="3467707" y="3931370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1" name="Google Shape;441;p12"/>
          <p:cNvSpPr/>
          <p:nvPr/>
        </p:nvSpPr>
        <p:spPr>
          <a:xfrm>
            <a:off x="4171977" y="3931369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42" name="Google Shape;442;p12"/>
          <p:cNvSpPr/>
          <p:nvPr/>
        </p:nvSpPr>
        <p:spPr>
          <a:xfrm>
            <a:off x="6180886" y="3954460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43" name="Google Shape;443;p12"/>
          <p:cNvSpPr/>
          <p:nvPr/>
        </p:nvSpPr>
        <p:spPr>
          <a:xfrm>
            <a:off x="8097431" y="3966004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44" name="Google Shape;444;p12"/>
          <p:cNvSpPr/>
          <p:nvPr/>
        </p:nvSpPr>
        <p:spPr>
          <a:xfrm>
            <a:off x="3590636" y="4477537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5" name="Google Shape;445;p12"/>
          <p:cNvSpPr/>
          <p:nvPr/>
        </p:nvSpPr>
        <p:spPr>
          <a:xfrm>
            <a:off x="5586949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6" name="Google Shape;446;p12"/>
          <p:cNvSpPr/>
          <p:nvPr/>
        </p:nvSpPr>
        <p:spPr>
          <a:xfrm>
            <a:off x="7501395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7" name="Google Shape;447;p12"/>
          <p:cNvSpPr txBox="1"/>
          <p:nvPr/>
        </p:nvSpPr>
        <p:spPr>
          <a:xfrm>
            <a:off x="3510868" y="5454702"/>
            <a:ext cx="1108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Candidate</a:t>
            </a:r>
            <a:endParaRPr/>
          </a:p>
        </p:txBody>
      </p:sp>
      <p:sp>
        <p:nvSpPr>
          <p:cNvPr id="448" name="Google Shape;448;p12"/>
          <p:cNvSpPr txBox="1"/>
          <p:nvPr/>
        </p:nvSpPr>
        <p:spPr>
          <a:xfrm>
            <a:off x="5542868" y="5452602"/>
            <a:ext cx="110836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Candidate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12"/>
          <p:cNvSpPr txBox="1"/>
          <p:nvPr/>
        </p:nvSpPr>
        <p:spPr>
          <a:xfrm>
            <a:off x="7540231" y="5452602"/>
            <a:ext cx="110836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Candidate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" name="Google Shape;2222;p120"/>
          <p:cNvSpPr/>
          <p:nvPr/>
        </p:nvSpPr>
        <p:spPr>
          <a:xfrm>
            <a:off x="1343472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3" name="Google Shape;2223;p12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RangeAssignor</a:t>
            </a:r>
            <a:endParaRPr/>
          </a:p>
        </p:txBody>
      </p:sp>
      <p:sp>
        <p:nvSpPr>
          <p:cNvPr id="2224" name="Google Shape;2224;p120"/>
          <p:cNvSpPr txBox="1"/>
          <p:nvPr/>
        </p:nvSpPr>
        <p:spPr>
          <a:xfrm>
            <a:off x="-600744" y="-660695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5" name="Google Shape;2225;p120"/>
          <p:cNvSpPr/>
          <p:nvPr/>
        </p:nvSpPr>
        <p:spPr>
          <a:xfrm>
            <a:off x="1702988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226" name="Google Shape;2226;p120"/>
          <p:cNvSpPr/>
          <p:nvPr/>
        </p:nvSpPr>
        <p:spPr>
          <a:xfrm>
            <a:off x="1702988" y="27006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227" name="Google Shape;2227;p120"/>
          <p:cNvSpPr/>
          <p:nvPr/>
        </p:nvSpPr>
        <p:spPr>
          <a:xfrm>
            <a:off x="1702988" y="30724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228" name="Google Shape;2228;p120"/>
          <p:cNvSpPr/>
          <p:nvPr/>
        </p:nvSpPr>
        <p:spPr>
          <a:xfrm>
            <a:off x="1702988" y="34442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229" name="Google Shape;2229;p120"/>
          <p:cNvSpPr/>
          <p:nvPr/>
        </p:nvSpPr>
        <p:spPr>
          <a:xfrm>
            <a:off x="1702988" y="38080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230" name="Google Shape;2230;p120"/>
          <p:cNvSpPr/>
          <p:nvPr/>
        </p:nvSpPr>
        <p:spPr>
          <a:xfrm>
            <a:off x="1702988" y="41798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231" name="Google Shape;2231;p120"/>
          <p:cNvSpPr/>
          <p:nvPr/>
        </p:nvSpPr>
        <p:spPr>
          <a:xfrm>
            <a:off x="1702988" y="45516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232" name="Google Shape;2232;p120"/>
          <p:cNvSpPr/>
          <p:nvPr/>
        </p:nvSpPr>
        <p:spPr>
          <a:xfrm>
            <a:off x="1702988" y="49234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233" name="Google Shape;2233;p120"/>
          <p:cNvSpPr/>
          <p:nvPr/>
        </p:nvSpPr>
        <p:spPr>
          <a:xfrm>
            <a:off x="1697001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234" name="Google Shape;2234;p120"/>
          <p:cNvSpPr txBox="1"/>
          <p:nvPr/>
        </p:nvSpPr>
        <p:spPr>
          <a:xfrm>
            <a:off x="1523492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235" name="Google Shape;2235;p120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236" name="Google Shape;2236;p120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237" name="Google Shape;2237;p120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  <p:sp>
        <p:nvSpPr>
          <p:cNvPr id="2238" name="Google Shape;2238;p120"/>
          <p:cNvSpPr txBox="1"/>
          <p:nvPr/>
        </p:nvSpPr>
        <p:spPr>
          <a:xfrm>
            <a:off x="3755740" y="17046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  <p:sp>
        <p:nvSpPr>
          <p:cNvPr id="2239" name="Google Shape;2239;p120"/>
          <p:cNvSpPr/>
          <p:nvPr/>
        </p:nvSpPr>
        <p:spPr>
          <a:xfrm>
            <a:off x="3641217" y="2142176"/>
            <a:ext cx="1944216" cy="416714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40" name="Google Shape;2240;p120"/>
          <p:cNvSpPr/>
          <p:nvPr/>
        </p:nvSpPr>
        <p:spPr>
          <a:xfrm>
            <a:off x="4000733" y="23377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241" name="Google Shape;2241;p120"/>
          <p:cNvSpPr/>
          <p:nvPr/>
        </p:nvSpPr>
        <p:spPr>
          <a:xfrm>
            <a:off x="4000733" y="27095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242" name="Google Shape;2242;p120"/>
          <p:cNvSpPr/>
          <p:nvPr/>
        </p:nvSpPr>
        <p:spPr>
          <a:xfrm>
            <a:off x="4000733" y="30813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243" name="Google Shape;2243;p120"/>
          <p:cNvSpPr/>
          <p:nvPr/>
        </p:nvSpPr>
        <p:spPr>
          <a:xfrm>
            <a:off x="4000733" y="3453199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244" name="Google Shape;2244;p120"/>
          <p:cNvSpPr/>
          <p:nvPr/>
        </p:nvSpPr>
        <p:spPr>
          <a:xfrm>
            <a:off x="4000733" y="3817028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245" name="Google Shape;2245;p120"/>
          <p:cNvSpPr/>
          <p:nvPr/>
        </p:nvSpPr>
        <p:spPr>
          <a:xfrm>
            <a:off x="4000733" y="4188828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246" name="Google Shape;2246;p120"/>
          <p:cNvSpPr/>
          <p:nvPr/>
        </p:nvSpPr>
        <p:spPr>
          <a:xfrm>
            <a:off x="4000733" y="456062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247" name="Google Shape;2247;p120"/>
          <p:cNvSpPr/>
          <p:nvPr/>
        </p:nvSpPr>
        <p:spPr>
          <a:xfrm>
            <a:off x="4000733" y="493242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248" name="Google Shape;2248;p120"/>
          <p:cNvSpPr/>
          <p:nvPr/>
        </p:nvSpPr>
        <p:spPr>
          <a:xfrm>
            <a:off x="3994746" y="5291856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249" name="Google Shape;2249;p120"/>
          <p:cNvSpPr/>
          <p:nvPr/>
        </p:nvSpPr>
        <p:spPr>
          <a:xfrm>
            <a:off x="1613240" y="5675174"/>
            <a:ext cx="1404680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10</a:t>
            </a:r>
            <a:endParaRPr/>
          </a:p>
        </p:txBody>
      </p:sp>
      <p:sp>
        <p:nvSpPr>
          <p:cNvPr id="2250" name="Google Shape;2250;p120"/>
          <p:cNvSpPr/>
          <p:nvPr/>
        </p:nvSpPr>
        <p:spPr>
          <a:xfrm>
            <a:off x="3948232" y="5658393"/>
            <a:ext cx="1330186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10</a:t>
            </a:r>
            <a:endParaRPr/>
          </a:p>
        </p:txBody>
      </p:sp>
      <p:sp>
        <p:nvSpPr>
          <p:cNvPr id="2251" name="Google Shape;2251;p120"/>
          <p:cNvSpPr/>
          <p:nvPr/>
        </p:nvSpPr>
        <p:spPr>
          <a:xfrm>
            <a:off x="3948232" y="5986928"/>
            <a:ext cx="1330186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11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6" name="Shape 2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7" name="Google Shape;2257;p121"/>
          <p:cNvSpPr/>
          <p:nvPr/>
        </p:nvSpPr>
        <p:spPr>
          <a:xfrm>
            <a:off x="1343472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58" name="Google Shape;2258;p12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RangeAssignor</a:t>
            </a:r>
            <a:endParaRPr/>
          </a:p>
        </p:txBody>
      </p:sp>
      <p:sp>
        <p:nvSpPr>
          <p:cNvPr id="2259" name="Google Shape;2259;p121"/>
          <p:cNvSpPr txBox="1"/>
          <p:nvPr/>
        </p:nvSpPr>
        <p:spPr>
          <a:xfrm>
            <a:off x="-600744" y="-660695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0" name="Google Shape;2260;p121"/>
          <p:cNvSpPr/>
          <p:nvPr/>
        </p:nvSpPr>
        <p:spPr>
          <a:xfrm>
            <a:off x="1702988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261" name="Google Shape;2261;p121"/>
          <p:cNvSpPr/>
          <p:nvPr/>
        </p:nvSpPr>
        <p:spPr>
          <a:xfrm>
            <a:off x="1702988" y="27006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262" name="Google Shape;2262;p121"/>
          <p:cNvSpPr/>
          <p:nvPr/>
        </p:nvSpPr>
        <p:spPr>
          <a:xfrm>
            <a:off x="1702988" y="30724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263" name="Google Shape;2263;p121"/>
          <p:cNvSpPr/>
          <p:nvPr/>
        </p:nvSpPr>
        <p:spPr>
          <a:xfrm>
            <a:off x="1702988" y="34442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264" name="Google Shape;2264;p121"/>
          <p:cNvSpPr/>
          <p:nvPr/>
        </p:nvSpPr>
        <p:spPr>
          <a:xfrm>
            <a:off x="1702988" y="38080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265" name="Google Shape;2265;p121"/>
          <p:cNvSpPr/>
          <p:nvPr/>
        </p:nvSpPr>
        <p:spPr>
          <a:xfrm>
            <a:off x="1702988" y="41798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266" name="Google Shape;2266;p121"/>
          <p:cNvSpPr/>
          <p:nvPr/>
        </p:nvSpPr>
        <p:spPr>
          <a:xfrm>
            <a:off x="1702988" y="45516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267" name="Google Shape;2267;p121"/>
          <p:cNvSpPr/>
          <p:nvPr/>
        </p:nvSpPr>
        <p:spPr>
          <a:xfrm>
            <a:off x="1702988" y="49234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268" name="Google Shape;2268;p121"/>
          <p:cNvSpPr/>
          <p:nvPr/>
        </p:nvSpPr>
        <p:spPr>
          <a:xfrm>
            <a:off x="1697001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269" name="Google Shape;2269;p121"/>
          <p:cNvSpPr txBox="1"/>
          <p:nvPr/>
        </p:nvSpPr>
        <p:spPr>
          <a:xfrm>
            <a:off x="1523492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270" name="Google Shape;2270;p121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271" name="Google Shape;2271;p121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272" name="Google Shape;2272;p121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  <p:sp>
        <p:nvSpPr>
          <p:cNvPr id="2273" name="Google Shape;2273;p121"/>
          <p:cNvSpPr txBox="1"/>
          <p:nvPr/>
        </p:nvSpPr>
        <p:spPr>
          <a:xfrm>
            <a:off x="3755740" y="17046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  <p:sp>
        <p:nvSpPr>
          <p:cNvPr id="2274" name="Google Shape;2274;p121"/>
          <p:cNvSpPr/>
          <p:nvPr/>
        </p:nvSpPr>
        <p:spPr>
          <a:xfrm>
            <a:off x="3641217" y="2142176"/>
            <a:ext cx="1944216" cy="416714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5" name="Google Shape;2275;p121"/>
          <p:cNvSpPr/>
          <p:nvPr/>
        </p:nvSpPr>
        <p:spPr>
          <a:xfrm>
            <a:off x="4000733" y="23377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276" name="Google Shape;2276;p121"/>
          <p:cNvSpPr/>
          <p:nvPr/>
        </p:nvSpPr>
        <p:spPr>
          <a:xfrm>
            <a:off x="4000733" y="27095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277" name="Google Shape;2277;p121"/>
          <p:cNvSpPr/>
          <p:nvPr/>
        </p:nvSpPr>
        <p:spPr>
          <a:xfrm>
            <a:off x="4000733" y="30813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278" name="Google Shape;2278;p121"/>
          <p:cNvSpPr/>
          <p:nvPr/>
        </p:nvSpPr>
        <p:spPr>
          <a:xfrm>
            <a:off x="4000733" y="3453199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279" name="Google Shape;2279;p121"/>
          <p:cNvSpPr/>
          <p:nvPr/>
        </p:nvSpPr>
        <p:spPr>
          <a:xfrm>
            <a:off x="4000733" y="3817028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280" name="Google Shape;2280;p121"/>
          <p:cNvSpPr/>
          <p:nvPr/>
        </p:nvSpPr>
        <p:spPr>
          <a:xfrm>
            <a:off x="4000733" y="4188828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281" name="Google Shape;2281;p121"/>
          <p:cNvSpPr/>
          <p:nvPr/>
        </p:nvSpPr>
        <p:spPr>
          <a:xfrm>
            <a:off x="4000733" y="456062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282" name="Google Shape;2282;p121"/>
          <p:cNvSpPr/>
          <p:nvPr/>
        </p:nvSpPr>
        <p:spPr>
          <a:xfrm>
            <a:off x="4000733" y="493242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283" name="Google Shape;2283;p121"/>
          <p:cNvSpPr/>
          <p:nvPr/>
        </p:nvSpPr>
        <p:spPr>
          <a:xfrm>
            <a:off x="3994746" y="5291856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284" name="Google Shape;2284;p121"/>
          <p:cNvSpPr/>
          <p:nvPr/>
        </p:nvSpPr>
        <p:spPr>
          <a:xfrm>
            <a:off x="1613240" y="5675174"/>
            <a:ext cx="1404680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10</a:t>
            </a:r>
            <a:endParaRPr/>
          </a:p>
        </p:txBody>
      </p:sp>
      <p:sp>
        <p:nvSpPr>
          <p:cNvPr id="2285" name="Google Shape;2285;p121"/>
          <p:cNvSpPr/>
          <p:nvPr/>
        </p:nvSpPr>
        <p:spPr>
          <a:xfrm>
            <a:off x="3948232" y="5658393"/>
            <a:ext cx="1330186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10</a:t>
            </a:r>
            <a:endParaRPr/>
          </a:p>
        </p:txBody>
      </p:sp>
      <p:sp>
        <p:nvSpPr>
          <p:cNvPr id="2286" name="Google Shape;2286;p121"/>
          <p:cNvSpPr/>
          <p:nvPr/>
        </p:nvSpPr>
        <p:spPr>
          <a:xfrm>
            <a:off x="3948232" y="5986928"/>
            <a:ext cx="1330186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11</a:t>
            </a:r>
            <a:endParaRPr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p122"/>
          <p:cNvSpPr/>
          <p:nvPr/>
        </p:nvSpPr>
        <p:spPr>
          <a:xfrm>
            <a:off x="1343472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3" name="Google Shape;2293;p12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RangeAssignor</a:t>
            </a:r>
            <a:endParaRPr/>
          </a:p>
        </p:txBody>
      </p:sp>
      <p:sp>
        <p:nvSpPr>
          <p:cNvPr id="2294" name="Google Shape;2294;p122"/>
          <p:cNvSpPr txBox="1"/>
          <p:nvPr/>
        </p:nvSpPr>
        <p:spPr>
          <a:xfrm>
            <a:off x="-600744" y="-660695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5" name="Google Shape;2295;p122"/>
          <p:cNvSpPr/>
          <p:nvPr/>
        </p:nvSpPr>
        <p:spPr>
          <a:xfrm>
            <a:off x="1702988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296" name="Google Shape;2296;p122"/>
          <p:cNvSpPr/>
          <p:nvPr/>
        </p:nvSpPr>
        <p:spPr>
          <a:xfrm>
            <a:off x="1702988" y="27006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297" name="Google Shape;2297;p122"/>
          <p:cNvSpPr/>
          <p:nvPr/>
        </p:nvSpPr>
        <p:spPr>
          <a:xfrm>
            <a:off x="1702988" y="30724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298" name="Google Shape;2298;p122"/>
          <p:cNvSpPr/>
          <p:nvPr/>
        </p:nvSpPr>
        <p:spPr>
          <a:xfrm>
            <a:off x="1702988" y="34442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299" name="Google Shape;2299;p122"/>
          <p:cNvSpPr/>
          <p:nvPr/>
        </p:nvSpPr>
        <p:spPr>
          <a:xfrm>
            <a:off x="1702988" y="38080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300" name="Google Shape;2300;p122"/>
          <p:cNvSpPr/>
          <p:nvPr/>
        </p:nvSpPr>
        <p:spPr>
          <a:xfrm>
            <a:off x="1702988" y="41798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301" name="Google Shape;2301;p122"/>
          <p:cNvSpPr/>
          <p:nvPr/>
        </p:nvSpPr>
        <p:spPr>
          <a:xfrm>
            <a:off x="1702988" y="45516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302" name="Google Shape;2302;p122"/>
          <p:cNvSpPr/>
          <p:nvPr/>
        </p:nvSpPr>
        <p:spPr>
          <a:xfrm>
            <a:off x="1702988" y="49234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303" name="Google Shape;2303;p122"/>
          <p:cNvSpPr/>
          <p:nvPr/>
        </p:nvSpPr>
        <p:spPr>
          <a:xfrm>
            <a:off x="1697001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304" name="Google Shape;2304;p122"/>
          <p:cNvSpPr txBox="1"/>
          <p:nvPr/>
        </p:nvSpPr>
        <p:spPr>
          <a:xfrm>
            <a:off x="1523492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305" name="Google Shape;2305;p122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306" name="Google Shape;2306;p122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307" name="Google Shape;2307;p122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  <p:sp>
        <p:nvSpPr>
          <p:cNvPr id="2308" name="Google Shape;2308;p122"/>
          <p:cNvSpPr txBox="1"/>
          <p:nvPr/>
        </p:nvSpPr>
        <p:spPr>
          <a:xfrm>
            <a:off x="3755740" y="17046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  <p:sp>
        <p:nvSpPr>
          <p:cNvPr id="2309" name="Google Shape;2309;p122"/>
          <p:cNvSpPr/>
          <p:nvPr/>
        </p:nvSpPr>
        <p:spPr>
          <a:xfrm>
            <a:off x="3641217" y="2142176"/>
            <a:ext cx="1944216" cy="4167144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0" name="Google Shape;2310;p122"/>
          <p:cNvSpPr/>
          <p:nvPr/>
        </p:nvSpPr>
        <p:spPr>
          <a:xfrm>
            <a:off x="4000733" y="23377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311" name="Google Shape;2311;p122"/>
          <p:cNvSpPr/>
          <p:nvPr/>
        </p:nvSpPr>
        <p:spPr>
          <a:xfrm>
            <a:off x="4000733" y="27095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312" name="Google Shape;2312;p122"/>
          <p:cNvSpPr/>
          <p:nvPr/>
        </p:nvSpPr>
        <p:spPr>
          <a:xfrm>
            <a:off x="4000733" y="3081399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313" name="Google Shape;2313;p122"/>
          <p:cNvSpPr/>
          <p:nvPr/>
        </p:nvSpPr>
        <p:spPr>
          <a:xfrm>
            <a:off x="4000733" y="3453199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314" name="Google Shape;2314;p122"/>
          <p:cNvSpPr/>
          <p:nvPr/>
        </p:nvSpPr>
        <p:spPr>
          <a:xfrm>
            <a:off x="4000733" y="3817028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315" name="Google Shape;2315;p122"/>
          <p:cNvSpPr/>
          <p:nvPr/>
        </p:nvSpPr>
        <p:spPr>
          <a:xfrm>
            <a:off x="4000733" y="4188828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316" name="Google Shape;2316;p122"/>
          <p:cNvSpPr/>
          <p:nvPr/>
        </p:nvSpPr>
        <p:spPr>
          <a:xfrm>
            <a:off x="4000733" y="456062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317" name="Google Shape;2317;p122"/>
          <p:cNvSpPr/>
          <p:nvPr/>
        </p:nvSpPr>
        <p:spPr>
          <a:xfrm>
            <a:off x="4000733" y="493242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318" name="Google Shape;2318;p122"/>
          <p:cNvSpPr/>
          <p:nvPr/>
        </p:nvSpPr>
        <p:spPr>
          <a:xfrm>
            <a:off x="3994746" y="5291856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319" name="Google Shape;2319;p122"/>
          <p:cNvSpPr/>
          <p:nvPr/>
        </p:nvSpPr>
        <p:spPr>
          <a:xfrm>
            <a:off x="1613240" y="5675174"/>
            <a:ext cx="1404680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10</a:t>
            </a:r>
            <a:endParaRPr/>
          </a:p>
        </p:txBody>
      </p:sp>
      <p:sp>
        <p:nvSpPr>
          <p:cNvPr id="2320" name="Google Shape;2320;p122"/>
          <p:cNvSpPr/>
          <p:nvPr/>
        </p:nvSpPr>
        <p:spPr>
          <a:xfrm>
            <a:off x="3948232" y="5658393"/>
            <a:ext cx="1330186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10</a:t>
            </a:r>
            <a:endParaRPr/>
          </a:p>
        </p:txBody>
      </p:sp>
      <p:sp>
        <p:nvSpPr>
          <p:cNvPr id="2321" name="Google Shape;2321;p122"/>
          <p:cNvSpPr/>
          <p:nvPr/>
        </p:nvSpPr>
        <p:spPr>
          <a:xfrm>
            <a:off x="3948232" y="5986928"/>
            <a:ext cx="1330186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11</a:t>
            </a:r>
            <a:endParaRPr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6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12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RangeAssignor</a:t>
            </a:r>
            <a:endParaRPr/>
          </a:p>
        </p:txBody>
      </p:sp>
      <p:sp>
        <p:nvSpPr>
          <p:cNvPr id="2328" name="Google Shape;2328;p123"/>
          <p:cNvSpPr txBox="1"/>
          <p:nvPr/>
        </p:nvSpPr>
        <p:spPr>
          <a:xfrm>
            <a:off x="681039" y="1484784"/>
            <a:ext cx="10531307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Zalety: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Działa w kontekście pojedynczego tematu</a:t>
            </a:r>
            <a:endParaRPr/>
          </a:p>
          <a:p>
            <a:pPr indent="-9144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Wady: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Pierwszych kilku konsumentów może otrzymać dodatkowe partycje 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Gdy konsumentów jest więcej niż partycji to niektórzy nie dostaną nic do przetworzenia (per topik)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Skalowanie konsumentów -&gt; spora zmiana domyślnego przypisania </a:t>
            </a:r>
            <a:endParaRPr/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3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12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5" name="Google Shape;2335;p124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Nie działa w obrobię pojedynczego topika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Robi listę wszystkich dostępnych partycji dla wszystkich topików oraz wszystkich zainteresowanych konsumentów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Przypisuje kolejne partycję do konsumentów wykorzystując algorytm Round Robin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Dokumentacja</a:t>
            </a: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125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2" name="Google Shape;2342;p12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/>
          </a:p>
        </p:txBody>
      </p:sp>
      <p:sp>
        <p:nvSpPr>
          <p:cNvPr id="2343" name="Google Shape;2343;p125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4" name="Google Shape;2344;p125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345" name="Google Shape;2345;p125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346" name="Google Shape;2346;p125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347" name="Google Shape;2347;p125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348" name="Google Shape;2348;p125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349" name="Google Shape;2349;p125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350" name="Google Shape;2350;p125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351" name="Google Shape;2351;p125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352" name="Google Shape;2352;p125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353" name="Google Shape;2353;p125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354" name="Google Shape;2354;p125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355" name="Google Shape;2355;p125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356" name="Google Shape;2356;p125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1" name="Shape 2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2" name="Google Shape;2362;p12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3" name="Google Shape;2363;p126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64" name="Google Shape;2364;p126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5" name="Google Shape;2365;p126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366" name="Google Shape;2366;p126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367" name="Google Shape;2367;p126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368" name="Google Shape;2368;p126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369" name="Google Shape;2369;p126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370" name="Google Shape;2370;p126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371" name="Google Shape;2371;p126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372" name="Google Shape;2372;p126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373" name="Google Shape;2373;p126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374" name="Google Shape;2374;p126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375" name="Google Shape;2375;p126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376" name="Google Shape;2376;p126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377" name="Google Shape;2377;p126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p12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4" name="Google Shape;2384;p127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5" name="Google Shape;2385;p127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6" name="Google Shape;2386;p127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387" name="Google Shape;2387;p127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388" name="Google Shape;2388;p127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389" name="Google Shape;2389;p127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390" name="Google Shape;2390;p127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391" name="Google Shape;2391;p127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392" name="Google Shape;2392;p127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393" name="Google Shape;2393;p127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394" name="Google Shape;2394;p127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395" name="Google Shape;2395;p127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396" name="Google Shape;2396;p127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397" name="Google Shape;2397;p127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398" name="Google Shape;2398;p127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3" name="Shape 2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4" name="Google Shape;2404;p12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5" name="Google Shape;2405;p128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06" name="Google Shape;2406;p128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7" name="Google Shape;2407;p128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408" name="Google Shape;2408;p128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409" name="Google Shape;2409;p128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410" name="Google Shape;2410;p128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411" name="Google Shape;2411;p128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412" name="Google Shape;2412;p128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413" name="Google Shape;2413;p128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414" name="Google Shape;2414;p128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415" name="Google Shape;2415;p128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416" name="Google Shape;2416;p128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417" name="Google Shape;2417;p128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418" name="Google Shape;2418;p128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419" name="Google Shape;2419;p128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4" name="Shape 2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5" name="Google Shape;2425;p12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6" name="Google Shape;2426;p129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27" name="Google Shape;2427;p129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8" name="Google Shape;2428;p129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429" name="Google Shape;2429;p129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430" name="Google Shape;2430;p129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431" name="Google Shape;2431;p129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432" name="Google Shape;2432;p129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433" name="Google Shape;2433;p129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434" name="Google Shape;2434;p129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435" name="Google Shape;2435;p129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436" name="Google Shape;2436;p129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437" name="Google Shape;2437;p129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438" name="Google Shape;2438;p129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439" name="Google Shape;2439;p129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440" name="Google Shape;2440;p129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KRaft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13"/>
          <p:cNvSpPr/>
          <p:nvPr/>
        </p:nvSpPr>
        <p:spPr>
          <a:xfrm>
            <a:off x="3388672" y="2846098"/>
            <a:ext cx="1350119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457" name="Google Shape;457;p13"/>
          <p:cNvSpPr/>
          <p:nvPr/>
        </p:nvSpPr>
        <p:spPr>
          <a:xfrm>
            <a:off x="5374490" y="2846098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 </a:t>
            </a:r>
            <a:endParaRPr/>
          </a:p>
        </p:txBody>
      </p:sp>
      <p:sp>
        <p:nvSpPr>
          <p:cNvPr id="458" name="Google Shape;458;p13"/>
          <p:cNvSpPr/>
          <p:nvPr/>
        </p:nvSpPr>
        <p:spPr>
          <a:xfrm>
            <a:off x="7291035" y="2846097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sp>
        <p:nvSpPr>
          <p:cNvPr id="459" name="Google Shape;459;p13"/>
          <p:cNvSpPr/>
          <p:nvPr/>
        </p:nvSpPr>
        <p:spPr>
          <a:xfrm>
            <a:off x="3467707" y="3931370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0" name="Google Shape;460;p13"/>
          <p:cNvSpPr/>
          <p:nvPr/>
        </p:nvSpPr>
        <p:spPr>
          <a:xfrm>
            <a:off x="4171977" y="3931369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61" name="Google Shape;461;p13"/>
          <p:cNvSpPr/>
          <p:nvPr/>
        </p:nvSpPr>
        <p:spPr>
          <a:xfrm>
            <a:off x="6180886" y="3954460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62" name="Google Shape;462;p13"/>
          <p:cNvSpPr/>
          <p:nvPr/>
        </p:nvSpPr>
        <p:spPr>
          <a:xfrm>
            <a:off x="8097431" y="3966004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63" name="Google Shape;463;p13"/>
          <p:cNvSpPr/>
          <p:nvPr/>
        </p:nvSpPr>
        <p:spPr>
          <a:xfrm>
            <a:off x="3590636" y="4477537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13"/>
          <p:cNvSpPr/>
          <p:nvPr/>
        </p:nvSpPr>
        <p:spPr>
          <a:xfrm>
            <a:off x="5586949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13"/>
          <p:cNvSpPr/>
          <p:nvPr/>
        </p:nvSpPr>
        <p:spPr>
          <a:xfrm>
            <a:off x="7501395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5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p13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7" name="Google Shape;2447;p130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48" name="Google Shape;2448;p130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9" name="Google Shape;2449;p130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450" name="Google Shape;2450;p130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451" name="Google Shape;2451;p130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452" name="Google Shape;2452;p130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453" name="Google Shape;2453;p130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454" name="Google Shape;2454;p130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455" name="Google Shape;2455;p130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456" name="Google Shape;2456;p130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457" name="Google Shape;2457;p130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458" name="Google Shape;2458;p130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459" name="Google Shape;2459;p130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460" name="Google Shape;2460;p130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461" name="Google Shape;2461;p130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13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8" name="Google Shape;2468;p131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9" name="Google Shape;2469;p131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0" name="Google Shape;2470;p131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471" name="Google Shape;2471;p131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472" name="Google Shape;2472;p131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473" name="Google Shape;2473;p131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474" name="Google Shape;2474;p131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475" name="Google Shape;2475;p131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476" name="Google Shape;2476;p131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477" name="Google Shape;2477;p131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478" name="Google Shape;2478;p131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479" name="Google Shape;2479;p131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480" name="Google Shape;2480;p131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481" name="Google Shape;2481;p131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482" name="Google Shape;2482;p131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7" name="Shape 2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" name="Google Shape;2488;p13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9" name="Google Shape;2489;p132"/>
          <p:cNvSpPr/>
          <p:nvPr/>
        </p:nvSpPr>
        <p:spPr>
          <a:xfrm>
            <a:off x="2193008" y="2114899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0" name="Google Shape;2490;p132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1" name="Google Shape;2491;p132"/>
          <p:cNvSpPr/>
          <p:nvPr/>
        </p:nvSpPr>
        <p:spPr>
          <a:xfrm>
            <a:off x="2552524" y="23105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492" name="Google Shape;2492;p132"/>
          <p:cNvSpPr/>
          <p:nvPr/>
        </p:nvSpPr>
        <p:spPr>
          <a:xfrm>
            <a:off x="2552524" y="2682321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493" name="Google Shape;2493;p132"/>
          <p:cNvSpPr/>
          <p:nvPr/>
        </p:nvSpPr>
        <p:spPr>
          <a:xfrm>
            <a:off x="2552524" y="30541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494" name="Google Shape;2494;p132"/>
          <p:cNvSpPr/>
          <p:nvPr/>
        </p:nvSpPr>
        <p:spPr>
          <a:xfrm>
            <a:off x="2552524" y="34259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495" name="Google Shape;2495;p132"/>
          <p:cNvSpPr/>
          <p:nvPr/>
        </p:nvSpPr>
        <p:spPr>
          <a:xfrm>
            <a:off x="2552524" y="37897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496" name="Google Shape;2496;p132"/>
          <p:cNvSpPr/>
          <p:nvPr/>
        </p:nvSpPr>
        <p:spPr>
          <a:xfrm>
            <a:off x="2552524" y="41615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497" name="Google Shape;2497;p132"/>
          <p:cNvSpPr/>
          <p:nvPr/>
        </p:nvSpPr>
        <p:spPr>
          <a:xfrm>
            <a:off x="2552524" y="45333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498" name="Google Shape;2498;p132"/>
          <p:cNvSpPr/>
          <p:nvPr/>
        </p:nvSpPr>
        <p:spPr>
          <a:xfrm>
            <a:off x="2552524" y="49051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499" name="Google Shape;2499;p132"/>
          <p:cNvSpPr/>
          <p:nvPr/>
        </p:nvSpPr>
        <p:spPr>
          <a:xfrm>
            <a:off x="2546537" y="526457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500" name="Google Shape;2500;p132"/>
          <p:cNvSpPr txBox="1"/>
          <p:nvPr/>
        </p:nvSpPr>
        <p:spPr>
          <a:xfrm>
            <a:off x="2373028" y="16858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501" name="Google Shape;2501;p132"/>
          <p:cNvSpPr/>
          <p:nvPr/>
        </p:nvSpPr>
        <p:spPr>
          <a:xfrm>
            <a:off x="7809632" y="2575703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502" name="Google Shape;2502;p132"/>
          <p:cNvSpPr/>
          <p:nvPr/>
        </p:nvSpPr>
        <p:spPr>
          <a:xfrm>
            <a:off x="7806019" y="3526943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503" name="Google Shape;2503;p132"/>
          <p:cNvSpPr/>
          <p:nvPr/>
        </p:nvSpPr>
        <p:spPr>
          <a:xfrm>
            <a:off x="7809632" y="4491848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  <p:sp>
        <p:nvSpPr>
          <p:cNvPr id="2504" name="Google Shape;2504;p132"/>
          <p:cNvSpPr/>
          <p:nvPr/>
        </p:nvSpPr>
        <p:spPr>
          <a:xfrm>
            <a:off x="4403812" y="2115399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5" name="Google Shape;2505;p132"/>
          <p:cNvSpPr/>
          <p:nvPr/>
        </p:nvSpPr>
        <p:spPr>
          <a:xfrm>
            <a:off x="4763328" y="2311021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506" name="Google Shape;2506;p132"/>
          <p:cNvSpPr/>
          <p:nvPr/>
        </p:nvSpPr>
        <p:spPr>
          <a:xfrm>
            <a:off x="4763328" y="2682821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507" name="Google Shape;2507;p132"/>
          <p:cNvSpPr/>
          <p:nvPr/>
        </p:nvSpPr>
        <p:spPr>
          <a:xfrm>
            <a:off x="4763328" y="3054621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508" name="Google Shape;2508;p132"/>
          <p:cNvSpPr/>
          <p:nvPr/>
        </p:nvSpPr>
        <p:spPr>
          <a:xfrm>
            <a:off x="4763328" y="3426421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509" name="Google Shape;2509;p132"/>
          <p:cNvSpPr/>
          <p:nvPr/>
        </p:nvSpPr>
        <p:spPr>
          <a:xfrm>
            <a:off x="4763328" y="379025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510" name="Google Shape;2510;p132"/>
          <p:cNvSpPr/>
          <p:nvPr/>
        </p:nvSpPr>
        <p:spPr>
          <a:xfrm>
            <a:off x="4763328" y="416205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511" name="Google Shape;2511;p132"/>
          <p:cNvSpPr/>
          <p:nvPr/>
        </p:nvSpPr>
        <p:spPr>
          <a:xfrm>
            <a:off x="4763328" y="453385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512" name="Google Shape;2512;p132"/>
          <p:cNvSpPr/>
          <p:nvPr/>
        </p:nvSpPr>
        <p:spPr>
          <a:xfrm>
            <a:off x="4763328" y="490565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513" name="Google Shape;2513;p132"/>
          <p:cNvSpPr/>
          <p:nvPr/>
        </p:nvSpPr>
        <p:spPr>
          <a:xfrm>
            <a:off x="4757341" y="5265078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514" name="Google Shape;2514;p132"/>
          <p:cNvSpPr txBox="1"/>
          <p:nvPr/>
        </p:nvSpPr>
        <p:spPr>
          <a:xfrm>
            <a:off x="4583832" y="16863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13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1" name="Google Shape;2521;p133"/>
          <p:cNvSpPr/>
          <p:nvPr/>
        </p:nvSpPr>
        <p:spPr>
          <a:xfrm>
            <a:off x="2193008" y="2114899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2" name="Google Shape;2522;p133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3" name="Google Shape;2523;p133"/>
          <p:cNvSpPr/>
          <p:nvPr/>
        </p:nvSpPr>
        <p:spPr>
          <a:xfrm>
            <a:off x="2552524" y="23105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524" name="Google Shape;2524;p133"/>
          <p:cNvSpPr/>
          <p:nvPr/>
        </p:nvSpPr>
        <p:spPr>
          <a:xfrm>
            <a:off x="2552524" y="2682321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525" name="Google Shape;2525;p133"/>
          <p:cNvSpPr/>
          <p:nvPr/>
        </p:nvSpPr>
        <p:spPr>
          <a:xfrm>
            <a:off x="2552524" y="30541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526" name="Google Shape;2526;p133"/>
          <p:cNvSpPr/>
          <p:nvPr/>
        </p:nvSpPr>
        <p:spPr>
          <a:xfrm>
            <a:off x="2552524" y="34259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527" name="Google Shape;2527;p133"/>
          <p:cNvSpPr/>
          <p:nvPr/>
        </p:nvSpPr>
        <p:spPr>
          <a:xfrm>
            <a:off x="2552524" y="37897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528" name="Google Shape;2528;p133"/>
          <p:cNvSpPr/>
          <p:nvPr/>
        </p:nvSpPr>
        <p:spPr>
          <a:xfrm>
            <a:off x="2552524" y="41615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529" name="Google Shape;2529;p133"/>
          <p:cNvSpPr/>
          <p:nvPr/>
        </p:nvSpPr>
        <p:spPr>
          <a:xfrm>
            <a:off x="2552524" y="45333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530" name="Google Shape;2530;p133"/>
          <p:cNvSpPr/>
          <p:nvPr/>
        </p:nvSpPr>
        <p:spPr>
          <a:xfrm>
            <a:off x="2552524" y="49051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531" name="Google Shape;2531;p133"/>
          <p:cNvSpPr/>
          <p:nvPr/>
        </p:nvSpPr>
        <p:spPr>
          <a:xfrm>
            <a:off x="2546537" y="526457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532" name="Google Shape;2532;p133"/>
          <p:cNvSpPr txBox="1"/>
          <p:nvPr/>
        </p:nvSpPr>
        <p:spPr>
          <a:xfrm>
            <a:off x="2373028" y="16858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533" name="Google Shape;2533;p133"/>
          <p:cNvSpPr/>
          <p:nvPr/>
        </p:nvSpPr>
        <p:spPr>
          <a:xfrm>
            <a:off x="7809632" y="2575703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534" name="Google Shape;2534;p133"/>
          <p:cNvSpPr/>
          <p:nvPr/>
        </p:nvSpPr>
        <p:spPr>
          <a:xfrm>
            <a:off x="7806019" y="3526943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535" name="Google Shape;2535;p133"/>
          <p:cNvSpPr/>
          <p:nvPr/>
        </p:nvSpPr>
        <p:spPr>
          <a:xfrm>
            <a:off x="7809632" y="4491848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  <p:sp>
        <p:nvSpPr>
          <p:cNvPr id="2536" name="Google Shape;2536;p133"/>
          <p:cNvSpPr/>
          <p:nvPr/>
        </p:nvSpPr>
        <p:spPr>
          <a:xfrm>
            <a:off x="4403812" y="2115399"/>
            <a:ext cx="1944216" cy="43377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7" name="Google Shape;2537;p133"/>
          <p:cNvSpPr txBox="1"/>
          <p:nvPr/>
        </p:nvSpPr>
        <p:spPr>
          <a:xfrm>
            <a:off x="4583832" y="16863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  <p:sp>
        <p:nvSpPr>
          <p:cNvPr id="2538" name="Google Shape;2538;p133"/>
          <p:cNvSpPr/>
          <p:nvPr/>
        </p:nvSpPr>
        <p:spPr>
          <a:xfrm>
            <a:off x="4841287" y="23105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539" name="Google Shape;2539;p133"/>
          <p:cNvSpPr/>
          <p:nvPr/>
        </p:nvSpPr>
        <p:spPr>
          <a:xfrm>
            <a:off x="4841287" y="2682321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540" name="Google Shape;2540;p133"/>
          <p:cNvSpPr/>
          <p:nvPr/>
        </p:nvSpPr>
        <p:spPr>
          <a:xfrm>
            <a:off x="4841287" y="30541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541" name="Google Shape;2541;p133"/>
          <p:cNvSpPr/>
          <p:nvPr/>
        </p:nvSpPr>
        <p:spPr>
          <a:xfrm>
            <a:off x="4841287" y="34259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542" name="Google Shape;2542;p133"/>
          <p:cNvSpPr/>
          <p:nvPr/>
        </p:nvSpPr>
        <p:spPr>
          <a:xfrm>
            <a:off x="4841287" y="37897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543" name="Google Shape;2543;p133"/>
          <p:cNvSpPr/>
          <p:nvPr/>
        </p:nvSpPr>
        <p:spPr>
          <a:xfrm>
            <a:off x="4841287" y="41615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544" name="Google Shape;2544;p133"/>
          <p:cNvSpPr/>
          <p:nvPr/>
        </p:nvSpPr>
        <p:spPr>
          <a:xfrm>
            <a:off x="4841287" y="45333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545" name="Google Shape;2545;p133"/>
          <p:cNvSpPr/>
          <p:nvPr/>
        </p:nvSpPr>
        <p:spPr>
          <a:xfrm>
            <a:off x="4841287" y="49051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546" name="Google Shape;2546;p133"/>
          <p:cNvSpPr/>
          <p:nvPr/>
        </p:nvSpPr>
        <p:spPr>
          <a:xfrm>
            <a:off x="4835300" y="526457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547" name="Google Shape;2547;p133"/>
          <p:cNvSpPr/>
          <p:nvPr/>
        </p:nvSpPr>
        <p:spPr>
          <a:xfrm>
            <a:off x="4822101" y="5637288"/>
            <a:ext cx="1330186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10</a:t>
            </a:r>
            <a:endParaRPr/>
          </a:p>
        </p:txBody>
      </p:sp>
      <p:sp>
        <p:nvSpPr>
          <p:cNvPr id="2548" name="Google Shape;2548;p133"/>
          <p:cNvSpPr/>
          <p:nvPr/>
        </p:nvSpPr>
        <p:spPr>
          <a:xfrm>
            <a:off x="4822101" y="5965823"/>
            <a:ext cx="1330186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11</a:t>
            </a:r>
            <a:endParaRPr/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3" name="Shape 2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4" name="Google Shape;2554;p13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5" name="Google Shape;2555;p134"/>
          <p:cNvSpPr/>
          <p:nvPr/>
        </p:nvSpPr>
        <p:spPr>
          <a:xfrm>
            <a:off x="2193008" y="2114899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6" name="Google Shape;2556;p134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7" name="Google Shape;2557;p134"/>
          <p:cNvSpPr/>
          <p:nvPr/>
        </p:nvSpPr>
        <p:spPr>
          <a:xfrm>
            <a:off x="2552524" y="23105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558" name="Google Shape;2558;p134"/>
          <p:cNvSpPr/>
          <p:nvPr/>
        </p:nvSpPr>
        <p:spPr>
          <a:xfrm>
            <a:off x="2552524" y="2682321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559" name="Google Shape;2559;p134"/>
          <p:cNvSpPr/>
          <p:nvPr/>
        </p:nvSpPr>
        <p:spPr>
          <a:xfrm>
            <a:off x="2552524" y="30541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560" name="Google Shape;2560;p134"/>
          <p:cNvSpPr/>
          <p:nvPr/>
        </p:nvSpPr>
        <p:spPr>
          <a:xfrm>
            <a:off x="2552524" y="34259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561" name="Google Shape;2561;p134"/>
          <p:cNvSpPr/>
          <p:nvPr/>
        </p:nvSpPr>
        <p:spPr>
          <a:xfrm>
            <a:off x="2552524" y="37897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562" name="Google Shape;2562;p134"/>
          <p:cNvSpPr/>
          <p:nvPr/>
        </p:nvSpPr>
        <p:spPr>
          <a:xfrm>
            <a:off x="2552524" y="41615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563" name="Google Shape;2563;p134"/>
          <p:cNvSpPr/>
          <p:nvPr/>
        </p:nvSpPr>
        <p:spPr>
          <a:xfrm>
            <a:off x="2552524" y="45333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564" name="Google Shape;2564;p134"/>
          <p:cNvSpPr/>
          <p:nvPr/>
        </p:nvSpPr>
        <p:spPr>
          <a:xfrm>
            <a:off x="2552524" y="49051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565" name="Google Shape;2565;p134"/>
          <p:cNvSpPr/>
          <p:nvPr/>
        </p:nvSpPr>
        <p:spPr>
          <a:xfrm>
            <a:off x="2546537" y="526457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566" name="Google Shape;2566;p134"/>
          <p:cNvSpPr txBox="1"/>
          <p:nvPr/>
        </p:nvSpPr>
        <p:spPr>
          <a:xfrm>
            <a:off x="2373028" y="16858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567" name="Google Shape;2567;p134"/>
          <p:cNvSpPr/>
          <p:nvPr/>
        </p:nvSpPr>
        <p:spPr>
          <a:xfrm>
            <a:off x="7809632" y="2575703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568" name="Google Shape;2568;p134"/>
          <p:cNvSpPr/>
          <p:nvPr/>
        </p:nvSpPr>
        <p:spPr>
          <a:xfrm>
            <a:off x="7806019" y="3526943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569" name="Google Shape;2569;p134"/>
          <p:cNvSpPr/>
          <p:nvPr/>
        </p:nvSpPr>
        <p:spPr>
          <a:xfrm>
            <a:off x="7809632" y="4491848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  <p:sp>
        <p:nvSpPr>
          <p:cNvPr id="2570" name="Google Shape;2570;p134"/>
          <p:cNvSpPr/>
          <p:nvPr/>
        </p:nvSpPr>
        <p:spPr>
          <a:xfrm>
            <a:off x="4403812" y="2115399"/>
            <a:ext cx="1944216" cy="43377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71" name="Google Shape;2571;p134"/>
          <p:cNvSpPr txBox="1"/>
          <p:nvPr/>
        </p:nvSpPr>
        <p:spPr>
          <a:xfrm>
            <a:off x="4583832" y="16863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  <p:sp>
        <p:nvSpPr>
          <p:cNvPr id="2572" name="Google Shape;2572;p134"/>
          <p:cNvSpPr/>
          <p:nvPr/>
        </p:nvSpPr>
        <p:spPr>
          <a:xfrm>
            <a:off x="4841287" y="23105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573" name="Google Shape;2573;p134"/>
          <p:cNvSpPr/>
          <p:nvPr/>
        </p:nvSpPr>
        <p:spPr>
          <a:xfrm>
            <a:off x="4841287" y="2682321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574" name="Google Shape;2574;p134"/>
          <p:cNvSpPr/>
          <p:nvPr/>
        </p:nvSpPr>
        <p:spPr>
          <a:xfrm>
            <a:off x="4841287" y="30541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575" name="Google Shape;2575;p134"/>
          <p:cNvSpPr/>
          <p:nvPr/>
        </p:nvSpPr>
        <p:spPr>
          <a:xfrm>
            <a:off x="4841287" y="34259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576" name="Google Shape;2576;p134"/>
          <p:cNvSpPr/>
          <p:nvPr/>
        </p:nvSpPr>
        <p:spPr>
          <a:xfrm>
            <a:off x="4841287" y="37897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577" name="Google Shape;2577;p134"/>
          <p:cNvSpPr/>
          <p:nvPr/>
        </p:nvSpPr>
        <p:spPr>
          <a:xfrm>
            <a:off x="4841287" y="41615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578" name="Google Shape;2578;p134"/>
          <p:cNvSpPr/>
          <p:nvPr/>
        </p:nvSpPr>
        <p:spPr>
          <a:xfrm>
            <a:off x="4841287" y="45333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579" name="Google Shape;2579;p134"/>
          <p:cNvSpPr/>
          <p:nvPr/>
        </p:nvSpPr>
        <p:spPr>
          <a:xfrm>
            <a:off x="4841287" y="49051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580" name="Google Shape;2580;p134"/>
          <p:cNvSpPr/>
          <p:nvPr/>
        </p:nvSpPr>
        <p:spPr>
          <a:xfrm>
            <a:off x="4835300" y="526457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581" name="Google Shape;2581;p134"/>
          <p:cNvSpPr/>
          <p:nvPr/>
        </p:nvSpPr>
        <p:spPr>
          <a:xfrm>
            <a:off x="4822101" y="5637288"/>
            <a:ext cx="1330186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10</a:t>
            </a:r>
            <a:endParaRPr/>
          </a:p>
        </p:txBody>
      </p:sp>
      <p:sp>
        <p:nvSpPr>
          <p:cNvPr id="2582" name="Google Shape;2582;p134"/>
          <p:cNvSpPr/>
          <p:nvPr/>
        </p:nvSpPr>
        <p:spPr>
          <a:xfrm>
            <a:off x="4822101" y="5965823"/>
            <a:ext cx="1330186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11</a:t>
            </a:r>
            <a:endParaRPr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7" name="Shape 2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8" name="Google Shape;2588;p13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RoundRobinAssignor</a:t>
            </a:r>
            <a:endParaRPr/>
          </a:p>
        </p:txBody>
      </p:sp>
      <p:sp>
        <p:nvSpPr>
          <p:cNvPr id="2589" name="Google Shape;2589;p135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Zalety: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Równomierne przypisanie partycji - nawet jeśli jest więcej konsumentów niż partycji w jednym temacie  </a:t>
            </a:r>
            <a:endParaRPr/>
          </a:p>
          <a:p>
            <a:pPr indent="-9144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Wady: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Skalowanie konsumentów -&gt; spora zmiana domyślnego przypisania </a:t>
            </a:r>
            <a:endParaRPr/>
          </a:p>
          <a:p>
            <a:pPr indent="-9144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13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6" name="Google Shape;2596;p136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Pierwsze przydzielanie partycji odbywa się tak jak w </a:t>
            </a:r>
            <a:r>
              <a:rPr b="0" i="0" lang="pl-PL" sz="2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RoundRobinAssignor</a:t>
            </a:r>
            <a:endParaRPr b="0" i="0" sz="2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Po zmniejszeniu ilości konsumentów tylko „osierocone” partycję zostają ponownie przydzielone </a:t>
            </a:r>
            <a:r>
              <a:rPr b="0" i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sz="2400" u="sng">
              <a:solidFill>
                <a:srgbClr val="0F0F0F"/>
              </a:solidFill>
              <a:latin typeface="Roboto"/>
              <a:ea typeface="Roboto"/>
              <a:cs typeface="Roboto"/>
              <a:sym typeface="Roboto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Dokumentacja</a:t>
            </a:r>
            <a:endParaRPr b="0" sz="24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137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3" name="Google Shape;2603;p13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/>
          </a:p>
        </p:txBody>
      </p:sp>
      <p:sp>
        <p:nvSpPr>
          <p:cNvPr id="2604" name="Google Shape;2604;p137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5" name="Google Shape;2605;p137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606" name="Google Shape;2606;p137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607" name="Google Shape;2607;p137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608" name="Google Shape;2608;p137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609" name="Google Shape;2609;p137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610" name="Google Shape;2610;p137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611" name="Google Shape;2611;p137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612" name="Google Shape;2612;p137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613" name="Google Shape;2613;p137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614" name="Google Shape;2614;p137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615" name="Google Shape;2615;p137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616" name="Google Shape;2616;p137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617" name="Google Shape;2617;p137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p13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4" name="Google Shape;2624;p138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5" name="Google Shape;2625;p138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6" name="Google Shape;2626;p138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627" name="Google Shape;2627;p138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628" name="Google Shape;2628;p138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629" name="Google Shape;2629;p138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630" name="Google Shape;2630;p138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631" name="Google Shape;2631;p138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632" name="Google Shape;2632;p138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633" name="Google Shape;2633;p138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634" name="Google Shape;2634;p138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635" name="Google Shape;2635;p138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636" name="Google Shape;2636;p138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637" name="Google Shape;2637;p138"/>
          <p:cNvSpPr/>
          <p:nvPr/>
        </p:nvSpPr>
        <p:spPr>
          <a:xfrm>
            <a:off x="6977927" y="3545255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638" name="Google Shape;2638;p138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13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5" name="Google Shape;2645;p139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6" name="Google Shape;2646;p139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7" name="Google Shape;2647;p139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648" name="Google Shape;2648;p139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649" name="Google Shape;2649;p139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650" name="Google Shape;2650;p139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651" name="Google Shape;2651;p139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652" name="Google Shape;2652;p139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653" name="Google Shape;2653;p139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654" name="Google Shape;2654;p139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655" name="Google Shape;2655;p139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656" name="Google Shape;2656;p139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657" name="Google Shape;2657;p139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658" name="Google Shape;2658;p139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KRaft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14"/>
          <p:cNvSpPr/>
          <p:nvPr/>
        </p:nvSpPr>
        <p:spPr>
          <a:xfrm>
            <a:off x="3388672" y="2846098"/>
            <a:ext cx="1350119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473" name="Google Shape;473;p14"/>
          <p:cNvSpPr/>
          <p:nvPr/>
        </p:nvSpPr>
        <p:spPr>
          <a:xfrm>
            <a:off x="5374490" y="2846098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 </a:t>
            </a:r>
            <a:endParaRPr/>
          </a:p>
        </p:txBody>
      </p:sp>
      <p:sp>
        <p:nvSpPr>
          <p:cNvPr id="474" name="Google Shape;474;p14"/>
          <p:cNvSpPr/>
          <p:nvPr/>
        </p:nvSpPr>
        <p:spPr>
          <a:xfrm>
            <a:off x="7291035" y="2846097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sp>
        <p:nvSpPr>
          <p:cNvPr id="475" name="Google Shape;475;p14"/>
          <p:cNvSpPr/>
          <p:nvPr/>
        </p:nvSpPr>
        <p:spPr>
          <a:xfrm>
            <a:off x="3467707" y="3931370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6" name="Google Shape;476;p14"/>
          <p:cNvSpPr/>
          <p:nvPr/>
        </p:nvSpPr>
        <p:spPr>
          <a:xfrm>
            <a:off x="4171977" y="3931369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77" name="Google Shape;477;p14"/>
          <p:cNvSpPr/>
          <p:nvPr/>
        </p:nvSpPr>
        <p:spPr>
          <a:xfrm>
            <a:off x="6180886" y="3954460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78" name="Google Shape;478;p14"/>
          <p:cNvSpPr/>
          <p:nvPr/>
        </p:nvSpPr>
        <p:spPr>
          <a:xfrm>
            <a:off x="8097431" y="3966004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79" name="Google Shape;479;p14"/>
          <p:cNvSpPr/>
          <p:nvPr/>
        </p:nvSpPr>
        <p:spPr>
          <a:xfrm>
            <a:off x="3590636" y="4477537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14"/>
          <p:cNvSpPr/>
          <p:nvPr/>
        </p:nvSpPr>
        <p:spPr>
          <a:xfrm>
            <a:off x="5586949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1" name="Google Shape;481;p14"/>
          <p:cNvSpPr/>
          <p:nvPr/>
        </p:nvSpPr>
        <p:spPr>
          <a:xfrm>
            <a:off x="7501395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2" name="Google Shape;482;p14"/>
          <p:cNvSpPr txBox="1"/>
          <p:nvPr/>
        </p:nvSpPr>
        <p:spPr>
          <a:xfrm>
            <a:off x="3510868" y="5360239"/>
            <a:ext cx="110836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3" name="Google Shape;483;p14"/>
          <p:cNvSpPr txBox="1"/>
          <p:nvPr/>
        </p:nvSpPr>
        <p:spPr>
          <a:xfrm>
            <a:off x="5542868" y="5360238"/>
            <a:ext cx="110836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/>
          </a:p>
        </p:txBody>
      </p:sp>
      <p:sp>
        <p:nvSpPr>
          <p:cNvPr id="484" name="Google Shape;484;p14"/>
          <p:cNvSpPr txBox="1"/>
          <p:nvPr/>
        </p:nvSpPr>
        <p:spPr>
          <a:xfrm>
            <a:off x="7517140" y="5360238"/>
            <a:ext cx="110836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/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p14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5" name="Google Shape;2665;p140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66" name="Google Shape;2666;p140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7" name="Google Shape;2667;p140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668" name="Google Shape;2668;p140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669" name="Google Shape;2669;p140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670" name="Google Shape;2670;p140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671" name="Google Shape;2671;p140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672" name="Google Shape;2672;p140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673" name="Google Shape;2673;p140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674" name="Google Shape;2674;p140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675" name="Google Shape;2675;p140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676" name="Google Shape;2676;p140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677" name="Google Shape;2677;p140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678" name="Google Shape;2678;p140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p14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5" name="Google Shape;2685;p141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86" name="Google Shape;2686;p141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7" name="Google Shape;2687;p141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688" name="Google Shape;2688;p141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689" name="Google Shape;2689;p141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690" name="Google Shape;2690;p141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691" name="Google Shape;2691;p141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692" name="Google Shape;2692;p141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693" name="Google Shape;2693;p141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694" name="Google Shape;2694;p141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695" name="Google Shape;2695;p141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696" name="Google Shape;2696;p141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697" name="Google Shape;2697;p141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698" name="Google Shape;2698;p141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3" name="Shape 2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4" name="Google Shape;2704;p14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5" name="Google Shape;2705;p142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6" name="Google Shape;2706;p142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7" name="Google Shape;2707;p142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708" name="Google Shape;2708;p142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709" name="Google Shape;2709;p142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710" name="Google Shape;2710;p142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711" name="Google Shape;2711;p142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712" name="Google Shape;2712;p142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713" name="Google Shape;2713;p142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714" name="Google Shape;2714;p142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715" name="Google Shape;2715;p142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716" name="Google Shape;2716;p142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717" name="Google Shape;2717;p142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718" name="Google Shape;2718;p142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4" name="Google Shape;2724;p14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5" name="Google Shape;2725;p143"/>
          <p:cNvSpPr/>
          <p:nvPr/>
        </p:nvSpPr>
        <p:spPr>
          <a:xfrm>
            <a:off x="3165116" y="2133211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6" name="Google Shape;2726;p143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7" name="Google Shape;2727;p143"/>
          <p:cNvSpPr/>
          <p:nvPr/>
        </p:nvSpPr>
        <p:spPr>
          <a:xfrm>
            <a:off x="3524632" y="23288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728" name="Google Shape;2728;p143"/>
          <p:cNvSpPr/>
          <p:nvPr/>
        </p:nvSpPr>
        <p:spPr>
          <a:xfrm>
            <a:off x="3524632" y="27006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729" name="Google Shape;2729;p143"/>
          <p:cNvSpPr/>
          <p:nvPr/>
        </p:nvSpPr>
        <p:spPr>
          <a:xfrm>
            <a:off x="3524632" y="3072433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730" name="Google Shape;2730;p143"/>
          <p:cNvSpPr/>
          <p:nvPr/>
        </p:nvSpPr>
        <p:spPr>
          <a:xfrm>
            <a:off x="3524632" y="3444233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731" name="Google Shape;2731;p143"/>
          <p:cNvSpPr/>
          <p:nvPr/>
        </p:nvSpPr>
        <p:spPr>
          <a:xfrm>
            <a:off x="3524632" y="38080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732" name="Google Shape;2732;p143"/>
          <p:cNvSpPr/>
          <p:nvPr/>
        </p:nvSpPr>
        <p:spPr>
          <a:xfrm>
            <a:off x="3524632" y="4179862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733" name="Google Shape;2733;p143"/>
          <p:cNvSpPr/>
          <p:nvPr/>
        </p:nvSpPr>
        <p:spPr>
          <a:xfrm>
            <a:off x="3524632" y="4551662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734" name="Google Shape;2734;p143"/>
          <p:cNvSpPr/>
          <p:nvPr/>
        </p:nvSpPr>
        <p:spPr>
          <a:xfrm>
            <a:off x="3524632" y="4923462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735" name="Google Shape;2735;p143"/>
          <p:cNvSpPr/>
          <p:nvPr/>
        </p:nvSpPr>
        <p:spPr>
          <a:xfrm>
            <a:off x="3518645" y="528289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736" name="Google Shape;2736;p143"/>
          <p:cNvSpPr txBox="1"/>
          <p:nvPr/>
        </p:nvSpPr>
        <p:spPr>
          <a:xfrm>
            <a:off x="3345136" y="1704195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737" name="Google Shape;2737;p143"/>
          <p:cNvSpPr/>
          <p:nvPr/>
        </p:nvSpPr>
        <p:spPr>
          <a:xfrm>
            <a:off x="6981540" y="2594015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738" name="Google Shape;2738;p143"/>
          <p:cNvSpPr/>
          <p:nvPr/>
        </p:nvSpPr>
        <p:spPr>
          <a:xfrm>
            <a:off x="6981540" y="4510160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3" name="Shape 2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" name="Google Shape;2744;p14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5" name="Google Shape;2745;p144"/>
          <p:cNvSpPr/>
          <p:nvPr/>
        </p:nvSpPr>
        <p:spPr>
          <a:xfrm>
            <a:off x="2193008" y="2114899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46" name="Google Shape;2746;p144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7" name="Google Shape;2747;p144"/>
          <p:cNvSpPr/>
          <p:nvPr/>
        </p:nvSpPr>
        <p:spPr>
          <a:xfrm>
            <a:off x="2552524" y="23105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748" name="Google Shape;2748;p144"/>
          <p:cNvSpPr/>
          <p:nvPr/>
        </p:nvSpPr>
        <p:spPr>
          <a:xfrm>
            <a:off x="2552524" y="2682321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749" name="Google Shape;2749;p144"/>
          <p:cNvSpPr/>
          <p:nvPr/>
        </p:nvSpPr>
        <p:spPr>
          <a:xfrm>
            <a:off x="2552524" y="30541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750" name="Google Shape;2750;p144"/>
          <p:cNvSpPr/>
          <p:nvPr/>
        </p:nvSpPr>
        <p:spPr>
          <a:xfrm>
            <a:off x="2552524" y="34259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751" name="Google Shape;2751;p144"/>
          <p:cNvSpPr/>
          <p:nvPr/>
        </p:nvSpPr>
        <p:spPr>
          <a:xfrm>
            <a:off x="2552524" y="37897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752" name="Google Shape;2752;p144"/>
          <p:cNvSpPr/>
          <p:nvPr/>
        </p:nvSpPr>
        <p:spPr>
          <a:xfrm>
            <a:off x="2552524" y="41615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753" name="Google Shape;2753;p144"/>
          <p:cNvSpPr/>
          <p:nvPr/>
        </p:nvSpPr>
        <p:spPr>
          <a:xfrm>
            <a:off x="2552524" y="45333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754" name="Google Shape;2754;p144"/>
          <p:cNvSpPr/>
          <p:nvPr/>
        </p:nvSpPr>
        <p:spPr>
          <a:xfrm>
            <a:off x="2552524" y="49051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755" name="Google Shape;2755;p144"/>
          <p:cNvSpPr/>
          <p:nvPr/>
        </p:nvSpPr>
        <p:spPr>
          <a:xfrm>
            <a:off x="2546537" y="526457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756" name="Google Shape;2756;p144"/>
          <p:cNvSpPr txBox="1"/>
          <p:nvPr/>
        </p:nvSpPr>
        <p:spPr>
          <a:xfrm>
            <a:off x="2373028" y="16858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757" name="Google Shape;2757;p144"/>
          <p:cNvSpPr/>
          <p:nvPr/>
        </p:nvSpPr>
        <p:spPr>
          <a:xfrm>
            <a:off x="7809632" y="2575703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758" name="Google Shape;2758;p144"/>
          <p:cNvSpPr/>
          <p:nvPr/>
        </p:nvSpPr>
        <p:spPr>
          <a:xfrm>
            <a:off x="7806019" y="3526943"/>
            <a:ext cx="1368152" cy="7436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B</a:t>
            </a:r>
            <a:endParaRPr/>
          </a:p>
        </p:txBody>
      </p:sp>
      <p:sp>
        <p:nvSpPr>
          <p:cNvPr id="2759" name="Google Shape;2759;p144"/>
          <p:cNvSpPr/>
          <p:nvPr/>
        </p:nvSpPr>
        <p:spPr>
          <a:xfrm>
            <a:off x="7809632" y="4491848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  <p:sp>
        <p:nvSpPr>
          <p:cNvPr id="2760" name="Google Shape;2760;p144"/>
          <p:cNvSpPr/>
          <p:nvPr/>
        </p:nvSpPr>
        <p:spPr>
          <a:xfrm>
            <a:off x="4403812" y="2115399"/>
            <a:ext cx="1944216" cy="43377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1" name="Google Shape;2761;p144"/>
          <p:cNvSpPr txBox="1"/>
          <p:nvPr/>
        </p:nvSpPr>
        <p:spPr>
          <a:xfrm>
            <a:off x="4583832" y="16863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  <p:sp>
        <p:nvSpPr>
          <p:cNvPr id="2762" name="Google Shape;2762;p144"/>
          <p:cNvSpPr/>
          <p:nvPr/>
        </p:nvSpPr>
        <p:spPr>
          <a:xfrm>
            <a:off x="4841287" y="23105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763" name="Google Shape;2763;p144"/>
          <p:cNvSpPr/>
          <p:nvPr/>
        </p:nvSpPr>
        <p:spPr>
          <a:xfrm>
            <a:off x="4841287" y="2682321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764" name="Google Shape;2764;p144"/>
          <p:cNvSpPr/>
          <p:nvPr/>
        </p:nvSpPr>
        <p:spPr>
          <a:xfrm>
            <a:off x="4841287" y="30541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765" name="Google Shape;2765;p144"/>
          <p:cNvSpPr/>
          <p:nvPr/>
        </p:nvSpPr>
        <p:spPr>
          <a:xfrm>
            <a:off x="4841287" y="34259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766" name="Google Shape;2766;p144"/>
          <p:cNvSpPr/>
          <p:nvPr/>
        </p:nvSpPr>
        <p:spPr>
          <a:xfrm>
            <a:off x="4841287" y="37897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767" name="Google Shape;2767;p144"/>
          <p:cNvSpPr/>
          <p:nvPr/>
        </p:nvSpPr>
        <p:spPr>
          <a:xfrm>
            <a:off x="4841287" y="41615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768" name="Google Shape;2768;p144"/>
          <p:cNvSpPr/>
          <p:nvPr/>
        </p:nvSpPr>
        <p:spPr>
          <a:xfrm>
            <a:off x="4841287" y="45333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769" name="Google Shape;2769;p144"/>
          <p:cNvSpPr/>
          <p:nvPr/>
        </p:nvSpPr>
        <p:spPr>
          <a:xfrm>
            <a:off x="4841287" y="4905150"/>
            <a:ext cx="1237159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770" name="Google Shape;2770;p144"/>
          <p:cNvSpPr/>
          <p:nvPr/>
        </p:nvSpPr>
        <p:spPr>
          <a:xfrm>
            <a:off x="4835300" y="526457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771" name="Google Shape;2771;p144"/>
          <p:cNvSpPr/>
          <p:nvPr/>
        </p:nvSpPr>
        <p:spPr>
          <a:xfrm>
            <a:off x="4822101" y="5637288"/>
            <a:ext cx="1330186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10</a:t>
            </a:r>
            <a:endParaRPr/>
          </a:p>
        </p:txBody>
      </p:sp>
      <p:sp>
        <p:nvSpPr>
          <p:cNvPr id="2772" name="Google Shape;2772;p144"/>
          <p:cNvSpPr/>
          <p:nvPr/>
        </p:nvSpPr>
        <p:spPr>
          <a:xfrm>
            <a:off x="4822101" y="5965823"/>
            <a:ext cx="1330186" cy="251053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68521C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11</a:t>
            </a:r>
            <a:endParaRPr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7" name="Shape 2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14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9" name="Google Shape;2779;p145"/>
          <p:cNvSpPr/>
          <p:nvPr/>
        </p:nvSpPr>
        <p:spPr>
          <a:xfrm>
            <a:off x="2193008" y="2114899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0" name="Google Shape;2780;p145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1" name="Google Shape;2781;p145"/>
          <p:cNvSpPr/>
          <p:nvPr/>
        </p:nvSpPr>
        <p:spPr>
          <a:xfrm>
            <a:off x="2552524" y="23105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782" name="Google Shape;2782;p145"/>
          <p:cNvSpPr/>
          <p:nvPr/>
        </p:nvSpPr>
        <p:spPr>
          <a:xfrm>
            <a:off x="2552524" y="2682321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783" name="Google Shape;2783;p145"/>
          <p:cNvSpPr/>
          <p:nvPr/>
        </p:nvSpPr>
        <p:spPr>
          <a:xfrm>
            <a:off x="2552524" y="30541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784" name="Google Shape;2784;p145"/>
          <p:cNvSpPr/>
          <p:nvPr/>
        </p:nvSpPr>
        <p:spPr>
          <a:xfrm>
            <a:off x="2552524" y="34259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785" name="Google Shape;2785;p145"/>
          <p:cNvSpPr/>
          <p:nvPr/>
        </p:nvSpPr>
        <p:spPr>
          <a:xfrm>
            <a:off x="2552524" y="378975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786" name="Google Shape;2786;p145"/>
          <p:cNvSpPr/>
          <p:nvPr/>
        </p:nvSpPr>
        <p:spPr>
          <a:xfrm>
            <a:off x="2552524" y="41615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787" name="Google Shape;2787;p145"/>
          <p:cNvSpPr/>
          <p:nvPr/>
        </p:nvSpPr>
        <p:spPr>
          <a:xfrm>
            <a:off x="2552524" y="45333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788" name="Google Shape;2788;p145"/>
          <p:cNvSpPr/>
          <p:nvPr/>
        </p:nvSpPr>
        <p:spPr>
          <a:xfrm>
            <a:off x="2552524" y="490515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789" name="Google Shape;2789;p145"/>
          <p:cNvSpPr/>
          <p:nvPr/>
        </p:nvSpPr>
        <p:spPr>
          <a:xfrm>
            <a:off x="2546537" y="526457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790" name="Google Shape;2790;p145"/>
          <p:cNvSpPr txBox="1"/>
          <p:nvPr/>
        </p:nvSpPr>
        <p:spPr>
          <a:xfrm>
            <a:off x="2373028" y="16858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791" name="Google Shape;2791;p145"/>
          <p:cNvSpPr/>
          <p:nvPr/>
        </p:nvSpPr>
        <p:spPr>
          <a:xfrm>
            <a:off x="7809632" y="2575703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792" name="Google Shape;2792;p145"/>
          <p:cNvSpPr/>
          <p:nvPr/>
        </p:nvSpPr>
        <p:spPr>
          <a:xfrm>
            <a:off x="7809632" y="4491848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  <p:sp>
        <p:nvSpPr>
          <p:cNvPr id="2793" name="Google Shape;2793;p145"/>
          <p:cNvSpPr/>
          <p:nvPr/>
        </p:nvSpPr>
        <p:spPr>
          <a:xfrm>
            <a:off x="4403812" y="2115399"/>
            <a:ext cx="1944216" cy="43377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4" name="Google Shape;2794;p145"/>
          <p:cNvSpPr txBox="1"/>
          <p:nvPr/>
        </p:nvSpPr>
        <p:spPr>
          <a:xfrm>
            <a:off x="4583832" y="16863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  <p:sp>
        <p:nvSpPr>
          <p:cNvPr id="2795" name="Google Shape;2795;p145"/>
          <p:cNvSpPr/>
          <p:nvPr/>
        </p:nvSpPr>
        <p:spPr>
          <a:xfrm>
            <a:off x="4841287" y="23105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796" name="Google Shape;2796;p145"/>
          <p:cNvSpPr/>
          <p:nvPr/>
        </p:nvSpPr>
        <p:spPr>
          <a:xfrm>
            <a:off x="4841287" y="2682321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797" name="Google Shape;2797;p145"/>
          <p:cNvSpPr/>
          <p:nvPr/>
        </p:nvSpPr>
        <p:spPr>
          <a:xfrm>
            <a:off x="4841287" y="30541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798" name="Google Shape;2798;p145"/>
          <p:cNvSpPr/>
          <p:nvPr/>
        </p:nvSpPr>
        <p:spPr>
          <a:xfrm>
            <a:off x="4841287" y="34259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799" name="Google Shape;2799;p145"/>
          <p:cNvSpPr/>
          <p:nvPr/>
        </p:nvSpPr>
        <p:spPr>
          <a:xfrm>
            <a:off x="4841287" y="378975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800" name="Google Shape;2800;p145"/>
          <p:cNvSpPr/>
          <p:nvPr/>
        </p:nvSpPr>
        <p:spPr>
          <a:xfrm>
            <a:off x="4841287" y="41615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801" name="Google Shape;2801;p145"/>
          <p:cNvSpPr/>
          <p:nvPr/>
        </p:nvSpPr>
        <p:spPr>
          <a:xfrm>
            <a:off x="4841287" y="45333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802" name="Google Shape;2802;p145"/>
          <p:cNvSpPr/>
          <p:nvPr/>
        </p:nvSpPr>
        <p:spPr>
          <a:xfrm>
            <a:off x="4841287" y="4905150"/>
            <a:ext cx="1237159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803" name="Google Shape;2803;p145"/>
          <p:cNvSpPr/>
          <p:nvPr/>
        </p:nvSpPr>
        <p:spPr>
          <a:xfrm>
            <a:off x="4835300" y="526457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804" name="Google Shape;2804;p145"/>
          <p:cNvSpPr/>
          <p:nvPr/>
        </p:nvSpPr>
        <p:spPr>
          <a:xfrm>
            <a:off x="4822101" y="5637288"/>
            <a:ext cx="1330186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10</a:t>
            </a:r>
            <a:endParaRPr/>
          </a:p>
        </p:txBody>
      </p:sp>
      <p:sp>
        <p:nvSpPr>
          <p:cNvPr id="2805" name="Google Shape;2805;p145"/>
          <p:cNvSpPr/>
          <p:nvPr/>
        </p:nvSpPr>
        <p:spPr>
          <a:xfrm>
            <a:off x="4822101" y="5965823"/>
            <a:ext cx="1330186" cy="25105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11</a:t>
            </a:r>
            <a:endParaRPr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14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2" name="Google Shape;2812;p146"/>
          <p:cNvSpPr/>
          <p:nvPr/>
        </p:nvSpPr>
        <p:spPr>
          <a:xfrm>
            <a:off x="2193008" y="2114899"/>
            <a:ext cx="1944216" cy="3888432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3" name="Google Shape;2813;p146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4" name="Google Shape;2814;p146"/>
          <p:cNvSpPr/>
          <p:nvPr/>
        </p:nvSpPr>
        <p:spPr>
          <a:xfrm>
            <a:off x="2552524" y="23105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815" name="Google Shape;2815;p146"/>
          <p:cNvSpPr/>
          <p:nvPr/>
        </p:nvSpPr>
        <p:spPr>
          <a:xfrm>
            <a:off x="2552524" y="26823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816" name="Google Shape;2816;p146"/>
          <p:cNvSpPr/>
          <p:nvPr/>
        </p:nvSpPr>
        <p:spPr>
          <a:xfrm>
            <a:off x="2552524" y="30541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817" name="Google Shape;2817;p146"/>
          <p:cNvSpPr/>
          <p:nvPr/>
        </p:nvSpPr>
        <p:spPr>
          <a:xfrm>
            <a:off x="2552524" y="34259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818" name="Google Shape;2818;p146"/>
          <p:cNvSpPr/>
          <p:nvPr/>
        </p:nvSpPr>
        <p:spPr>
          <a:xfrm>
            <a:off x="2552524" y="37897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819" name="Google Shape;2819;p146"/>
          <p:cNvSpPr/>
          <p:nvPr/>
        </p:nvSpPr>
        <p:spPr>
          <a:xfrm>
            <a:off x="2552524" y="41615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820" name="Google Shape;2820;p146"/>
          <p:cNvSpPr/>
          <p:nvPr/>
        </p:nvSpPr>
        <p:spPr>
          <a:xfrm>
            <a:off x="2552524" y="45333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821" name="Google Shape;2821;p146"/>
          <p:cNvSpPr/>
          <p:nvPr/>
        </p:nvSpPr>
        <p:spPr>
          <a:xfrm>
            <a:off x="2552524" y="49051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822" name="Google Shape;2822;p146"/>
          <p:cNvSpPr/>
          <p:nvPr/>
        </p:nvSpPr>
        <p:spPr>
          <a:xfrm>
            <a:off x="2546537" y="526457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823" name="Google Shape;2823;p146"/>
          <p:cNvSpPr txBox="1"/>
          <p:nvPr/>
        </p:nvSpPr>
        <p:spPr>
          <a:xfrm>
            <a:off x="2373028" y="16858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A</a:t>
            </a:r>
            <a:endParaRPr/>
          </a:p>
        </p:txBody>
      </p:sp>
      <p:sp>
        <p:nvSpPr>
          <p:cNvPr id="2824" name="Google Shape;2824;p146"/>
          <p:cNvSpPr/>
          <p:nvPr/>
        </p:nvSpPr>
        <p:spPr>
          <a:xfrm>
            <a:off x="7809632" y="2575703"/>
            <a:ext cx="1368152" cy="743600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A</a:t>
            </a:r>
            <a:endParaRPr/>
          </a:p>
        </p:txBody>
      </p:sp>
      <p:sp>
        <p:nvSpPr>
          <p:cNvPr id="2825" name="Google Shape;2825;p146"/>
          <p:cNvSpPr/>
          <p:nvPr/>
        </p:nvSpPr>
        <p:spPr>
          <a:xfrm>
            <a:off x="7809632" y="4491848"/>
            <a:ext cx="1368152" cy="743600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 C</a:t>
            </a:r>
            <a:endParaRPr/>
          </a:p>
        </p:txBody>
      </p:sp>
      <p:sp>
        <p:nvSpPr>
          <p:cNvPr id="2826" name="Google Shape;2826;p146"/>
          <p:cNvSpPr/>
          <p:nvPr/>
        </p:nvSpPr>
        <p:spPr>
          <a:xfrm>
            <a:off x="4403812" y="2115399"/>
            <a:ext cx="1944216" cy="4337700"/>
          </a:xfrm>
          <a:prstGeom prst="rect">
            <a:avLst/>
          </a:prstGeom>
          <a:gradFill>
            <a:gsLst>
              <a:gs pos="0">
                <a:srgbClr val="9A9A9A"/>
              </a:gs>
              <a:gs pos="50000">
                <a:srgbClr val="8D8D8D"/>
              </a:gs>
              <a:gs pos="100000">
                <a:srgbClr val="787878"/>
              </a:gs>
            </a:gsLst>
            <a:lin ang="5400000" scaled="0"/>
          </a:gra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27" name="Google Shape;2827;p146"/>
          <p:cNvSpPr txBox="1"/>
          <p:nvPr/>
        </p:nvSpPr>
        <p:spPr>
          <a:xfrm>
            <a:off x="4583832" y="1686383"/>
            <a:ext cx="1584176" cy="99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Topik B</a:t>
            </a:r>
            <a:endParaRPr/>
          </a:p>
        </p:txBody>
      </p:sp>
      <p:sp>
        <p:nvSpPr>
          <p:cNvPr id="2828" name="Google Shape;2828;p146"/>
          <p:cNvSpPr/>
          <p:nvPr/>
        </p:nvSpPr>
        <p:spPr>
          <a:xfrm>
            <a:off x="4841287" y="23105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2829" name="Google Shape;2829;p146"/>
          <p:cNvSpPr/>
          <p:nvPr/>
        </p:nvSpPr>
        <p:spPr>
          <a:xfrm>
            <a:off x="4841287" y="26823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2830" name="Google Shape;2830;p146"/>
          <p:cNvSpPr/>
          <p:nvPr/>
        </p:nvSpPr>
        <p:spPr>
          <a:xfrm>
            <a:off x="4841287" y="3054121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2831" name="Google Shape;2831;p146"/>
          <p:cNvSpPr/>
          <p:nvPr/>
        </p:nvSpPr>
        <p:spPr>
          <a:xfrm>
            <a:off x="4841287" y="3425921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2832" name="Google Shape;2832;p146"/>
          <p:cNvSpPr/>
          <p:nvPr/>
        </p:nvSpPr>
        <p:spPr>
          <a:xfrm>
            <a:off x="4841287" y="37897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5</a:t>
            </a:r>
            <a:endParaRPr/>
          </a:p>
        </p:txBody>
      </p:sp>
      <p:sp>
        <p:nvSpPr>
          <p:cNvPr id="2833" name="Google Shape;2833;p146"/>
          <p:cNvSpPr/>
          <p:nvPr/>
        </p:nvSpPr>
        <p:spPr>
          <a:xfrm>
            <a:off x="4841287" y="41615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6</a:t>
            </a:r>
            <a:endParaRPr/>
          </a:p>
        </p:txBody>
      </p:sp>
      <p:sp>
        <p:nvSpPr>
          <p:cNvPr id="2834" name="Google Shape;2834;p146"/>
          <p:cNvSpPr/>
          <p:nvPr/>
        </p:nvSpPr>
        <p:spPr>
          <a:xfrm>
            <a:off x="4841287" y="4533350"/>
            <a:ext cx="1237159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7</a:t>
            </a:r>
            <a:endParaRPr/>
          </a:p>
        </p:txBody>
      </p:sp>
      <p:sp>
        <p:nvSpPr>
          <p:cNvPr id="2835" name="Google Shape;2835;p146"/>
          <p:cNvSpPr/>
          <p:nvPr/>
        </p:nvSpPr>
        <p:spPr>
          <a:xfrm>
            <a:off x="4841287" y="4905150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8</a:t>
            </a:r>
            <a:endParaRPr/>
          </a:p>
        </p:txBody>
      </p:sp>
      <p:sp>
        <p:nvSpPr>
          <p:cNvPr id="2836" name="Google Shape;2836;p146"/>
          <p:cNvSpPr/>
          <p:nvPr/>
        </p:nvSpPr>
        <p:spPr>
          <a:xfrm>
            <a:off x="4835300" y="5264578"/>
            <a:ext cx="1237159" cy="251053"/>
          </a:xfrm>
          <a:prstGeom prst="rect">
            <a:avLst/>
          </a:prstGeom>
          <a:solidFill>
            <a:schemeClr val="accent6"/>
          </a:solidFill>
          <a:ln cap="flat" cmpd="sng" w="12700">
            <a:solidFill>
              <a:srgbClr val="6B371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9</a:t>
            </a:r>
            <a:endParaRPr/>
          </a:p>
        </p:txBody>
      </p:sp>
      <p:sp>
        <p:nvSpPr>
          <p:cNvPr id="2837" name="Google Shape;2837;p146"/>
          <p:cNvSpPr/>
          <p:nvPr/>
        </p:nvSpPr>
        <p:spPr>
          <a:xfrm>
            <a:off x="4822101" y="5637288"/>
            <a:ext cx="1330186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10</a:t>
            </a:r>
            <a:endParaRPr/>
          </a:p>
        </p:txBody>
      </p:sp>
      <p:sp>
        <p:nvSpPr>
          <p:cNvPr id="2838" name="Google Shape;2838;p146"/>
          <p:cNvSpPr/>
          <p:nvPr/>
        </p:nvSpPr>
        <p:spPr>
          <a:xfrm>
            <a:off x="4822101" y="5965823"/>
            <a:ext cx="1330186" cy="251053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11</a:t>
            </a:r>
            <a:endParaRPr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3" name="Shape 2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4" name="Google Shape;2844;p14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5" name="Google Shape;2845;p147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Zalety: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Równomierne przypisanie partycji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Minimalizuje liczbę przemieszczeń partycji między konsumentami</a:t>
            </a:r>
            <a:endParaRPr/>
          </a:p>
          <a:p>
            <a:pPr indent="-9144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Wady: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Po kilku iteracjach konsumenci mogą skończyć z przypisanymi całymi tematami dla siebie</a:t>
            </a:r>
            <a:endParaRPr b="0" i="0" sz="24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0" name="Shape 2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1" name="Google Shape;2851;p14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CooperativeStickyAssignor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2" name="Google Shape;2852;p148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Działanie bardzo zbliżone do </a:t>
            </a:r>
            <a:r>
              <a:rPr b="0" i="0" lang="pl-PL" sz="2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StickyAssignor</a:t>
            </a:r>
            <a:endParaRPr b="0" i="0" sz="2400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Podczas zmiany ilości konsumentów pojedynczy konsument trzyma swoje partycje i zwalnia je dopiero po otrzymaniu odpowiedniego polecenia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404040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Minimalizuję tzw. „stop the world problem”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Dokumentacja</a:t>
            </a:r>
            <a:endParaRPr b="0" sz="24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7" name="Shape 2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8" name="Google Shape;2858;p14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b="1" i="0" lang="pl-PL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CooperativeStickyAssignor</a:t>
            </a:r>
            <a:endParaRPr b="1" i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149"/>
          <p:cNvSpPr txBox="1"/>
          <p:nvPr/>
        </p:nvSpPr>
        <p:spPr>
          <a:xfrm>
            <a:off x="681039" y="1484784"/>
            <a:ext cx="973544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Zalety: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Równomierne przypisanie partycji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Minimalizuje liczbę przemieszczeń partycji między konsumentami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Nie powoduje zatrzymania działania konsumentów podczas fazy rebalansingu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Wady: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Po kilku iteracjach konsumenci mogą skończyć z przypisanymi cały tematem dla siebie</a:t>
            </a:r>
            <a:endParaRPr b="0" i="0" sz="24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KRaft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15"/>
          <p:cNvSpPr/>
          <p:nvPr/>
        </p:nvSpPr>
        <p:spPr>
          <a:xfrm>
            <a:off x="3388672" y="2846098"/>
            <a:ext cx="1350119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492" name="Google Shape;492;p15"/>
          <p:cNvSpPr/>
          <p:nvPr/>
        </p:nvSpPr>
        <p:spPr>
          <a:xfrm>
            <a:off x="5374490" y="2846098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 </a:t>
            </a:r>
            <a:endParaRPr/>
          </a:p>
        </p:txBody>
      </p:sp>
      <p:sp>
        <p:nvSpPr>
          <p:cNvPr id="493" name="Google Shape;493;p15"/>
          <p:cNvSpPr/>
          <p:nvPr/>
        </p:nvSpPr>
        <p:spPr>
          <a:xfrm>
            <a:off x="7291035" y="2846097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sp>
        <p:nvSpPr>
          <p:cNvPr id="494" name="Google Shape;494;p15"/>
          <p:cNvSpPr/>
          <p:nvPr/>
        </p:nvSpPr>
        <p:spPr>
          <a:xfrm>
            <a:off x="3467707" y="3931370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5" name="Google Shape;495;p15"/>
          <p:cNvSpPr/>
          <p:nvPr/>
        </p:nvSpPr>
        <p:spPr>
          <a:xfrm>
            <a:off x="4171977" y="3931369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96" name="Google Shape;496;p15"/>
          <p:cNvSpPr/>
          <p:nvPr/>
        </p:nvSpPr>
        <p:spPr>
          <a:xfrm>
            <a:off x="6180886" y="3954460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97" name="Google Shape;497;p15"/>
          <p:cNvSpPr/>
          <p:nvPr/>
        </p:nvSpPr>
        <p:spPr>
          <a:xfrm>
            <a:off x="8097431" y="3966004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498" name="Google Shape;498;p15"/>
          <p:cNvSpPr/>
          <p:nvPr/>
        </p:nvSpPr>
        <p:spPr>
          <a:xfrm>
            <a:off x="3590636" y="4477537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9" name="Google Shape;499;p15"/>
          <p:cNvSpPr/>
          <p:nvPr/>
        </p:nvSpPr>
        <p:spPr>
          <a:xfrm>
            <a:off x="5586949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0" name="Google Shape;500;p15"/>
          <p:cNvSpPr/>
          <p:nvPr/>
        </p:nvSpPr>
        <p:spPr>
          <a:xfrm>
            <a:off x="7501395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1" name="Google Shape;501;p15"/>
          <p:cNvSpPr txBox="1"/>
          <p:nvPr/>
        </p:nvSpPr>
        <p:spPr>
          <a:xfrm>
            <a:off x="3510868" y="5360239"/>
            <a:ext cx="110836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15"/>
          <p:cNvSpPr txBox="1"/>
          <p:nvPr/>
        </p:nvSpPr>
        <p:spPr>
          <a:xfrm>
            <a:off x="5542868" y="5360238"/>
            <a:ext cx="110836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/>
          </a:p>
        </p:txBody>
      </p:sp>
      <p:sp>
        <p:nvSpPr>
          <p:cNvPr id="503" name="Google Shape;503;p15"/>
          <p:cNvSpPr txBox="1"/>
          <p:nvPr/>
        </p:nvSpPr>
        <p:spPr>
          <a:xfrm>
            <a:off x="7517140" y="5360238"/>
            <a:ext cx="110836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/>
          </a:p>
        </p:txBody>
      </p:sp>
      <p:sp>
        <p:nvSpPr>
          <p:cNvPr id="504" name="Google Shape;504;p15"/>
          <p:cNvSpPr txBox="1"/>
          <p:nvPr/>
        </p:nvSpPr>
        <p:spPr>
          <a:xfrm>
            <a:off x="1293090" y="3117272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5" name="Google Shape;505;p15"/>
          <p:cNvSpPr txBox="1"/>
          <p:nvPr/>
        </p:nvSpPr>
        <p:spPr>
          <a:xfrm>
            <a:off x="5484090" y="1685636"/>
            <a:ext cx="10390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Metadane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15"/>
          <p:cNvSpPr txBox="1"/>
          <p:nvPr/>
        </p:nvSpPr>
        <p:spPr>
          <a:xfrm>
            <a:off x="4698999" y="2274454"/>
            <a:ext cx="10390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Metadane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p15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Własna strategia</a:t>
            </a:r>
            <a:endParaRPr/>
          </a:p>
        </p:txBody>
      </p:sp>
      <p:sp>
        <p:nvSpPr>
          <p:cNvPr id="2866" name="Google Shape;2866;p150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Parametr </a:t>
            </a:r>
            <a:r>
              <a:rPr b="1" lang="pl-PL" sz="2400" u="sng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partition.assignment.strategy</a:t>
            </a:r>
            <a:endParaRPr b="1" sz="2400" u="sng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Rozszerzenie klasy </a:t>
            </a:r>
            <a:r>
              <a:rPr b="1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AbstractPartitionAssignor</a:t>
            </a:r>
            <a:endParaRPr b="1" sz="24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Implementacja funkcji </a:t>
            </a:r>
            <a:r>
              <a:rPr b="1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assign() </a:t>
            </a:r>
            <a:r>
              <a:rPr b="0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i </a:t>
            </a:r>
            <a:r>
              <a:rPr b="1" lang="pl-PL" sz="240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name()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1" sz="2400">
              <a:solidFill>
                <a:srgbClr val="0F0F0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15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Własna strategia</a:t>
            </a:r>
            <a:endParaRPr/>
          </a:p>
        </p:txBody>
      </p:sp>
      <p:sp>
        <p:nvSpPr>
          <p:cNvPr id="2872" name="Google Shape;2872;p151"/>
          <p:cNvSpPr txBox="1"/>
          <p:nvPr/>
        </p:nvSpPr>
        <p:spPr>
          <a:xfrm>
            <a:off x="570663" y="1992199"/>
            <a:ext cx="12199366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MyAssignor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extends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ConsumerPartitionAssignor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 GroupAssignment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assign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(Cluster cluster,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GroupSubscription groupSubscription) 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pl-PL" sz="1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// Set&lt;String&gt; members = groupSubscription.groupSubscription().keySet();</a:t>
            </a:r>
            <a:endParaRPr b="0" sz="18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// cluster.partitionsForTopic(topic)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  // new Assignment(new TopicPartition(), null)</a:t>
            </a:r>
            <a:endParaRPr sz="1800">
              <a:solidFill>
                <a:srgbClr val="008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 GroupAssignment(finalAssignments);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String name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"MyAssignor"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p15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Własna strategia</a:t>
            </a:r>
            <a:endParaRPr/>
          </a:p>
        </p:txBody>
      </p:sp>
      <p:sp>
        <p:nvSpPr>
          <p:cNvPr id="2878" name="Google Shape;2878;p152"/>
          <p:cNvSpPr txBox="1"/>
          <p:nvPr/>
        </p:nvSpPr>
        <p:spPr>
          <a:xfrm>
            <a:off x="1144762" y="3244334"/>
            <a:ext cx="110472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properties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PARTITION_ASSIGNMENT_STRATEGY_CONFIG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"com.org.rjankowski.kafka.frauddetector.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MyAssignor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15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5 (~55 min)  </a:t>
            </a:r>
            <a:endParaRPr/>
          </a:p>
        </p:txBody>
      </p:sp>
      <p:sp>
        <p:nvSpPr>
          <p:cNvPr id="2885" name="Google Shape;2885;p153"/>
          <p:cNvSpPr/>
          <p:nvPr/>
        </p:nvSpPr>
        <p:spPr>
          <a:xfrm>
            <a:off x="4734440" y="4200765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Fraud-detector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86" name="Google Shape;2886;p153"/>
          <p:cNvCxnSpPr/>
          <p:nvPr/>
        </p:nvCxnSpPr>
        <p:spPr>
          <a:xfrm flipH="1" rot="10800000">
            <a:off x="5822134" y="3678397"/>
            <a:ext cx="34323" cy="685848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87" name="Google Shape;2887;p153"/>
          <p:cNvSpPr txBox="1"/>
          <p:nvPr>
            <p:ph idx="1" type="body"/>
          </p:nvPr>
        </p:nvSpPr>
        <p:spPr>
          <a:xfrm>
            <a:off x="681039" y="1484784"/>
            <a:ext cx="10829924" cy="6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b="1" lang="pl-PL" sz="2400">
                <a:latin typeface="Roboto"/>
                <a:ea typeface="Roboto"/>
                <a:cs typeface="Roboto"/>
                <a:sym typeface="Roboto"/>
              </a:rPr>
              <a:t>Ćwiczenia/</a:t>
            </a:r>
            <a:r>
              <a:rPr b="1" lang="pl-PL">
                <a:latin typeface="Roboto"/>
                <a:ea typeface="Roboto"/>
                <a:cs typeface="Roboto"/>
                <a:sym typeface="Roboto"/>
              </a:rPr>
              <a:t>09-rebalancing</a:t>
            </a:r>
            <a:endParaRPr/>
          </a:p>
        </p:txBody>
      </p:sp>
      <p:sp>
        <p:nvSpPr>
          <p:cNvPr id="2888" name="Google Shape;2888;p153"/>
          <p:cNvSpPr/>
          <p:nvPr/>
        </p:nvSpPr>
        <p:spPr>
          <a:xfrm>
            <a:off x="5246071" y="2436565"/>
            <a:ext cx="1152128" cy="1241832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3" name="Shape 2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4" name="Google Shape;2894;p15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5 (~55 min)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5" name="Google Shape;2895;p154"/>
          <p:cNvSpPr txBox="1"/>
          <p:nvPr>
            <p:ph idx="1" type="body"/>
          </p:nvPr>
        </p:nvSpPr>
        <p:spPr>
          <a:xfrm>
            <a:off x="681039" y="1484784"/>
            <a:ext cx="1082992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228628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W serwisie </a:t>
            </a:r>
            <a:r>
              <a:rPr b="1" lang="pl-PL" sz="1700">
                <a:latin typeface="Roboto"/>
                <a:ea typeface="Roboto"/>
                <a:cs typeface="Roboto"/>
                <a:sym typeface="Roboto"/>
              </a:rPr>
              <a:t>fraud-detector: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Stwórz własną strategie przypisywania partycji do konsumentów</a:t>
            </a:r>
            <a:endParaRPr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Każdy konsument może mieć przypisane maksymalnie dwie partycje </a:t>
            </a:r>
            <a:endParaRPr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Stwórz kolejno:</a:t>
            </a:r>
            <a:endParaRPr sz="1700"/>
          </a:p>
          <a:p>
            <a:pPr indent="-228628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1 konsumenta -&gt; 2 partycje przypisane, 2 partycje nieprzypisane(widomości nie zostają pobierane)</a:t>
            </a:r>
            <a:endParaRPr sz="1700"/>
          </a:p>
          <a:p>
            <a:pPr indent="-228628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2 konsumentów -&gt; 4 partycje przypisane do 2 konsumentów</a:t>
            </a:r>
            <a:endParaRPr/>
          </a:p>
          <a:p>
            <a:pPr indent="-228628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3 konsumentów -&gt; 4 partycje przypisane do 2 lub 3 konsumentów</a:t>
            </a:r>
            <a:endParaRPr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Dla ułatwienia załóż że istnieje tylko topik </a:t>
            </a:r>
            <a:r>
              <a:rPr b="1" lang="pl-PL" sz="1700">
                <a:latin typeface="Roboto"/>
                <a:ea typeface="Roboto"/>
                <a:cs typeface="Roboto"/>
                <a:sym typeface="Roboto"/>
              </a:rPr>
              <a:t>credit-card-trn</a:t>
            </a:r>
            <a:endParaRPr b="1" sz="1700"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Każdy konsument musi mieć taką sumą id grupy i inne id instancji grupy:</a:t>
            </a:r>
            <a:endParaRPr sz="1700"/>
          </a:p>
          <a:p>
            <a:pPr indent="-228628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0000"/>
              <a:buChar char="▪"/>
            </a:pPr>
            <a:r>
              <a:rPr lang="pl-PL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group.id</a:t>
            </a:r>
            <a:endParaRPr b="1"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28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90000"/>
              <a:buChar char="▪"/>
            </a:pPr>
            <a:r>
              <a:rPr lang="pl-PL" sz="17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group.instance.id</a:t>
            </a:r>
            <a:endParaRPr sz="17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13876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-228628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900">
                <a:latin typeface="Roboto"/>
                <a:ea typeface="Roboto"/>
                <a:cs typeface="Roboto"/>
                <a:sym typeface="Roboto"/>
              </a:rPr>
              <a:t>Właściwości konsumenta</a:t>
            </a:r>
            <a:endParaRPr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Zdefiniowana własna strategia (partition.assignment.strategy)</a:t>
            </a:r>
            <a:endParaRPr sz="1700"/>
          </a:p>
          <a:p>
            <a:pPr indent="-13876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15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5 (~55 min)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2" name="Google Shape;2902;p155"/>
          <p:cNvSpPr txBox="1"/>
          <p:nvPr>
            <p:ph idx="1" type="body"/>
          </p:nvPr>
        </p:nvSpPr>
        <p:spPr>
          <a:xfrm>
            <a:off x="681039" y="1484784"/>
            <a:ext cx="1082992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AKHQ -&gt; Consumer Groups -&gt; Name of group -&gt; Members</a:t>
            </a:r>
            <a:endParaRPr sz="1700"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1 konsument</a:t>
            </a:r>
            <a:endParaRPr sz="1700"/>
          </a:p>
          <a:p>
            <a:pPr indent="-131445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/>
          </a:p>
          <a:p>
            <a:pPr indent="-131445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/>
          </a:p>
          <a:p>
            <a:pPr indent="-131445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/>
          </a:p>
          <a:p>
            <a:pPr indent="-131445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/>
          </a:p>
          <a:p>
            <a:pPr indent="-131445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2 konsumentów </a:t>
            </a:r>
            <a:endParaRPr sz="1700"/>
          </a:p>
          <a:p>
            <a:pPr indent="-131444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/>
          </a:p>
        </p:txBody>
      </p:sp>
      <p:sp>
        <p:nvSpPr>
          <p:cNvPr id="2903" name="Google Shape;2903;p155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lang="pl-PL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fraud-detector-grou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Obraz zawierający tekst, zrzut ekranu, oprogramowanie, Czcionka&#10;&#10;Zawartość wygenerowana przez sztuczną inteligencję może być niepoprawna." id="2904" name="Google Shape;2904;p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762" y="2303312"/>
            <a:ext cx="10837334" cy="186432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braz zawierający tekst, zrzut ekranu, oprogramowanie, Czcionka&#10;&#10;Zawartość wygenerowana przez sztuczną inteligencję może być niepoprawna." id="2905" name="Google Shape;2905;p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2762" y="4744822"/>
            <a:ext cx="10837334" cy="210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0" name="Shape 2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1" name="Google Shape;2911;p15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5 (~55 min)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2" name="Google Shape;2912;p156"/>
          <p:cNvSpPr txBox="1"/>
          <p:nvPr>
            <p:ph idx="1" type="body"/>
          </p:nvPr>
        </p:nvSpPr>
        <p:spPr>
          <a:xfrm>
            <a:off x="681039" y="1484784"/>
            <a:ext cx="1082992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1" marL="6858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</a:pPr>
            <a:r>
              <a:rPr lang="pl-PL" sz="1700">
                <a:latin typeface="Roboto"/>
                <a:ea typeface="Roboto"/>
                <a:cs typeface="Roboto"/>
                <a:sym typeface="Roboto"/>
              </a:rPr>
              <a:t>3 konsumentów </a:t>
            </a:r>
            <a:endParaRPr sz="1700"/>
          </a:p>
          <a:p>
            <a:pPr indent="-131444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/>
          </a:p>
        </p:txBody>
      </p:sp>
      <p:sp>
        <p:nvSpPr>
          <p:cNvPr id="2913" name="Google Shape;2913;p156"/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Open Sans"/>
              <a:buNone/>
            </a:pPr>
            <a:r>
              <a:rPr lang="pl-PL" sz="18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fraud-detector-grou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Obraz zawierający tekst, zrzut ekranu, oprogramowanie, Oprogramowanie multimedialne&#10;&#10;Zawartość wygenerowana przez sztuczną inteligencję może być niepoprawna." id="2914" name="Google Shape;2914;p1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2762" y="1971071"/>
            <a:ext cx="10837335" cy="321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9" name="Shape 2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0" name="Google Shape;2920;p15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Rebalancing konsumentów - podsumowanie</a:t>
            </a:r>
            <a:endParaRPr/>
          </a:p>
        </p:txBody>
      </p:sp>
      <p:sp>
        <p:nvSpPr>
          <p:cNvPr id="2921" name="Google Shape;2921;p157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Proces ma dwie fazy – zbieranie listy klientów i przypisywanie partycji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Kafka czeka określony czas na zgłoszenie konsumentów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Istnieje jeden lider, który jest odpowiedzialny za przypisanie konsumentów do partycji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Strategia przypisywania może być łatwo zmieniona – kod po stronie konsumenta 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KRaft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3" name="Google Shape;513;p16"/>
          <p:cNvSpPr/>
          <p:nvPr/>
        </p:nvSpPr>
        <p:spPr>
          <a:xfrm>
            <a:off x="3388672" y="2846098"/>
            <a:ext cx="1350119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514" name="Google Shape;514;p16"/>
          <p:cNvSpPr/>
          <p:nvPr/>
        </p:nvSpPr>
        <p:spPr>
          <a:xfrm>
            <a:off x="5374490" y="2846098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 </a:t>
            </a:r>
            <a:endParaRPr/>
          </a:p>
        </p:txBody>
      </p:sp>
      <p:sp>
        <p:nvSpPr>
          <p:cNvPr id="515" name="Google Shape;515;p16"/>
          <p:cNvSpPr/>
          <p:nvPr/>
        </p:nvSpPr>
        <p:spPr>
          <a:xfrm>
            <a:off x="7291035" y="2846097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sp>
        <p:nvSpPr>
          <p:cNvPr id="516" name="Google Shape;516;p16"/>
          <p:cNvSpPr/>
          <p:nvPr/>
        </p:nvSpPr>
        <p:spPr>
          <a:xfrm>
            <a:off x="3467707" y="3931370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7" name="Google Shape;517;p16"/>
          <p:cNvSpPr/>
          <p:nvPr/>
        </p:nvSpPr>
        <p:spPr>
          <a:xfrm>
            <a:off x="4171977" y="3931369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18" name="Google Shape;518;p16"/>
          <p:cNvSpPr/>
          <p:nvPr/>
        </p:nvSpPr>
        <p:spPr>
          <a:xfrm>
            <a:off x="6180886" y="3954460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19" name="Google Shape;519;p16"/>
          <p:cNvSpPr/>
          <p:nvPr/>
        </p:nvSpPr>
        <p:spPr>
          <a:xfrm>
            <a:off x="8097431" y="3966004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20" name="Google Shape;520;p16"/>
          <p:cNvSpPr/>
          <p:nvPr/>
        </p:nvSpPr>
        <p:spPr>
          <a:xfrm>
            <a:off x="3590636" y="4477537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1" name="Google Shape;521;p16"/>
          <p:cNvSpPr/>
          <p:nvPr/>
        </p:nvSpPr>
        <p:spPr>
          <a:xfrm>
            <a:off x="5586949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2" name="Google Shape;522;p16"/>
          <p:cNvSpPr/>
          <p:nvPr/>
        </p:nvSpPr>
        <p:spPr>
          <a:xfrm>
            <a:off x="7501395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16"/>
          <p:cNvSpPr txBox="1"/>
          <p:nvPr/>
        </p:nvSpPr>
        <p:spPr>
          <a:xfrm>
            <a:off x="3510868" y="5360239"/>
            <a:ext cx="110836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16"/>
          <p:cNvSpPr txBox="1"/>
          <p:nvPr/>
        </p:nvSpPr>
        <p:spPr>
          <a:xfrm>
            <a:off x="5542868" y="5360238"/>
            <a:ext cx="110836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/>
          </a:p>
        </p:txBody>
      </p:sp>
      <p:sp>
        <p:nvSpPr>
          <p:cNvPr id="525" name="Google Shape;525;p16"/>
          <p:cNvSpPr txBox="1"/>
          <p:nvPr/>
        </p:nvSpPr>
        <p:spPr>
          <a:xfrm>
            <a:off x="7517140" y="5360238"/>
            <a:ext cx="1108363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/>
          </a:p>
        </p:txBody>
      </p:sp>
      <p:sp>
        <p:nvSpPr>
          <p:cNvPr id="526" name="Google Shape;526;p16"/>
          <p:cNvSpPr txBox="1"/>
          <p:nvPr/>
        </p:nvSpPr>
        <p:spPr>
          <a:xfrm>
            <a:off x="1293090" y="3117272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27" name="Google Shape;527;p16"/>
          <p:cNvCxnSpPr/>
          <p:nvPr/>
        </p:nvCxnSpPr>
        <p:spPr>
          <a:xfrm>
            <a:off x="3098800" y="2406073"/>
            <a:ext cx="1861127" cy="3292763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28" name="Google Shape;528;p16"/>
          <p:cNvCxnSpPr/>
          <p:nvPr/>
        </p:nvCxnSpPr>
        <p:spPr>
          <a:xfrm flipH="1">
            <a:off x="3147290" y="2406072"/>
            <a:ext cx="1879600" cy="3304308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KRaft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5" name="Google Shape;535;p17"/>
          <p:cNvSpPr/>
          <p:nvPr/>
        </p:nvSpPr>
        <p:spPr>
          <a:xfrm>
            <a:off x="3388672" y="2846098"/>
            <a:ext cx="1350119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536" name="Google Shape;536;p17"/>
          <p:cNvSpPr/>
          <p:nvPr/>
        </p:nvSpPr>
        <p:spPr>
          <a:xfrm>
            <a:off x="5374490" y="2846098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 </a:t>
            </a:r>
            <a:endParaRPr/>
          </a:p>
        </p:txBody>
      </p:sp>
      <p:sp>
        <p:nvSpPr>
          <p:cNvPr id="537" name="Google Shape;537;p17"/>
          <p:cNvSpPr/>
          <p:nvPr/>
        </p:nvSpPr>
        <p:spPr>
          <a:xfrm>
            <a:off x="7291035" y="2846097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sp>
        <p:nvSpPr>
          <p:cNvPr id="538" name="Google Shape;538;p17"/>
          <p:cNvSpPr/>
          <p:nvPr/>
        </p:nvSpPr>
        <p:spPr>
          <a:xfrm>
            <a:off x="3467707" y="3931370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9" name="Google Shape;539;p17"/>
          <p:cNvSpPr/>
          <p:nvPr/>
        </p:nvSpPr>
        <p:spPr>
          <a:xfrm>
            <a:off x="4171977" y="3931369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40" name="Google Shape;540;p17"/>
          <p:cNvSpPr/>
          <p:nvPr/>
        </p:nvSpPr>
        <p:spPr>
          <a:xfrm>
            <a:off x="6180886" y="3954460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41" name="Google Shape;541;p17"/>
          <p:cNvSpPr/>
          <p:nvPr/>
        </p:nvSpPr>
        <p:spPr>
          <a:xfrm>
            <a:off x="8097431" y="3966004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42" name="Google Shape;542;p17"/>
          <p:cNvSpPr/>
          <p:nvPr/>
        </p:nvSpPr>
        <p:spPr>
          <a:xfrm>
            <a:off x="3590636" y="4477537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3" name="Google Shape;543;p17"/>
          <p:cNvSpPr/>
          <p:nvPr/>
        </p:nvSpPr>
        <p:spPr>
          <a:xfrm>
            <a:off x="5586949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4" name="Google Shape;544;p17"/>
          <p:cNvSpPr/>
          <p:nvPr/>
        </p:nvSpPr>
        <p:spPr>
          <a:xfrm>
            <a:off x="7501395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5" name="Google Shape;545;p17"/>
          <p:cNvSpPr txBox="1"/>
          <p:nvPr/>
        </p:nvSpPr>
        <p:spPr>
          <a:xfrm>
            <a:off x="5542868" y="5360238"/>
            <a:ext cx="11083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Candidate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6" name="Google Shape;546;p17"/>
          <p:cNvSpPr txBox="1"/>
          <p:nvPr/>
        </p:nvSpPr>
        <p:spPr>
          <a:xfrm>
            <a:off x="7517140" y="5360238"/>
            <a:ext cx="1108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Candidate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7" name="Google Shape;547;p17"/>
          <p:cNvSpPr txBox="1"/>
          <p:nvPr/>
        </p:nvSpPr>
        <p:spPr>
          <a:xfrm>
            <a:off x="1293090" y="3117272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8" name="Google Shape;548;p17"/>
          <p:cNvCxnSpPr/>
          <p:nvPr/>
        </p:nvCxnSpPr>
        <p:spPr>
          <a:xfrm>
            <a:off x="3098800" y="2406073"/>
            <a:ext cx="1861127" cy="3292763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49" name="Google Shape;549;p17"/>
          <p:cNvCxnSpPr/>
          <p:nvPr/>
        </p:nvCxnSpPr>
        <p:spPr>
          <a:xfrm flipH="1">
            <a:off x="3147290" y="2406072"/>
            <a:ext cx="1879600" cy="3304308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0" name="Google Shape;550;p17"/>
          <p:cNvSpPr txBox="1"/>
          <p:nvPr/>
        </p:nvSpPr>
        <p:spPr>
          <a:xfrm>
            <a:off x="6327958" y="1710826"/>
            <a:ext cx="1643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 po timeout 100ms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17"/>
          <p:cNvSpPr txBox="1"/>
          <p:nvPr/>
        </p:nvSpPr>
        <p:spPr>
          <a:xfrm>
            <a:off x="6145330" y="6295421"/>
            <a:ext cx="164365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Req po timeout 110ms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1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KRaft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18"/>
          <p:cNvSpPr/>
          <p:nvPr/>
        </p:nvSpPr>
        <p:spPr>
          <a:xfrm>
            <a:off x="3388672" y="2846098"/>
            <a:ext cx="1350119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559" name="Google Shape;559;p18"/>
          <p:cNvSpPr/>
          <p:nvPr/>
        </p:nvSpPr>
        <p:spPr>
          <a:xfrm>
            <a:off x="5374490" y="2846098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 </a:t>
            </a:r>
            <a:endParaRPr/>
          </a:p>
        </p:txBody>
      </p:sp>
      <p:sp>
        <p:nvSpPr>
          <p:cNvPr id="560" name="Google Shape;560;p18"/>
          <p:cNvSpPr/>
          <p:nvPr/>
        </p:nvSpPr>
        <p:spPr>
          <a:xfrm>
            <a:off x="7291035" y="2846097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sp>
        <p:nvSpPr>
          <p:cNvPr id="561" name="Google Shape;561;p18"/>
          <p:cNvSpPr/>
          <p:nvPr/>
        </p:nvSpPr>
        <p:spPr>
          <a:xfrm>
            <a:off x="3467707" y="3931370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18"/>
          <p:cNvSpPr/>
          <p:nvPr/>
        </p:nvSpPr>
        <p:spPr>
          <a:xfrm>
            <a:off x="4171977" y="3931369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63" name="Google Shape;563;p18"/>
          <p:cNvSpPr/>
          <p:nvPr/>
        </p:nvSpPr>
        <p:spPr>
          <a:xfrm>
            <a:off x="6180886" y="3954460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64" name="Google Shape;564;p18"/>
          <p:cNvSpPr/>
          <p:nvPr/>
        </p:nvSpPr>
        <p:spPr>
          <a:xfrm>
            <a:off x="8097431" y="3966004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65" name="Google Shape;565;p18"/>
          <p:cNvSpPr/>
          <p:nvPr/>
        </p:nvSpPr>
        <p:spPr>
          <a:xfrm>
            <a:off x="3590636" y="4477537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18"/>
          <p:cNvSpPr/>
          <p:nvPr/>
        </p:nvSpPr>
        <p:spPr>
          <a:xfrm>
            <a:off x="5586949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18"/>
          <p:cNvSpPr/>
          <p:nvPr/>
        </p:nvSpPr>
        <p:spPr>
          <a:xfrm>
            <a:off x="7501395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18"/>
          <p:cNvSpPr txBox="1"/>
          <p:nvPr/>
        </p:nvSpPr>
        <p:spPr>
          <a:xfrm>
            <a:off x="5496686" y="5406420"/>
            <a:ext cx="11083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18"/>
          <p:cNvSpPr txBox="1"/>
          <p:nvPr/>
        </p:nvSpPr>
        <p:spPr>
          <a:xfrm>
            <a:off x="7517140" y="5360238"/>
            <a:ext cx="1108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0" name="Google Shape;570;p18"/>
          <p:cNvSpPr txBox="1"/>
          <p:nvPr/>
        </p:nvSpPr>
        <p:spPr>
          <a:xfrm>
            <a:off x="1293090" y="3117272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1" name="Google Shape;571;p18"/>
          <p:cNvCxnSpPr/>
          <p:nvPr/>
        </p:nvCxnSpPr>
        <p:spPr>
          <a:xfrm>
            <a:off x="3098800" y="2406073"/>
            <a:ext cx="1861127" cy="3292763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72" name="Google Shape;572;p18"/>
          <p:cNvCxnSpPr/>
          <p:nvPr/>
        </p:nvCxnSpPr>
        <p:spPr>
          <a:xfrm flipH="1">
            <a:off x="3147290" y="2406072"/>
            <a:ext cx="1879600" cy="3304308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KRaft</a:t>
            </a:r>
            <a:endParaRPr b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19"/>
          <p:cNvSpPr/>
          <p:nvPr/>
        </p:nvSpPr>
        <p:spPr>
          <a:xfrm>
            <a:off x="3388672" y="2846098"/>
            <a:ext cx="1350119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580" name="Google Shape;580;p19"/>
          <p:cNvSpPr/>
          <p:nvPr/>
        </p:nvSpPr>
        <p:spPr>
          <a:xfrm>
            <a:off x="5374490" y="2846098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 </a:t>
            </a:r>
            <a:endParaRPr/>
          </a:p>
        </p:txBody>
      </p:sp>
      <p:sp>
        <p:nvSpPr>
          <p:cNvPr id="581" name="Google Shape;581;p19"/>
          <p:cNvSpPr/>
          <p:nvPr/>
        </p:nvSpPr>
        <p:spPr>
          <a:xfrm>
            <a:off x="7291035" y="2846097"/>
            <a:ext cx="1362714" cy="2413763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4472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sp>
        <p:nvSpPr>
          <p:cNvPr id="582" name="Google Shape;582;p19"/>
          <p:cNvSpPr/>
          <p:nvPr/>
        </p:nvSpPr>
        <p:spPr>
          <a:xfrm>
            <a:off x="3467707" y="3931370"/>
            <a:ext cx="529597" cy="380714"/>
          </a:xfrm>
          <a:prstGeom prst="rect">
            <a:avLst/>
          </a:prstGeom>
          <a:solidFill>
            <a:srgbClr val="00206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DP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3" name="Google Shape;583;p19"/>
          <p:cNvSpPr/>
          <p:nvPr/>
        </p:nvSpPr>
        <p:spPr>
          <a:xfrm>
            <a:off x="4171977" y="3931369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>
            <a:off x="6180886" y="3954460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85" name="Google Shape;585;p19"/>
          <p:cNvSpPr/>
          <p:nvPr/>
        </p:nvSpPr>
        <p:spPr>
          <a:xfrm>
            <a:off x="8097431" y="3966004"/>
            <a:ext cx="529596" cy="380714"/>
          </a:xfrm>
          <a:prstGeom prst="rect">
            <a:avLst/>
          </a:prstGeom>
          <a:solidFill>
            <a:srgbClr val="7030A0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CP</a:t>
            </a:r>
            <a:endParaRPr/>
          </a:p>
        </p:txBody>
      </p:sp>
      <p:sp>
        <p:nvSpPr>
          <p:cNvPr id="586" name="Google Shape;586;p19"/>
          <p:cNvSpPr/>
          <p:nvPr/>
        </p:nvSpPr>
        <p:spPr>
          <a:xfrm>
            <a:off x="3590636" y="4477537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19"/>
          <p:cNvSpPr/>
          <p:nvPr/>
        </p:nvSpPr>
        <p:spPr>
          <a:xfrm>
            <a:off x="5586949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19"/>
          <p:cNvSpPr/>
          <p:nvPr/>
        </p:nvSpPr>
        <p:spPr>
          <a:xfrm>
            <a:off x="7501395" y="4477536"/>
            <a:ext cx="935181" cy="623454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Cache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19"/>
          <p:cNvSpPr txBox="1"/>
          <p:nvPr/>
        </p:nvSpPr>
        <p:spPr>
          <a:xfrm>
            <a:off x="5496686" y="5406420"/>
            <a:ext cx="110836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Leader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19"/>
          <p:cNvSpPr txBox="1"/>
          <p:nvPr/>
        </p:nvSpPr>
        <p:spPr>
          <a:xfrm>
            <a:off x="7517140" y="5360238"/>
            <a:ext cx="1108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1" name="Google Shape;591;p19"/>
          <p:cNvSpPr txBox="1"/>
          <p:nvPr/>
        </p:nvSpPr>
        <p:spPr>
          <a:xfrm>
            <a:off x="1293090" y="3117272"/>
            <a:ext cx="27432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2" name="Google Shape;592;p19"/>
          <p:cNvSpPr txBox="1"/>
          <p:nvPr/>
        </p:nvSpPr>
        <p:spPr>
          <a:xfrm>
            <a:off x="3533958" y="5406419"/>
            <a:ext cx="11083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Follower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Zookeper – Kafka version &lt;= 3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KRaft – Kafka version &gt;= 3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Obraz zawierający tekst, zrzut ekranu, Czcionka, numer&#10;&#10;Zawartość wygenerowana przez sztuczną inteligencję może być niepoprawna." id="289" name="Google Shape;2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118" y="3197068"/>
            <a:ext cx="10582776" cy="2418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Zookeeper vs. KRaft  </a:t>
            </a:r>
            <a:endParaRPr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20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Szybszy i bardziej niezawodny wybór kontrolera</a:t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Eliminacja zależności od Zookeepera  </a:t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Spójność i trwałość metadanych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Obraz zawierający tekst, zrzut ekranu, Czcionka, numer&#10;&#10;Opis wygenerowany automatycznie" id="600" name="Google Shape;6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55741" y="3122685"/>
            <a:ext cx="5882514" cy="3585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Konsumowanie </a:t>
            </a:r>
            <a:endParaRPr/>
          </a:p>
        </p:txBody>
      </p:sp>
      <p:sp>
        <p:nvSpPr>
          <p:cNvPr id="607" name="Google Shape;607;p2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21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609" name="Google Shape;609;p21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610" name="Google Shape;610;p21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611" name="Google Shape;611;p21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612" name="Google Shape;612;p21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613" name="Google Shape;613;p21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614" name="Google Shape;614;p21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615" name="Google Shape;615;p21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6" name="Google Shape;616;p21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7" name="Google Shape;617;p21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8" name="Google Shape;618;p21"/>
          <p:cNvSpPr/>
          <p:nvPr/>
        </p:nvSpPr>
        <p:spPr>
          <a:xfrm>
            <a:off x="5646737" y="3749676"/>
            <a:ext cx="2262187" cy="195262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19" name="Google Shape;619;p21"/>
          <p:cNvCxnSpPr/>
          <p:nvPr/>
        </p:nvCxnSpPr>
        <p:spPr>
          <a:xfrm>
            <a:off x="3011487" y="3126583"/>
            <a:ext cx="2954337" cy="12080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620" name="Google Shape;620;p21"/>
          <p:cNvSpPr/>
          <p:nvPr/>
        </p:nvSpPr>
        <p:spPr>
          <a:xfrm>
            <a:off x="6043613" y="4075113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2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Konsument - konfiguracja</a:t>
            </a:r>
            <a:endParaRPr/>
          </a:p>
        </p:txBody>
      </p:sp>
      <p:sp>
        <p:nvSpPr>
          <p:cNvPr id="627" name="Google Shape;627;p22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Trzy niezbędne właściwości: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bootstrap.servers 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key.deserializer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value.deserializer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Konsument - najprostszy kod</a:t>
            </a:r>
            <a:endParaRPr/>
          </a:p>
        </p:txBody>
      </p:sp>
      <p:sp>
        <p:nvSpPr>
          <p:cNvPr id="634" name="Google Shape;634;p2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Zależności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35" name="Google Shape;635;p23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6" name="Google Shape;636;p23"/>
          <p:cNvSpPr txBox="1"/>
          <p:nvPr/>
        </p:nvSpPr>
        <p:spPr>
          <a:xfrm>
            <a:off x="1271464" y="3202776"/>
            <a:ext cx="887505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&lt;dependency&gt;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&lt;groupId&gt;</a:t>
            </a: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org.apache.kafka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&lt;/groupId&gt;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    	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&lt;artifactId&gt;</a:t>
            </a: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kafka-clients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&lt;/artifactId&gt;</a:t>
            </a: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  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&lt;version&gt;</a:t>
            </a:r>
            <a:r>
              <a:rPr b="1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3.3.1</a:t>
            </a: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&lt;/version&gt;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&lt;/dependency&gt;</a:t>
            </a:r>
            <a:endParaRPr b="1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Konsument - najprostszy kod</a:t>
            </a:r>
            <a:endParaRPr/>
          </a:p>
        </p:txBody>
      </p:sp>
      <p:sp>
        <p:nvSpPr>
          <p:cNvPr id="643" name="Google Shape;643;p2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KafkaConsumer</a:t>
            </a:r>
            <a:endParaRPr/>
          </a:p>
        </p:txBody>
      </p:sp>
      <p:sp>
        <p:nvSpPr>
          <p:cNvPr id="644" name="Google Shape;644;p24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5" name="Google Shape;645;p24"/>
          <p:cNvSpPr txBox="1"/>
          <p:nvPr/>
        </p:nvSpPr>
        <p:spPr>
          <a:xfrm>
            <a:off x="682643" y="2787550"/>
            <a:ext cx="1346089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Consumer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kafkaConsumer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{</a:t>
            </a:r>
            <a:endParaRPr b="1" sz="1800">
              <a:solidFill>
                <a:srgbClr val="0000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Properties properties 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Properties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properties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BOOTSTRAP_SERVERS_CONFIG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8080"/>
                </a:solidFill>
                <a:latin typeface="Roboto"/>
                <a:ea typeface="Roboto"/>
                <a:cs typeface="Roboto"/>
                <a:sym typeface="Roboto"/>
              </a:rPr>
              <a:t>"localhost:9092"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properties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KEY_DESERIALIZER_CLASS_CONFIG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StringDeserializer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properties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VALUE_DESERIALIZER_CLASS_CONFIG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StringDeserializer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8000FF"/>
                </a:solidFill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l-PL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KafkaConsumer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&lt;&gt;(</a:t>
            </a:r>
            <a:r>
              <a:rPr b="0"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properties</a:t>
            </a: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Konsument - najprostszy kod</a:t>
            </a:r>
            <a:endParaRPr/>
          </a:p>
        </p:txBody>
      </p:sp>
      <p:sp>
        <p:nvSpPr>
          <p:cNvPr id="652" name="Google Shape;652;p25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Konsumowanie wiadomości(z topika)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53" name="Google Shape;653;p25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25"/>
          <p:cNvSpPr txBox="1"/>
          <p:nvPr/>
        </p:nvSpPr>
        <p:spPr>
          <a:xfrm>
            <a:off x="833439" y="3001436"/>
            <a:ext cx="1208267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consumer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kafkaConsumer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subscribe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Collections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singletonList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"topic-name"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ConsumerRecords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records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consumer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poll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Duration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ofMillis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FF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1000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record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records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System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2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Konsument</a:t>
            </a:r>
            <a:endParaRPr/>
          </a:p>
        </p:txBody>
      </p:sp>
      <p:sp>
        <p:nvSpPr>
          <p:cNvPr id="661" name="Google Shape;661;p2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Czyta od początku świata albo od pewnego miejsca (offset)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Model PULL – konsument cyklicznie prosi o dane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62" name="Google Shape;662;p26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2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Offset</a:t>
            </a:r>
            <a:endParaRPr/>
          </a:p>
        </p:txBody>
      </p:sp>
      <p:sp>
        <p:nvSpPr>
          <p:cNvPr id="669" name="Google Shape;669;p2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Numer wiadomości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Kolejny offset jest większy o 1 od poprzedniego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Każda partycja ma osobną numerację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Przechowywany na brokerze w topiku </a:t>
            </a:r>
            <a:r>
              <a:rPr b="1" lang="pl-PL"/>
              <a:t>__consumer_offsets</a:t>
            </a:r>
            <a:endParaRPr b="1"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 ConsumerKafka właściwość "auto.offset.reset"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properties.put</a:t>
            </a:r>
            <a:r>
              <a:rPr i="1" lang="pl-PL"/>
              <a:t>(</a:t>
            </a:r>
            <a:r>
              <a:rPr lang="pl-PL"/>
              <a:t>ConsumerConfig.</a:t>
            </a:r>
            <a:r>
              <a:rPr i="1" lang="pl-PL"/>
              <a:t>AUTO_OFFSET_RESET_CONFIG</a:t>
            </a:r>
            <a:r>
              <a:rPr lang="pl-PL"/>
              <a:t>, "earliest"</a:t>
            </a:r>
            <a:r>
              <a:rPr i="1" lang="pl-PL"/>
              <a:t>)</a:t>
            </a:r>
            <a:r>
              <a:rPr lang="pl-PL"/>
              <a:t>;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properties.put</a:t>
            </a:r>
            <a:r>
              <a:rPr i="1" lang="pl-PL"/>
              <a:t>(</a:t>
            </a:r>
            <a:r>
              <a:rPr lang="pl-PL"/>
              <a:t>ConsumerConfig.</a:t>
            </a:r>
            <a:r>
              <a:rPr i="1" lang="pl-PL"/>
              <a:t>AUTO_OFFSET_RESET_CONFIG</a:t>
            </a:r>
            <a:r>
              <a:rPr lang="pl-PL"/>
              <a:t>, "latest"</a:t>
            </a:r>
            <a:r>
              <a:rPr i="1" lang="pl-PL"/>
              <a:t>)</a:t>
            </a:r>
            <a:r>
              <a:rPr lang="pl-PL"/>
              <a:t>;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70" name="Google Shape;670;p27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2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Offset</a:t>
            </a:r>
            <a:endParaRPr/>
          </a:p>
        </p:txBody>
      </p:sp>
      <p:sp>
        <p:nvSpPr>
          <p:cNvPr id="677" name="Google Shape;677;p2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Obraz zawierający tekst, zrzut ekranu, numer, Czcionka&#10;&#10;Zawartość wygenerowana przez sztuczną inteligencję może być niepoprawna." id="678" name="Google Shape;678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5415" y="2183229"/>
            <a:ext cx="10829924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Konsument</a:t>
            </a:r>
            <a:endParaRPr/>
          </a:p>
        </p:txBody>
      </p:sp>
      <p:sp>
        <p:nvSpPr>
          <p:cNvPr id="685" name="Google Shape;685;p2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Konsumowanie wiadomości(z partycji)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86" name="Google Shape;686;p29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7" name="Google Shape;687;p29"/>
          <p:cNvSpPr txBox="1"/>
          <p:nvPr/>
        </p:nvSpPr>
        <p:spPr>
          <a:xfrm>
            <a:off x="1487488" y="2552377"/>
            <a:ext cx="11628858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consumer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kafkaConsumer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PartitionInfo partition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partitionInfos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partitions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add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TopicPartition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partition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topic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partition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partition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()));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assign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partitions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while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true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ConsumerRecords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records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consumer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poll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Duration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ofMillis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FF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1000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record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records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System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println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record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toString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b="1" lang="pl-PL" sz="3600">
                <a:latin typeface="Roboto"/>
                <a:ea typeface="Roboto"/>
                <a:cs typeface="Roboto"/>
                <a:sym typeface="Roboto"/>
              </a:rPr>
              <a:t>Wybór kontrolera - Zookeeper </a:t>
            </a:r>
            <a:r>
              <a:rPr lang="pl-PL" sz="3600">
                <a:latin typeface="Roboto"/>
                <a:ea typeface="Roboto"/>
                <a:cs typeface="Roboto"/>
                <a:sym typeface="Roboto"/>
              </a:rPr>
              <a:t>​</a:t>
            </a:r>
            <a:endParaRPr/>
          </a:p>
        </p:txBody>
      </p:sp>
      <p:sp>
        <p:nvSpPr>
          <p:cNvPr id="296" name="Google Shape;296;p3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Każdy broker ma unikatowy identyfikator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Broker przy stracie rejestruje ten ID w ZooKeeperze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ZooKeeper na ścieżce </a:t>
            </a:r>
            <a:r>
              <a:rPr b="0" i="0" lang="pl-PL" sz="2400" u="sng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/brokers/ids </a:t>
            </a: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zwraca dostępne brokery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Restart brokera = Usunięcie jednego i uruchomienie drugiego z tym samym ID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Jeden z brokerów jest kontrolerem (każdy broker może nim zostać)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Oprócz pełnienia zwykłych funkcji odpowiada za wybór liderów partycji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3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Commit</a:t>
            </a:r>
            <a:endParaRPr/>
          </a:p>
        </p:txBody>
      </p:sp>
      <p:sp>
        <p:nvSpPr>
          <p:cNvPr id="694" name="Google Shape;694;p30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Konsument zaznacza w którym miejscu partycji skończył czytać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695" name="Google Shape;695;p3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Commit</a:t>
            </a:r>
            <a:endParaRPr/>
          </a:p>
        </p:txBody>
      </p:sp>
      <p:sp>
        <p:nvSpPr>
          <p:cNvPr id="702" name="Google Shape;702;p3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Asynchroniczne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Domyślne zachowanie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Automatyczne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Definiujemy czas interwału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Synchroniczne 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Ręczne 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consumer.commitSync()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703" name="Google Shape;703;p3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3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710" name="Google Shape;710;p32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Konsument pobiera do pamięci 1000 wiadomości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Konsument procesuje wiadomości - każdą przez 20ms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Commit uruchamia się np. co 5 sekund (5000ms)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 przeprocesowaniu 250 wiadomości został wysłany commit, że konsument jest na offset 1000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Nastąpiła awaria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 ponownym uruchomieniu konsument jest na offsecie 1000, a przeprocesował 250 wiadomości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711" name="Google Shape;711;p32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717" name="Google Shape;717;p33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718" name="Google Shape;718;p33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719" name="Google Shape;719;p33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graphicFrame>
        <p:nvGraphicFramePr>
          <p:cNvPr id="720" name="Google Shape;720;p33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 u="none" cap="none" strike="noStrike"/>
                        <a:t>For processing</a:t>
                      </a:r>
                      <a:br>
                        <a:rPr lang="pl-PL" sz="1800" u="none" cap="none" strike="noStrike"/>
                      </a:br>
                      <a:r>
                        <a:rPr lang="pl-PL" sz="1800" u="none" cap="none" strike="noStrike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cxnSp>
        <p:nvCxnSpPr>
          <p:cNvPr id="721" name="Google Shape;721;p33"/>
          <p:cNvCxnSpPr>
            <a:stCxn id="717" idx="3"/>
            <a:endCxn id="718" idx="2"/>
          </p:cNvCxnSpPr>
          <p:nvPr/>
        </p:nvCxnSpPr>
        <p:spPr>
          <a:xfrm>
            <a:off x="3008243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722" name="Google Shape;722;p33"/>
          <p:cNvCxnSpPr>
            <a:stCxn id="717" idx="2"/>
            <a:endCxn id="719" idx="1"/>
          </p:cNvCxnSpPr>
          <p:nvPr/>
        </p:nvCxnSpPr>
        <p:spPr>
          <a:xfrm>
            <a:off x="2193235" y="3829878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728" name="Google Shape;728;p34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729" name="Google Shape;729;p34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730" name="Google Shape;730;p34"/>
          <p:cNvSpPr/>
          <p:nvPr/>
        </p:nvSpPr>
        <p:spPr>
          <a:xfrm>
            <a:off x="1338469" y="5254486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731" name="Google Shape;731;p34"/>
          <p:cNvCxnSpPr>
            <a:stCxn id="729" idx="2"/>
            <a:endCxn id="728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32" name="Google Shape;732;p34"/>
          <p:cNvCxnSpPr>
            <a:stCxn id="728" idx="2"/>
            <a:endCxn id="730" idx="1"/>
          </p:cNvCxnSpPr>
          <p:nvPr/>
        </p:nvCxnSpPr>
        <p:spPr>
          <a:xfrm>
            <a:off x="2193235" y="3829878"/>
            <a:ext cx="0" cy="142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33" name="Google Shape;733;p34"/>
          <p:cNvSpPr txBox="1"/>
          <p:nvPr/>
        </p:nvSpPr>
        <p:spPr>
          <a:xfrm>
            <a:off x="3432313" y="2751555"/>
            <a:ext cx="1802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1000 rekordów</a:t>
            </a:r>
            <a:endParaRPr/>
          </a:p>
        </p:txBody>
      </p:sp>
      <p:graphicFrame>
        <p:nvGraphicFramePr>
          <p:cNvPr id="734" name="Google Shape;734;p34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740" name="Google Shape;740;p35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741" name="Google Shape;741;p35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742" name="Google Shape;742;p35"/>
          <p:cNvSpPr/>
          <p:nvPr/>
        </p:nvSpPr>
        <p:spPr>
          <a:xfrm>
            <a:off x="1338469" y="5254486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743" name="Google Shape;743;p35"/>
          <p:cNvCxnSpPr>
            <a:stCxn id="741" idx="2"/>
            <a:endCxn id="740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44" name="Google Shape;744;p35"/>
          <p:cNvCxnSpPr>
            <a:stCxn id="740" idx="2"/>
            <a:endCxn id="742" idx="1"/>
          </p:cNvCxnSpPr>
          <p:nvPr/>
        </p:nvCxnSpPr>
        <p:spPr>
          <a:xfrm>
            <a:off x="2193235" y="3829878"/>
            <a:ext cx="0" cy="142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45" name="Google Shape;745;p35"/>
          <p:cNvSpPr txBox="1"/>
          <p:nvPr/>
        </p:nvSpPr>
        <p:spPr>
          <a:xfrm>
            <a:off x="677334" y="4219016"/>
            <a:ext cx="1802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1000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rekordów</a:t>
            </a:r>
            <a:endParaRPr/>
          </a:p>
        </p:txBody>
      </p:sp>
      <p:graphicFrame>
        <p:nvGraphicFramePr>
          <p:cNvPr id="746" name="Google Shape;746;p35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752" name="Google Shape;752;p36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753" name="Google Shape;753;p36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754" name="Google Shape;754;p36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755" name="Google Shape;755;p36"/>
          <p:cNvCxnSpPr>
            <a:stCxn id="753" idx="2"/>
            <a:endCxn id="752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56" name="Google Shape;756;p36"/>
          <p:cNvCxnSpPr>
            <a:stCxn id="754" idx="1"/>
            <a:endCxn id="752" idx="2"/>
          </p:cNvCxnSpPr>
          <p:nvPr/>
        </p:nvCxnSpPr>
        <p:spPr>
          <a:xfrm rot="10800000">
            <a:off x="2193234" y="3829901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57" name="Google Shape;757;p36"/>
          <p:cNvSpPr txBox="1"/>
          <p:nvPr/>
        </p:nvSpPr>
        <p:spPr>
          <a:xfrm>
            <a:off x="677334" y="4087144"/>
            <a:ext cx="18022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Procesuj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rekord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(20ms)</a:t>
            </a:r>
            <a:endParaRPr/>
          </a:p>
        </p:txBody>
      </p:sp>
      <p:graphicFrame>
        <p:nvGraphicFramePr>
          <p:cNvPr id="758" name="Google Shape;758;p36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3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765" name="Google Shape;765;p37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766" name="Google Shape;766;p37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767" name="Google Shape;767;p37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768" name="Google Shape;768;p37"/>
          <p:cNvCxnSpPr>
            <a:stCxn id="766" idx="2"/>
            <a:endCxn id="765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69" name="Google Shape;769;p37"/>
          <p:cNvCxnSpPr>
            <a:stCxn id="767" idx="1"/>
            <a:endCxn id="765" idx="2"/>
          </p:cNvCxnSpPr>
          <p:nvPr/>
        </p:nvCxnSpPr>
        <p:spPr>
          <a:xfrm rot="10800000">
            <a:off x="2193234" y="3829901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70" name="Google Shape;770;p37"/>
          <p:cNvSpPr txBox="1"/>
          <p:nvPr/>
        </p:nvSpPr>
        <p:spPr>
          <a:xfrm>
            <a:off x="677334" y="4087144"/>
            <a:ext cx="18022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Procesuj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rekord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(20ms)</a:t>
            </a:r>
            <a:endParaRPr/>
          </a:p>
        </p:txBody>
      </p:sp>
      <p:graphicFrame>
        <p:nvGraphicFramePr>
          <p:cNvPr id="771" name="Google Shape;771;p37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49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750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250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3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778" name="Google Shape;778;p38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779" name="Google Shape;779;p38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780" name="Google Shape;780;p38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781" name="Google Shape;781;p38"/>
          <p:cNvCxnSpPr>
            <a:stCxn id="778" idx="3"/>
            <a:endCxn id="779" idx="2"/>
          </p:cNvCxnSpPr>
          <p:nvPr/>
        </p:nvCxnSpPr>
        <p:spPr>
          <a:xfrm>
            <a:off x="3008243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82" name="Google Shape;782;p38"/>
          <p:cNvCxnSpPr>
            <a:stCxn id="780" idx="1"/>
            <a:endCxn id="778" idx="2"/>
          </p:cNvCxnSpPr>
          <p:nvPr/>
        </p:nvCxnSpPr>
        <p:spPr>
          <a:xfrm rot="10800000">
            <a:off x="2193234" y="3829901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83" name="Google Shape;783;p38"/>
          <p:cNvSpPr txBox="1"/>
          <p:nvPr/>
        </p:nvSpPr>
        <p:spPr>
          <a:xfrm>
            <a:off x="677334" y="4087144"/>
            <a:ext cx="18022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Procesuj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rekord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(20ms)</a:t>
            </a:r>
            <a:endParaRPr/>
          </a:p>
        </p:txBody>
      </p:sp>
      <p:sp>
        <p:nvSpPr>
          <p:cNvPr id="784" name="Google Shape;784;p38"/>
          <p:cNvSpPr txBox="1"/>
          <p:nvPr/>
        </p:nvSpPr>
        <p:spPr>
          <a:xfrm>
            <a:off x="3305895" y="2467522"/>
            <a:ext cx="16697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(offset: 1000)</a:t>
            </a:r>
            <a:endParaRPr/>
          </a:p>
        </p:txBody>
      </p:sp>
      <p:graphicFrame>
        <p:nvGraphicFramePr>
          <p:cNvPr id="785" name="Google Shape;785;p38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750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250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792" name="Google Shape;792;p39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793" name="Google Shape;793;p39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794" name="Google Shape;794;p39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795" name="Google Shape;795;p39"/>
          <p:cNvCxnSpPr>
            <a:stCxn id="792" idx="3"/>
            <a:endCxn id="793" idx="2"/>
          </p:cNvCxnSpPr>
          <p:nvPr/>
        </p:nvCxnSpPr>
        <p:spPr>
          <a:xfrm>
            <a:off x="3008243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796" name="Google Shape;796;p39"/>
          <p:cNvCxnSpPr>
            <a:stCxn id="794" idx="1"/>
            <a:endCxn id="792" idx="2"/>
          </p:cNvCxnSpPr>
          <p:nvPr/>
        </p:nvCxnSpPr>
        <p:spPr>
          <a:xfrm rot="10800000">
            <a:off x="2193234" y="3829901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797" name="Google Shape;797;p39"/>
          <p:cNvSpPr txBox="1"/>
          <p:nvPr/>
        </p:nvSpPr>
        <p:spPr>
          <a:xfrm>
            <a:off x="677334" y="4087144"/>
            <a:ext cx="18022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Procesuj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rekord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(20ms)</a:t>
            </a:r>
            <a:endParaRPr/>
          </a:p>
        </p:txBody>
      </p:sp>
      <p:sp>
        <p:nvSpPr>
          <p:cNvPr id="798" name="Google Shape;798;p39"/>
          <p:cNvSpPr txBox="1"/>
          <p:nvPr/>
        </p:nvSpPr>
        <p:spPr>
          <a:xfrm>
            <a:off x="3305895" y="2467522"/>
            <a:ext cx="16697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(offset: 1000)</a:t>
            </a:r>
            <a:endParaRPr/>
          </a:p>
        </p:txBody>
      </p:sp>
      <p:graphicFrame>
        <p:nvGraphicFramePr>
          <p:cNvPr id="799" name="Google Shape;799;p39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750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250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Zookeeper </a:t>
            </a:r>
            <a:endParaRPr/>
          </a:p>
        </p:txBody>
      </p:sp>
      <p:sp>
        <p:nvSpPr>
          <p:cNvPr id="303" name="Google Shape;303;p4"/>
          <p:cNvSpPr/>
          <p:nvPr/>
        </p:nvSpPr>
        <p:spPr>
          <a:xfrm>
            <a:off x="4655840" y="2672916"/>
            <a:ext cx="2088232" cy="15121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ZooKeeper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"/>
          <p:cNvSpPr/>
          <p:nvPr/>
        </p:nvSpPr>
        <p:spPr>
          <a:xfrm>
            <a:off x="1055440" y="2672916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cxnSp>
        <p:nvCxnSpPr>
          <p:cNvPr id="305" name="Google Shape;305;p4"/>
          <p:cNvCxnSpPr/>
          <p:nvPr/>
        </p:nvCxnSpPr>
        <p:spPr>
          <a:xfrm>
            <a:off x="2639616" y="3068960"/>
            <a:ext cx="20162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6" name="Google Shape;306;p4"/>
          <p:cNvCxnSpPr/>
          <p:nvPr/>
        </p:nvCxnSpPr>
        <p:spPr>
          <a:xfrm rot="10800000">
            <a:off x="2639616" y="3692606"/>
            <a:ext cx="20882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7" name="Google Shape;307;p4"/>
          <p:cNvSpPr txBox="1"/>
          <p:nvPr/>
        </p:nvSpPr>
        <p:spPr>
          <a:xfrm>
            <a:off x="5160116" y="3711875"/>
            <a:ext cx="1800200" cy="64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/controller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"/>
          <p:cNvSpPr txBox="1"/>
          <p:nvPr/>
        </p:nvSpPr>
        <p:spPr>
          <a:xfrm>
            <a:off x="3143672" y="2717322"/>
            <a:ext cx="1800200" cy="64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  <a:endParaRPr/>
          </a:p>
        </p:txBody>
      </p:sp>
      <p:sp>
        <p:nvSpPr>
          <p:cNvPr id="309" name="Google Shape;309;p4"/>
          <p:cNvSpPr txBox="1"/>
          <p:nvPr/>
        </p:nvSpPr>
        <p:spPr>
          <a:xfrm>
            <a:off x="3045995" y="3384884"/>
            <a:ext cx="6100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Success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806" name="Google Shape;806;p40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807" name="Google Shape;807;p40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808" name="Google Shape;808;p40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809" name="Google Shape;809;p40"/>
          <p:cNvCxnSpPr>
            <a:stCxn id="806" idx="3"/>
            <a:endCxn id="807" idx="2"/>
          </p:cNvCxnSpPr>
          <p:nvPr/>
        </p:nvCxnSpPr>
        <p:spPr>
          <a:xfrm>
            <a:off x="3008243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0" name="Google Shape;810;p40"/>
          <p:cNvCxnSpPr>
            <a:stCxn id="806" idx="2"/>
            <a:endCxn id="808" idx="1"/>
          </p:cNvCxnSpPr>
          <p:nvPr/>
        </p:nvCxnSpPr>
        <p:spPr>
          <a:xfrm>
            <a:off x="2193235" y="3829878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1" name="Google Shape;811;p40"/>
          <p:cNvCxnSpPr/>
          <p:nvPr/>
        </p:nvCxnSpPr>
        <p:spPr>
          <a:xfrm>
            <a:off x="1156250" y="2182027"/>
            <a:ext cx="2100471" cy="187772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2" name="Google Shape;812;p40"/>
          <p:cNvCxnSpPr/>
          <p:nvPr/>
        </p:nvCxnSpPr>
        <p:spPr>
          <a:xfrm>
            <a:off x="1142998" y="4548726"/>
            <a:ext cx="2100471" cy="187772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3" name="Google Shape;813;p40"/>
          <p:cNvCxnSpPr/>
          <p:nvPr/>
        </p:nvCxnSpPr>
        <p:spPr>
          <a:xfrm flipH="1">
            <a:off x="1129748" y="2129020"/>
            <a:ext cx="2126973" cy="1930728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14" name="Google Shape;814;p40"/>
          <p:cNvCxnSpPr/>
          <p:nvPr/>
        </p:nvCxnSpPr>
        <p:spPr>
          <a:xfrm flipH="1">
            <a:off x="1217544" y="4493507"/>
            <a:ext cx="2126973" cy="1930728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5" name="Google Shape;815;p40"/>
          <p:cNvSpPr txBox="1"/>
          <p:nvPr/>
        </p:nvSpPr>
        <p:spPr>
          <a:xfrm>
            <a:off x="1746766" y="1676003"/>
            <a:ext cx="1301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Awaria</a:t>
            </a:r>
            <a:endParaRPr/>
          </a:p>
        </p:txBody>
      </p:sp>
      <p:graphicFrame>
        <p:nvGraphicFramePr>
          <p:cNvPr id="816" name="Google Shape;816;p40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9297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250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823" name="Google Shape;823;p41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824" name="Google Shape;824;p41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825" name="Google Shape;825;p41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826" name="Google Shape;826;p41"/>
          <p:cNvCxnSpPr>
            <a:stCxn id="823" idx="3"/>
            <a:endCxn id="824" idx="2"/>
          </p:cNvCxnSpPr>
          <p:nvPr/>
        </p:nvCxnSpPr>
        <p:spPr>
          <a:xfrm>
            <a:off x="3008243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27" name="Google Shape;827;p41"/>
          <p:cNvCxnSpPr>
            <a:stCxn id="823" idx="2"/>
            <a:endCxn id="825" idx="1"/>
          </p:cNvCxnSpPr>
          <p:nvPr/>
        </p:nvCxnSpPr>
        <p:spPr>
          <a:xfrm>
            <a:off x="2193235" y="3829878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28" name="Google Shape;828;p41"/>
          <p:cNvSpPr txBox="1"/>
          <p:nvPr/>
        </p:nvSpPr>
        <p:spPr>
          <a:xfrm>
            <a:off x="1746766" y="1676003"/>
            <a:ext cx="1301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Restart</a:t>
            </a:r>
            <a:endParaRPr/>
          </a:p>
        </p:txBody>
      </p:sp>
      <p:graphicFrame>
        <p:nvGraphicFramePr>
          <p:cNvPr id="829" name="Google Shape;829;p41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250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836" name="Google Shape;836;p42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837" name="Google Shape;837;p42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838" name="Google Shape;838;p42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839" name="Google Shape;839;p42"/>
          <p:cNvCxnSpPr>
            <a:stCxn id="836" idx="3"/>
            <a:endCxn id="837" idx="2"/>
          </p:cNvCxnSpPr>
          <p:nvPr/>
        </p:nvCxnSpPr>
        <p:spPr>
          <a:xfrm>
            <a:off x="3008243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40" name="Google Shape;840;p42"/>
          <p:cNvCxnSpPr>
            <a:stCxn id="836" idx="2"/>
            <a:endCxn id="838" idx="1"/>
          </p:cNvCxnSpPr>
          <p:nvPr/>
        </p:nvCxnSpPr>
        <p:spPr>
          <a:xfrm>
            <a:off x="2193235" y="3829878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41" name="Google Shape;841;p42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250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rgbClr val="FF0000"/>
                          </a:solidFill>
                        </a:rPr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1 - Za wczesny commit </a:t>
            </a:r>
            <a:endParaRPr/>
          </a:p>
        </p:txBody>
      </p:sp>
      <p:sp>
        <p:nvSpPr>
          <p:cNvPr id="848" name="Google Shape;848;p43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b="1" lang="pl-PL"/>
              <a:t>Ćwiczenia/04-commit-too-early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Konsument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Commit synchroniczny </a:t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Zaczynaj od offset=0 </a:t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Maksymalna porcja danych=1000 </a:t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12014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12014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  <p:sp>
        <p:nvSpPr>
          <p:cNvPr id="849" name="Google Shape;849;p43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0" name="Google Shape;850;p43"/>
          <p:cNvSpPr txBox="1"/>
          <p:nvPr/>
        </p:nvSpPr>
        <p:spPr>
          <a:xfrm>
            <a:off x="1691308" y="2805929"/>
            <a:ext cx="95912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properties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ENABLE_AUTO_COMMIT_CONFIG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...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commitSync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1" name="Google Shape;851;p43"/>
          <p:cNvSpPr txBox="1"/>
          <p:nvPr/>
        </p:nvSpPr>
        <p:spPr>
          <a:xfrm>
            <a:off x="1676041" y="4928597"/>
            <a:ext cx="8809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properties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AUTO_OFFSET_RESET_CONFIG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"earliest"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2" name="Google Shape;852;p43"/>
          <p:cNvSpPr txBox="1"/>
          <p:nvPr/>
        </p:nvSpPr>
        <p:spPr>
          <a:xfrm>
            <a:off x="1676041" y="6138967"/>
            <a:ext cx="8231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properties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MAX_POLL_RECORDS_CONFIG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FF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1000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859" name="Google Shape;859;p4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Konsument pobiera do pamięci 1000 wiadomości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Konsument procesuje wiadomości - każdą przez 20ms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Commit uruchamia się dopiero po przeprocesowaniu wszystkich wiadomości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 przeprocesowaniu 300 wiadomości nastąpiła awaria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Po ponownym uruchomieniu konsument jest na offest 0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860" name="Google Shape;860;p44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4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866" name="Google Shape;866;p45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867" name="Google Shape;867;p45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868" name="Google Shape;868;p45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869" name="Google Shape;869;p45"/>
          <p:cNvCxnSpPr>
            <a:stCxn id="866" idx="3"/>
            <a:endCxn id="867" idx="2"/>
          </p:cNvCxnSpPr>
          <p:nvPr/>
        </p:nvCxnSpPr>
        <p:spPr>
          <a:xfrm>
            <a:off x="3008243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70" name="Google Shape;870;p45"/>
          <p:cNvCxnSpPr>
            <a:stCxn id="866" idx="2"/>
            <a:endCxn id="868" idx="1"/>
          </p:cNvCxnSpPr>
          <p:nvPr/>
        </p:nvCxnSpPr>
        <p:spPr>
          <a:xfrm>
            <a:off x="2193235" y="3829878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71" name="Google Shape;871;p45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4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877" name="Google Shape;877;p46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878" name="Google Shape;878;p46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879" name="Google Shape;879;p46"/>
          <p:cNvSpPr/>
          <p:nvPr/>
        </p:nvSpPr>
        <p:spPr>
          <a:xfrm>
            <a:off x="1338469" y="5254486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880" name="Google Shape;880;p46"/>
          <p:cNvCxnSpPr>
            <a:stCxn id="878" idx="2"/>
            <a:endCxn id="877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81" name="Google Shape;881;p46"/>
          <p:cNvCxnSpPr>
            <a:stCxn id="877" idx="2"/>
            <a:endCxn id="879" idx="1"/>
          </p:cNvCxnSpPr>
          <p:nvPr/>
        </p:nvCxnSpPr>
        <p:spPr>
          <a:xfrm>
            <a:off x="2193235" y="3829878"/>
            <a:ext cx="0" cy="142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2" name="Google Shape;882;p46"/>
          <p:cNvSpPr txBox="1"/>
          <p:nvPr/>
        </p:nvSpPr>
        <p:spPr>
          <a:xfrm>
            <a:off x="3432313" y="2751555"/>
            <a:ext cx="1802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1000 rekordów</a:t>
            </a:r>
            <a:endParaRPr/>
          </a:p>
        </p:txBody>
      </p:sp>
      <p:graphicFrame>
        <p:nvGraphicFramePr>
          <p:cNvPr id="883" name="Google Shape;883;p46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4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889" name="Google Shape;889;p47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890" name="Google Shape;890;p47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891" name="Google Shape;891;p47"/>
          <p:cNvSpPr/>
          <p:nvPr/>
        </p:nvSpPr>
        <p:spPr>
          <a:xfrm>
            <a:off x="1338469" y="5254486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892" name="Google Shape;892;p47"/>
          <p:cNvCxnSpPr>
            <a:stCxn id="890" idx="2"/>
            <a:endCxn id="889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893" name="Google Shape;893;p47"/>
          <p:cNvCxnSpPr>
            <a:stCxn id="889" idx="2"/>
            <a:endCxn id="891" idx="1"/>
          </p:cNvCxnSpPr>
          <p:nvPr/>
        </p:nvCxnSpPr>
        <p:spPr>
          <a:xfrm>
            <a:off x="2193235" y="3829878"/>
            <a:ext cx="0" cy="142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894" name="Google Shape;894;p47"/>
          <p:cNvSpPr txBox="1"/>
          <p:nvPr/>
        </p:nvSpPr>
        <p:spPr>
          <a:xfrm>
            <a:off x="677334" y="4219016"/>
            <a:ext cx="1802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1000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rekordów</a:t>
            </a:r>
            <a:endParaRPr/>
          </a:p>
        </p:txBody>
      </p:sp>
      <p:graphicFrame>
        <p:nvGraphicFramePr>
          <p:cNvPr id="895" name="Google Shape;895;p47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9297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4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902" name="Google Shape;902;p48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903" name="Google Shape;903;p48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904" name="Google Shape;904;p48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905" name="Google Shape;905;p48"/>
          <p:cNvCxnSpPr>
            <a:stCxn id="903" idx="2"/>
            <a:endCxn id="902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06" name="Google Shape;906;p48"/>
          <p:cNvCxnSpPr>
            <a:stCxn id="904" idx="1"/>
            <a:endCxn id="902" idx="2"/>
          </p:cNvCxnSpPr>
          <p:nvPr/>
        </p:nvCxnSpPr>
        <p:spPr>
          <a:xfrm rot="10800000">
            <a:off x="2193234" y="3829901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07" name="Google Shape;907;p48"/>
          <p:cNvSpPr txBox="1"/>
          <p:nvPr/>
        </p:nvSpPr>
        <p:spPr>
          <a:xfrm>
            <a:off x="677334" y="4087144"/>
            <a:ext cx="18022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Procesuj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rekord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(20ms)</a:t>
            </a:r>
            <a:endParaRPr/>
          </a:p>
        </p:txBody>
      </p:sp>
      <p:graphicFrame>
        <p:nvGraphicFramePr>
          <p:cNvPr id="908" name="Google Shape;908;p48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9297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914" name="Google Shape;914;p49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916" name="Google Shape;916;p49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917" name="Google Shape;917;p49"/>
          <p:cNvCxnSpPr>
            <a:stCxn id="915" idx="2"/>
            <a:endCxn id="914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18" name="Google Shape;918;p49"/>
          <p:cNvCxnSpPr>
            <a:stCxn id="916" idx="1"/>
            <a:endCxn id="914" idx="2"/>
          </p:cNvCxnSpPr>
          <p:nvPr/>
        </p:nvCxnSpPr>
        <p:spPr>
          <a:xfrm rot="10800000">
            <a:off x="2193234" y="3829901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19" name="Google Shape;919;p49"/>
          <p:cNvSpPr txBox="1"/>
          <p:nvPr/>
        </p:nvSpPr>
        <p:spPr>
          <a:xfrm>
            <a:off x="677334" y="4087144"/>
            <a:ext cx="18022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Procesuj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rekord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(20ms)</a:t>
            </a:r>
            <a:endParaRPr/>
          </a:p>
        </p:txBody>
      </p:sp>
      <p:graphicFrame>
        <p:nvGraphicFramePr>
          <p:cNvPr id="920" name="Google Shape;920;p49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700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300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Zookeeper </a:t>
            </a:r>
            <a:endParaRPr/>
          </a:p>
        </p:txBody>
      </p:sp>
      <p:sp>
        <p:nvSpPr>
          <p:cNvPr id="316" name="Google Shape;316;p5"/>
          <p:cNvSpPr/>
          <p:nvPr/>
        </p:nvSpPr>
        <p:spPr>
          <a:xfrm>
            <a:off x="4655840" y="2672916"/>
            <a:ext cx="2088232" cy="15121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ZooKeeper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5"/>
          <p:cNvSpPr/>
          <p:nvPr/>
        </p:nvSpPr>
        <p:spPr>
          <a:xfrm>
            <a:off x="1055440" y="2672916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cxnSp>
        <p:nvCxnSpPr>
          <p:cNvPr id="318" name="Google Shape;318;p5"/>
          <p:cNvCxnSpPr/>
          <p:nvPr/>
        </p:nvCxnSpPr>
        <p:spPr>
          <a:xfrm>
            <a:off x="2639616" y="3068960"/>
            <a:ext cx="20162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9" name="Google Shape;319;p5"/>
          <p:cNvCxnSpPr/>
          <p:nvPr/>
        </p:nvCxnSpPr>
        <p:spPr>
          <a:xfrm rot="10800000">
            <a:off x="2639616" y="3692606"/>
            <a:ext cx="20882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0" name="Google Shape;320;p5"/>
          <p:cNvSpPr txBox="1"/>
          <p:nvPr/>
        </p:nvSpPr>
        <p:spPr>
          <a:xfrm>
            <a:off x="3143672" y="2717322"/>
            <a:ext cx="1800200" cy="64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  <a:endParaRPr/>
          </a:p>
        </p:txBody>
      </p:sp>
      <p:sp>
        <p:nvSpPr>
          <p:cNvPr id="321" name="Google Shape;321;p5"/>
          <p:cNvSpPr txBox="1"/>
          <p:nvPr/>
        </p:nvSpPr>
        <p:spPr>
          <a:xfrm>
            <a:off x="3045995" y="3327157"/>
            <a:ext cx="6100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Success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2" name="Google Shape;322;p5"/>
          <p:cNvSpPr/>
          <p:nvPr/>
        </p:nvSpPr>
        <p:spPr>
          <a:xfrm>
            <a:off x="8760296" y="2571073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</a:t>
            </a:r>
            <a:endParaRPr/>
          </a:p>
        </p:txBody>
      </p:sp>
      <p:cxnSp>
        <p:nvCxnSpPr>
          <p:cNvPr id="323" name="Google Shape;323;p5"/>
          <p:cNvCxnSpPr/>
          <p:nvPr/>
        </p:nvCxnSpPr>
        <p:spPr>
          <a:xfrm>
            <a:off x="6780076" y="3662657"/>
            <a:ext cx="20162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4" name="Google Shape;324;p5"/>
          <p:cNvCxnSpPr/>
          <p:nvPr/>
        </p:nvCxnSpPr>
        <p:spPr>
          <a:xfrm rot="10800000">
            <a:off x="6744072" y="3068960"/>
            <a:ext cx="2088232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5" name="Google Shape;325;p5"/>
          <p:cNvSpPr txBox="1"/>
          <p:nvPr/>
        </p:nvSpPr>
        <p:spPr>
          <a:xfrm>
            <a:off x="7333377" y="2690230"/>
            <a:ext cx="1800200" cy="64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  <a:endParaRPr/>
          </a:p>
        </p:txBody>
      </p:sp>
      <p:sp>
        <p:nvSpPr>
          <p:cNvPr id="326" name="Google Shape;326;p5"/>
          <p:cNvSpPr txBox="1"/>
          <p:nvPr/>
        </p:nvSpPr>
        <p:spPr>
          <a:xfrm>
            <a:off x="6879530" y="3327157"/>
            <a:ext cx="163907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already </a:t>
            </a:r>
            <a:b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exists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7" name="Google Shape;327;p5"/>
          <p:cNvSpPr/>
          <p:nvPr/>
        </p:nvSpPr>
        <p:spPr>
          <a:xfrm>
            <a:off x="4943872" y="5085184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cxnSp>
        <p:nvCxnSpPr>
          <p:cNvPr id="328" name="Google Shape;328;p5"/>
          <p:cNvCxnSpPr/>
          <p:nvPr/>
        </p:nvCxnSpPr>
        <p:spPr>
          <a:xfrm rot="10800000">
            <a:off x="5303912" y="4185084"/>
            <a:ext cx="0" cy="9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9" name="Google Shape;329;p5"/>
          <p:cNvCxnSpPr/>
          <p:nvPr/>
        </p:nvCxnSpPr>
        <p:spPr>
          <a:xfrm>
            <a:off x="6096000" y="4185084"/>
            <a:ext cx="0" cy="9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0" name="Google Shape;330;p5"/>
          <p:cNvSpPr txBox="1"/>
          <p:nvPr/>
        </p:nvSpPr>
        <p:spPr>
          <a:xfrm>
            <a:off x="4295800" y="4480354"/>
            <a:ext cx="910435" cy="64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  <a:endParaRPr/>
          </a:p>
        </p:txBody>
      </p:sp>
      <p:sp>
        <p:nvSpPr>
          <p:cNvPr id="331" name="Google Shape;331;p5"/>
          <p:cNvSpPr txBox="1"/>
          <p:nvPr/>
        </p:nvSpPr>
        <p:spPr>
          <a:xfrm>
            <a:off x="6055804" y="4368238"/>
            <a:ext cx="146628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already </a:t>
            </a:r>
            <a:b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exists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5"/>
          <p:cNvSpPr txBox="1"/>
          <p:nvPr/>
        </p:nvSpPr>
        <p:spPr>
          <a:xfrm>
            <a:off x="5160116" y="3711875"/>
            <a:ext cx="1800200" cy="64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/controller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5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927" name="Google Shape;927;p50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928" name="Google Shape;928;p50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929" name="Google Shape;929;p50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930" name="Google Shape;930;p50"/>
          <p:cNvCxnSpPr>
            <a:stCxn id="927" idx="3"/>
            <a:endCxn id="928" idx="2"/>
          </p:cNvCxnSpPr>
          <p:nvPr/>
        </p:nvCxnSpPr>
        <p:spPr>
          <a:xfrm>
            <a:off x="3008243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1" name="Google Shape;931;p50"/>
          <p:cNvCxnSpPr>
            <a:stCxn id="927" idx="2"/>
            <a:endCxn id="929" idx="1"/>
          </p:cNvCxnSpPr>
          <p:nvPr/>
        </p:nvCxnSpPr>
        <p:spPr>
          <a:xfrm>
            <a:off x="2193235" y="3829878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2" name="Google Shape;932;p50"/>
          <p:cNvCxnSpPr/>
          <p:nvPr/>
        </p:nvCxnSpPr>
        <p:spPr>
          <a:xfrm>
            <a:off x="1156250" y="2182027"/>
            <a:ext cx="2100471" cy="187772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3" name="Google Shape;933;p50"/>
          <p:cNvCxnSpPr/>
          <p:nvPr/>
        </p:nvCxnSpPr>
        <p:spPr>
          <a:xfrm>
            <a:off x="1142998" y="4548726"/>
            <a:ext cx="2100471" cy="1877721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4" name="Google Shape;934;p50"/>
          <p:cNvCxnSpPr/>
          <p:nvPr/>
        </p:nvCxnSpPr>
        <p:spPr>
          <a:xfrm flipH="1">
            <a:off x="1129748" y="2129020"/>
            <a:ext cx="2126973" cy="1930728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35" name="Google Shape;935;p50"/>
          <p:cNvCxnSpPr/>
          <p:nvPr/>
        </p:nvCxnSpPr>
        <p:spPr>
          <a:xfrm flipH="1">
            <a:off x="1217544" y="4493507"/>
            <a:ext cx="2126973" cy="1930728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36" name="Google Shape;936;p50"/>
          <p:cNvSpPr txBox="1"/>
          <p:nvPr/>
        </p:nvSpPr>
        <p:spPr>
          <a:xfrm>
            <a:off x="1746766" y="1676003"/>
            <a:ext cx="1301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Awaria</a:t>
            </a:r>
            <a:endParaRPr/>
          </a:p>
        </p:txBody>
      </p:sp>
      <p:graphicFrame>
        <p:nvGraphicFramePr>
          <p:cNvPr id="937" name="Google Shape;937;p50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300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5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944" name="Google Shape;944;p51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945" name="Google Shape;945;p51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946" name="Google Shape;946;p51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947" name="Google Shape;947;p51"/>
          <p:cNvCxnSpPr>
            <a:stCxn id="944" idx="3"/>
            <a:endCxn id="945" idx="2"/>
          </p:cNvCxnSpPr>
          <p:nvPr/>
        </p:nvCxnSpPr>
        <p:spPr>
          <a:xfrm>
            <a:off x="3008243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48" name="Google Shape;948;p51"/>
          <p:cNvCxnSpPr>
            <a:stCxn id="944" idx="2"/>
            <a:endCxn id="946" idx="1"/>
          </p:cNvCxnSpPr>
          <p:nvPr/>
        </p:nvCxnSpPr>
        <p:spPr>
          <a:xfrm>
            <a:off x="2193235" y="3829878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9" name="Google Shape;949;p51"/>
          <p:cNvSpPr txBox="1"/>
          <p:nvPr/>
        </p:nvSpPr>
        <p:spPr>
          <a:xfrm>
            <a:off x="1746766" y="1676003"/>
            <a:ext cx="1301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Restart</a:t>
            </a:r>
            <a:endParaRPr/>
          </a:p>
        </p:txBody>
      </p:sp>
      <p:graphicFrame>
        <p:nvGraphicFramePr>
          <p:cNvPr id="950" name="Google Shape;950;p51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300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5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957" name="Google Shape;957;p52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958" name="Google Shape;958;p52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959" name="Google Shape;959;p52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960" name="Google Shape;960;p52"/>
          <p:cNvCxnSpPr>
            <a:stCxn id="957" idx="3"/>
            <a:endCxn id="958" idx="2"/>
          </p:cNvCxnSpPr>
          <p:nvPr/>
        </p:nvCxnSpPr>
        <p:spPr>
          <a:xfrm>
            <a:off x="3008243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961" name="Google Shape;961;p52"/>
          <p:cNvCxnSpPr>
            <a:stCxn id="957" idx="2"/>
            <a:endCxn id="959" idx="1"/>
          </p:cNvCxnSpPr>
          <p:nvPr/>
        </p:nvCxnSpPr>
        <p:spPr>
          <a:xfrm>
            <a:off x="2193235" y="3829878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962" name="Google Shape;962;p52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300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968" name="Google Shape;968;p53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969" name="Google Shape;969;p53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970" name="Google Shape;970;p53"/>
          <p:cNvSpPr/>
          <p:nvPr/>
        </p:nvSpPr>
        <p:spPr>
          <a:xfrm>
            <a:off x="1338469" y="5254486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971" name="Google Shape;971;p53"/>
          <p:cNvCxnSpPr>
            <a:stCxn id="969" idx="2"/>
            <a:endCxn id="968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72" name="Google Shape;972;p53"/>
          <p:cNvCxnSpPr>
            <a:stCxn id="968" idx="2"/>
            <a:endCxn id="970" idx="1"/>
          </p:cNvCxnSpPr>
          <p:nvPr/>
        </p:nvCxnSpPr>
        <p:spPr>
          <a:xfrm>
            <a:off x="2193235" y="3829878"/>
            <a:ext cx="0" cy="142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3" name="Google Shape;973;p53"/>
          <p:cNvSpPr txBox="1"/>
          <p:nvPr/>
        </p:nvSpPr>
        <p:spPr>
          <a:xfrm>
            <a:off x="3432313" y="2751555"/>
            <a:ext cx="18022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1000 rekordów</a:t>
            </a:r>
            <a:endParaRPr/>
          </a:p>
        </p:txBody>
      </p:sp>
      <p:graphicFrame>
        <p:nvGraphicFramePr>
          <p:cNvPr id="974" name="Google Shape;974;p53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300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5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980" name="Google Shape;980;p54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981" name="Google Shape;981;p54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982" name="Google Shape;982;p54"/>
          <p:cNvSpPr/>
          <p:nvPr/>
        </p:nvSpPr>
        <p:spPr>
          <a:xfrm>
            <a:off x="1338469" y="5254486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983" name="Google Shape;983;p54"/>
          <p:cNvCxnSpPr>
            <a:stCxn id="981" idx="2"/>
            <a:endCxn id="980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84" name="Google Shape;984;p54"/>
          <p:cNvCxnSpPr>
            <a:stCxn id="980" idx="2"/>
            <a:endCxn id="982" idx="1"/>
          </p:cNvCxnSpPr>
          <p:nvPr/>
        </p:nvCxnSpPr>
        <p:spPr>
          <a:xfrm>
            <a:off x="2193235" y="3829878"/>
            <a:ext cx="0" cy="142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85" name="Google Shape;985;p54"/>
          <p:cNvSpPr txBox="1"/>
          <p:nvPr/>
        </p:nvSpPr>
        <p:spPr>
          <a:xfrm>
            <a:off x="677334" y="4219016"/>
            <a:ext cx="18022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1000 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rekordów</a:t>
            </a:r>
            <a:endParaRPr/>
          </a:p>
        </p:txBody>
      </p:sp>
      <p:graphicFrame>
        <p:nvGraphicFramePr>
          <p:cNvPr id="986" name="Google Shape;986;p54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300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5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992" name="Google Shape;992;p55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993" name="Google Shape;993;p55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994" name="Google Shape;994;p55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995" name="Google Shape;995;p55"/>
          <p:cNvCxnSpPr>
            <a:stCxn id="993" idx="2"/>
            <a:endCxn id="992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96" name="Google Shape;996;p55"/>
          <p:cNvCxnSpPr>
            <a:stCxn id="994" idx="1"/>
            <a:endCxn id="992" idx="2"/>
          </p:cNvCxnSpPr>
          <p:nvPr/>
        </p:nvCxnSpPr>
        <p:spPr>
          <a:xfrm rot="10800000">
            <a:off x="2193234" y="3829901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97" name="Google Shape;997;p55"/>
          <p:cNvSpPr txBox="1"/>
          <p:nvPr/>
        </p:nvSpPr>
        <p:spPr>
          <a:xfrm>
            <a:off x="677334" y="4087144"/>
            <a:ext cx="180229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Procesuj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rekord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(20ms)</a:t>
            </a:r>
            <a:endParaRPr/>
          </a:p>
        </p:txBody>
      </p:sp>
      <p:graphicFrame>
        <p:nvGraphicFramePr>
          <p:cNvPr id="998" name="Google Shape;998;p55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300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p5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1004" name="Google Shape;1004;p56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1005" name="Google Shape;1005;p56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1006" name="Google Shape;1006;p56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1007" name="Google Shape;1007;p56"/>
          <p:cNvCxnSpPr>
            <a:stCxn id="1005" idx="2"/>
            <a:endCxn id="1004" idx="3"/>
          </p:cNvCxnSpPr>
          <p:nvPr/>
        </p:nvCxnSpPr>
        <p:spPr>
          <a:xfrm rot="10800000">
            <a:off x="3008270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08" name="Google Shape;1008;p56"/>
          <p:cNvCxnSpPr>
            <a:stCxn id="1006" idx="1"/>
            <a:endCxn id="1004" idx="2"/>
          </p:cNvCxnSpPr>
          <p:nvPr/>
        </p:nvCxnSpPr>
        <p:spPr>
          <a:xfrm rot="10800000">
            <a:off x="2193234" y="3829901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1009" name="Google Shape;1009;p56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1300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5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1015" name="Google Shape;1015;p57"/>
          <p:cNvSpPr/>
          <p:nvPr/>
        </p:nvSpPr>
        <p:spPr>
          <a:xfrm>
            <a:off x="1378226" y="2411896"/>
            <a:ext cx="1630017" cy="141798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Konsument</a:t>
            </a:r>
            <a:endParaRPr/>
          </a:p>
        </p:txBody>
      </p:sp>
      <p:sp>
        <p:nvSpPr>
          <p:cNvPr id="1016" name="Google Shape;1016;p57"/>
          <p:cNvSpPr/>
          <p:nvPr/>
        </p:nvSpPr>
        <p:spPr>
          <a:xfrm>
            <a:off x="5300870" y="2460487"/>
            <a:ext cx="1669774" cy="1320800"/>
          </a:xfrm>
          <a:prstGeom prst="flowChartMagneticDisk">
            <a:avLst/>
          </a:prstGeom>
          <a:solidFill>
            <a:srgbClr val="00B0F0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  <p:sp>
        <p:nvSpPr>
          <p:cNvPr id="1017" name="Google Shape;1017;p57"/>
          <p:cNvSpPr/>
          <p:nvPr/>
        </p:nvSpPr>
        <p:spPr>
          <a:xfrm>
            <a:off x="1338469" y="5232401"/>
            <a:ext cx="1709530" cy="993914"/>
          </a:xfrm>
          <a:prstGeom prst="flowChartMagneticDisk">
            <a:avLst/>
          </a:prstGeom>
          <a:solidFill>
            <a:srgbClr val="8B0D23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Pamięć</a:t>
            </a:r>
            <a:endParaRPr/>
          </a:p>
        </p:txBody>
      </p:sp>
      <p:cxnSp>
        <p:nvCxnSpPr>
          <p:cNvPr id="1018" name="Google Shape;1018;p57"/>
          <p:cNvCxnSpPr>
            <a:stCxn id="1015" idx="3"/>
            <a:endCxn id="1016" idx="2"/>
          </p:cNvCxnSpPr>
          <p:nvPr/>
        </p:nvCxnSpPr>
        <p:spPr>
          <a:xfrm>
            <a:off x="3008243" y="3120887"/>
            <a:ext cx="22926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019" name="Google Shape;1019;p57"/>
          <p:cNvCxnSpPr>
            <a:stCxn id="1017" idx="1"/>
            <a:endCxn id="1015" idx="2"/>
          </p:cNvCxnSpPr>
          <p:nvPr/>
        </p:nvCxnSpPr>
        <p:spPr>
          <a:xfrm rot="10800000">
            <a:off x="2193234" y="3829901"/>
            <a:ext cx="0" cy="1402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stealth"/>
          </a:ln>
        </p:spPr>
      </p:cxnSp>
      <p:graphicFrame>
        <p:nvGraphicFramePr>
          <p:cNvPr id="1020" name="Google Shape;1020;p57"/>
          <p:cNvGraphicFramePr/>
          <p:nvPr/>
        </p:nvGraphicFramePr>
        <p:xfrm>
          <a:off x="5729045" y="4974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1731925"/>
                <a:gridCol w="1577000"/>
                <a:gridCol w="16300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For processing</a:t>
                      </a:r>
                      <a:br>
                        <a:rPr lang="pl-PL" sz="1800"/>
                      </a:br>
                      <a:r>
                        <a:rPr lang="pl-PL" sz="1800"/>
                        <a:t>(in memory)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Processed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Commited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84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chemeClr val="dk1"/>
                          </a:solidFill>
                        </a:rPr>
                        <a:t>1300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>
                          <a:solidFill>
                            <a:srgbClr val="FF0000"/>
                          </a:solidFill>
                        </a:rPr>
                        <a:t>1000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21" name="Google Shape;1021;p57"/>
          <p:cNvSpPr txBox="1"/>
          <p:nvPr/>
        </p:nvSpPr>
        <p:spPr>
          <a:xfrm>
            <a:off x="3305895" y="2467522"/>
            <a:ext cx="16697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Commit</a:t>
            </a:r>
            <a:b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(offset: 1000)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Problem 2 - Za późny commit </a:t>
            </a:r>
            <a:endParaRPr/>
          </a:p>
        </p:txBody>
      </p:sp>
      <p:sp>
        <p:nvSpPr>
          <p:cNvPr id="1028" name="Google Shape;1028;p5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b="1" lang="pl-PL"/>
              <a:t>Ćwiczenia/05-commit-too-late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Konsument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Commit synchroniczny </a:t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Zaczynaj od offset=0 </a:t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Maksymalna porcja danych=1000 </a:t>
            </a:r>
            <a:endParaRPr/>
          </a:p>
          <a:p>
            <a:pPr indent="-112014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  <p:sp>
        <p:nvSpPr>
          <p:cNvPr id="1029" name="Google Shape;1029;p58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Google Shape;1030;p58"/>
          <p:cNvSpPr txBox="1"/>
          <p:nvPr/>
        </p:nvSpPr>
        <p:spPr>
          <a:xfrm>
            <a:off x="1740268" y="2919841"/>
            <a:ext cx="959126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properties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ENABLE_AUTO_COMMIT_CONFIG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...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commitSync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1" name="Google Shape;1031;p58"/>
          <p:cNvSpPr txBox="1"/>
          <p:nvPr/>
        </p:nvSpPr>
        <p:spPr>
          <a:xfrm>
            <a:off x="1740660" y="4928597"/>
            <a:ext cx="88093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properties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AUTO_OFFSET_RESET_CONFIG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"earliest"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2" name="Google Shape;1032;p58"/>
          <p:cNvSpPr txBox="1"/>
          <p:nvPr/>
        </p:nvSpPr>
        <p:spPr>
          <a:xfrm>
            <a:off x="1740268" y="6121647"/>
            <a:ext cx="8231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properties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ConsumerConfig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MAX_POLL_RECORDS_CONFIG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FF8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1000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Możliwe rozwiązanie</a:t>
            </a:r>
            <a:endParaRPr/>
          </a:p>
        </p:txBody>
      </p:sp>
      <p:sp>
        <p:nvSpPr>
          <p:cNvPr id="1039" name="Google Shape;1039;p5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Wiadomości powinny być indepotentne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Można commitować po przeprocesowaniu każdego rekordu </a:t>
            </a:r>
            <a:br>
              <a:rPr lang="pl-PL"/>
            </a:br>
            <a:r>
              <a:rPr lang="pl-PL"/>
              <a:t>(mniej optymalne - </a:t>
            </a:r>
            <a:r>
              <a:rPr b="1" lang="pl-PL"/>
              <a:t>Ćwiczenia/06-commit-after-message</a:t>
            </a:r>
            <a:r>
              <a:rPr lang="pl-PL"/>
              <a:t>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Można commitować tylko przeprocesowany offset asynchronicznie przekazująć w requescie mapę partycji i przesunięć</a:t>
            </a:r>
            <a:br>
              <a:rPr lang="pl-PL"/>
            </a:br>
            <a:r>
              <a:rPr lang="pl-PL"/>
              <a:t>(bardziej skomplikowane)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040" name="Google Shape;1040;p59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Zookeeper </a:t>
            </a:r>
            <a:endParaRPr/>
          </a:p>
        </p:txBody>
      </p:sp>
      <p:sp>
        <p:nvSpPr>
          <p:cNvPr id="339" name="Google Shape;339;p6"/>
          <p:cNvSpPr/>
          <p:nvPr/>
        </p:nvSpPr>
        <p:spPr>
          <a:xfrm>
            <a:off x="4655840" y="2672916"/>
            <a:ext cx="2088232" cy="15121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ZooKeeper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0" name="Google Shape;340;p6"/>
          <p:cNvSpPr/>
          <p:nvPr/>
        </p:nvSpPr>
        <p:spPr>
          <a:xfrm>
            <a:off x="1055440" y="2672916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341" name="Google Shape;341;p6"/>
          <p:cNvSpPr/>
          <p:nvPr/>
        </p:nvSpPr>
        <p:spPr>
          <a:xfrm>
            <a:off x="8760296" y="2571073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</a:t>
            </a:r>
            <a:endParaRPr/>
          </a:p>
        </p:txBody>
      </p:sp>
      <p:sp>
        <p:nvSpPr>
          <p:cNvPr id="342" name="Google Shape;342;p6"/>
          <p:cNvSpPr/>
          <p:nvPr/>
        </p:nvSpPr>
        <p:spPr>
          <a:xfrm>
            <a:off x="4943872" y="5085184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cxnSp>
        <p:nvCxnSpPr>
          <p:cNvPr id="343" name="Google Shape;343;p6"/>
          <p:cNvCxnSpPr>
            <a:stCxn id="340" idx="4"/>
          </p:cNvCxnSpPr>
          <p:nvPr/>
        </p:nvCxnSpPr>
        <p:spPr>
          <a:xfrm>
            <a:off x="2639616" y="3429000"/>
            <a:ext cx="2545800" cy="43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4" name="Google Shape;344;p6"/>
          <p:cNvCxnSpPr>
            <a:stCxn id="342" idx="1"/>
            <a:endCxn id="339" idx="2"/>
          </p:cNvCxnSpPr>
          <p:nvPr/>
        </p:nvCxnSpPr>
        <p:spPr>
          <a:xfrm rot="10800000">
            <a:off x="5699960" y="4185184"/>
            <a:ext cx="36000" cy="90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45" name="Google Shape;345;p6"/>
          <p:cNvCxnSpPr>
            <a:stCxn id="341" idx="2"/>
          </p:cNvCxnSpPr>
          <p:nvPr/>
        </p:nvCxnSpPr>
        <p:spPr>
          <a:xfrm flipH="1">
            <a:off x="6311996" y="3327157"/>
            <a:ext cx="2448300" cy="53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6" name="Google Shape;346;p6"/>
          <p:cNvSpPr txBox="1"/>
          <p:nvPr/>
        </p:nvSpPr>
        <p:spPr>
          <a:xfrm>
            <a:off x="644062" y="3102001"/>
            <a:ext cx="6100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Observe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6"/>
          <p:cNvSpPr txBox="1"/>
          <p:nvPr/>
        </p:nvSpPr>
        <p:spPr>
          <a:xfrm>
            <a:off x="3143672" y="4543681"/>
            <a:ext cx="6100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Observe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6"/>
          <p:cNvSpPr txBox="1"/>
          <p:nvPr/>
        </p:nvSpPr>
        <p:spPr>
          <a:xfrm>
            <a:off x="4752968" y="3127580"/>
            <a:ext cx="6100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Observe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6"/>
          <p:cNvSpPr txBox="1"/>
          <p:nvPr/>
        </p:nvSpPr>
        <p:spPr>
          <a:xfrm>
            <a:off x="5160116" y="3711875"/>
            <a:ext cx="1800200" cy="64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/controller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6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Konsumowanie </a:t>
            </a:r>
            <a:endParaRPr/>
          </a:p>
        </p:txBody>
      </p:sp>
      <p:sp>
        <p:nvSpPr>
          <p:cNvPr id="1047" name="Google Shape;1047;p6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8" name="Google Shape;1048;p60"/>
          <p:cNvSpPr/>
          <p:nvPr/>
        </p:nvSpPr>
        <p:spPr>
          <a:xfrm>
            <a:off x="2245518" y="2860674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049" name="Google Shape;1049;p60"/>
          <p:cNvSpPr/>
          <p:nvPr/>
        </p:nvSpPr>
        <p:spPr>
          <a:xfrm>
            <a:off x="4023880" y="294881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050" name="Google Shape;1050;p60"/>
          <p:cNvSpPr/>
          <p:nvPr/>
        </p:nvSpPr>
        <p:spPr>
          <a:xfrm>
            <a:off x="4298389" y="294881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051" name="Google Shape;1051;p60"/>
          <p:cNvSpPr/>
          <p:nvPr/>
        </p:nvSpPr>
        <p:spPr>
          <a:xfrm>
            <a:off x="4572898" y="294881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052" name="Google Shape;1052;p60"/>
          <p:cNvSpPr/>
          <p:nvPr/>
        </p:nvSpPr>
        <p:spPr>
          <a:xfrm>
            <a:off x="5121917" y="293934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053" name="Google Shape;1053;p60"/>
          <p:cNvSpPr/>
          <p:nvPr/>
        </p:nvSpPr>
        <p:spPr>
          <a:xfrm>
            <a:off x="4850711" y="294087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054" name="Google Shape;1054;p60"/>
          <p:cNvSpPr/>
          <p:nvPr/>
        </p:nvSpPr>
        <p:spPr>
          <a:xfrm>
            <a:off x="6526704" y="295806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055" name="Google Shape;1055;p60"/>
          <p:cNvSpPr/>
          <p:nvPr/>
        </p:nvSpPr>
        <p:spPr>
          <a:xfrm>
            <a:off x="5448102" y="3107830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6" name="Google Shape;1056;p60"/>
          <p:cNvSpPr/>
          <p:nvPr/>
        </p:nvSpPr>
        <p:spPr>
          <a:xfrm>
            <a:off x="5793158" y="3107828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7" name="Google Shape;1057;p60"/>
          <p:cNvSpPr/>
          <p:nvPr/>
        </p:nvSpPr>
        <p:spPr>
          <a:xfrm>
            <a:off x="6138215" y="3107830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8" name="Google Shape;1058;p60"/>
          <p:cNvSpPr/>
          <p:nvPr/>
        </p:nvSpPr>
        <p:spPr>
          <a:xfrm>
            <a:off x="6777830" y="4075113"/>
            <a:ext cx="2262187" cy="195262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9" name="Google Shape;1059;p60"/>
          <p:cNvCxnSpPr/>
          <p:nvPr/>
        </p:nvCxnSpPr>
        <p:spPr>
          <a:xfrm>
            <a:off x="4142580" y="3452020"/>
            <a:ext cx="2954337" cy="120808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060" name="Google Shape;1060;p60"/>
          <p:cNvSpPr/>
          <p:nvPr/>
        </p:nvSpPr>
        <p:spPr>
          <a:xfrm>
            <a:off x="7174706" y="4400550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endParaRPr/>
          </a:p>
        </p:txBody>
      </p:sp>
      <p:sp>
        <p:nvSpPr>
          <p:cNvPr id="1061" name="Google Shape;1061;p60"/>
          <p:cNvSpPr/>
          <p:nvPr/>
        </p:nvSpPr>
        <p:spPr>
          <a:xfrm>
            <a:off x="2245518" y="2011360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062" name="Google Shape;1062;p60"/>
          <p:cNvSpPr/>
          <p:nvPr/>
        </p:nvSpPr>
        <p:spPr>
          <a:xfrm>
            <a:off x="4023879" y="209950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063" name="Google Shape;1063;p60"/>
          <p:cNvSpPr/>
          <p:nvPr/>
        </p:nvSpPr>
        <p:spPr>
          <a:xfrm>
            <a:off x="4298388" y="209949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064" name="Google Shape;1064;p60"/>
          <p:cNvSpPr/>
          <p:nvPr/>
        </p:nvSpPr>
        <p:spPr>
          <a:xfrm>
            <a:off x="4572898" y="209949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065" name="Google Shape;1065;p60"/>
          <p:cNvSpPr/>
          <p:nvPr/>
        </p:nvSpPr>
        <p:spPr>
          <a:xfrm>
            <a:off x="5121916" y="209003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066" name="Google Shape;1066;p60"/>
          <p:cNvSpPr/>
          <p:nvPr/>
        </p:nvSpPr>
        <p:spPr>
          <a:xfrm>
            <a:off x="4850710" y="209156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067" name="Google Shape;1067;p60"/>
          <p:cNvSpPr/>
          <p:nvPr/>
        </p:nvSpPr>
        <p:spPr>
          <a:xfrm>
            <a:off x="6526703" y="210875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068" name="Google Shape;1068;p60"/>
          <p:cNvSpPr/>
          <p:nvPr/>
        </p:nvSpPr>
        <p:spPr>
          <a:xfrm>
            <a:off x="5448102" y="2258517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9" name="Google Shape;1069;p60"/>
          <p:cNvSpPr/>
          <p:nvPr/>
        </p:nvSpPr>
        <p:spPr>
          <a:xfrm>
            <a:off x="5793157" y="2258516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0" name="Google Shape;1070;p60"/>
          <p:cNvSpPr/>
          <p:nvPr/>
        </p:nvSpPr>
        <p:spPr>
          <a:xfrm>
            <a:off x="6138215" y="2258517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71" name="Google Shape;1071;p60"/>
          <p:cNvCxnSpPr/>
          <p:nvPr/>
        </p:nvCxnSpPr>
        <p:spPr>
          <a:xfrm>
            <a:off x="5277641" y="2586832"/>
            <a:ext cx="1914525" cy="175577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6" name="Shape 1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Google Shape;1077;p6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Grupy konsumentów </a:t>
            </a:r>
            <a:endParaRPr/>
          </a:p>
        </p:txBody>
      </p:sp>
      <p:sp>
        <p:nvSpPr>
          <p:cNvPr id="1078" name="Google Shape;1078;p6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Składa się z co najmniej jednego konsumenta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Każdy konsument w grupie czyta wiadomości ze zdefiniowanego zbioru topików (grupa subskrybuje ten zbiór)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Grupa zapewnia, że każda partycja jest przetwarzana tylko przez jednego jej członka.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Wszystkie wiadomości z tym samym kluczem trafią do jednego konsumenta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 każdej grupie można być inna liczba konsumentów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Właściwość </a:t>
            </a:r>
            <a:r>
              <a:rPr lang="pl-PL" u="sng"/>
              <a:t>group.id</a:t>
            </a:r>
            <a:endParaRPr u="sng"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079" name="Google Shape;1079;p6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" name="Google Shape;1085;p6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Grupy konsumentów </a:t>
            </a:r>
            <a:endParaRPr/>
          </a:p>
        </p:txBody>
      </p:sp>
      <p:sp>
        <p:nvSpPr>
          <p:cNvPr id="1086" name="Google Shape;1086;p62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087" name="Google Shape;1087;p62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088" name="Google Shape;1088;p62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089" name="Google Shape;1089;p62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090" name="Google Shape;1090;p62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091" name="Google Shape;1091;p62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092" name="Google Shape;1092;p62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093" name="Google Shape;1093;p62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094" name="Google Shape;1094;p62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5" name="Google Shape;1095;p62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6" name="Google Shape;1096;p62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7" name="Google Shape;1097;p62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098" name="Google Shape;1098;p62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099" name="Google Shape;1099;p62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100" name="Google Shape;1100;p62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101" name="Google Shape;1101;p62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102" name="Google Shape;1102;p62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103" name="Google Shape;1103;p62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4" name="Google Shape;1104;p62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5" name="Google Shape;1105;p62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6" name="Google Shape;1106;p62"/>
          <p:cNvSpPr/>
          <p:nvPr/>
        </p:nvSpPr>
        <p:spPr>
          <a:xfrm>
            <a:off x="7710488" y="1376363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wątek 1</a:t>
            </a:r>
            <a:endParaRPr/>
          </a:p>
        </p:txBody>
      </p:sp>
      <p:sp>
        <p:nvSpPr>
          <p:cNvPr id="1107" name="Google Shape;1107;p62"/>
          <p:cNvSpPr/>
          <p:nvPr/>
        </p:nvSpPr>
        <p:spPr>
          <a:xfrm>
            <a:off x="7567612" y="1269207"/>
            <a:ext cx="2262187" cy="195262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8" name="Google Shape;1108;p62"/>
          <p:cNvSpPr/>
          <p:nvPr/>
        </p:nvSpPr>
        <p:spPr>
          <a:xfrm>
            <a:off x="7710488" y="2344738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 1</a:t>
            </a: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wątek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9" name="Google Shape;1109;p62"/>
          <p:cNvSpPr/>
          <p:nvPr/>
        </p:nvSpPr>
        <p:spPr>
          <a:xfrm>
            <a:off x="8853488" y="1860551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 2</a:t>
            </a:r>
            <a:endParaRPr/>
          </a:p>
        </p:txBody>
      </p:sp>
      <p:sp>
        <p:nvSpPr>
          <p:cNvPr id="1110" name="Google Shape;1110;p62"/>
          <p:cNvSpPr/>
          <p:nvPr/>
        </p:nvSpPr>
        <p:spPr>
          <a:xfrm>
            <a:off x="7789863" y="3979863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endParaRPr/>
          </a:p>
        </p:txBody>
      </p:sp>
      <p:sp>
        <p:nvSpPr>
          <p:cNvPr id="1111" name="Google Shape;1111;p62"/>
          <p:cNvSpPr/>
          <p:nvPr/>
        </p:nvSpPr>
        <p:spPr>
          <a:xfrm>
            <a:off x="7615236" y="3848895"/>
            <a:ext cx="2262187" cy="195262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2" name="Google Shape;1112;p62"/>
          <p:cNvSpPr/>
          <p:nvPr/>
        </p:nvSpPr>
        <p:spPr>
          <a:xfrm>
            <a:off x="7789863" y="4908551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2</a:t>
            </a:r>
            <a:endParaRPr/>
          </a:p>
        </p:txBody>
      </p:sp>
      <p:cxnSp>
        <p:nvCxnSpPr>
          <p:cNvPr id="1113" name="Google Shape;1113;p62"/>
          <p:cNvCxnSpPr/>
          <p:nvPr/>
        </p:nvCxnSpPr>
        <p:spPr>
          <a:xfrm flipH="1" rot="10800000">
            <a:off x="4114799" y="1663701"/>
            <a:ext cx="3505994" cy="104219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4" name="Google Shape;1114;p62"/>
          <p:cNvCxnSpPr/>
          <p:nvPr/>
        </p:nvCxnSpPr>
        <p:spPr>
          <a:xfrm flipH="1" rot="10800000">
            <a:off x="5134768" y="2751137"/>
            <a:ext cx="2541587" cy="99853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5" name="Google Shape;1115;p62"/>
          <p:cNvCxnSpPr/>
          <p:nvPr/>
        </p:nvCxnSpPr>
        <p:spPr>
          <a:xfrm>
            <a:off x="5587206" y="3150394"/>
            <a:ext cx="2112960" cy="1219992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16" name="Google Shape;1116;p62"/>
          <p:cNvCxnSpPr/>
          <p:nvPr/>
        </p:nvCxnSpPr>
        <p:spPr>
          <a:xfrm>
            <a:off x="3590924" y="4071142"/>
            <a:ext cx="4192587" cy="1259682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17" name="Google Shape;1117;p62"/>
          <p:cNvSpPr txBox="1"/>
          <p:nvPr/>
        </p:nvSpPr>
        <p:spPr>
          <a:xfrm>
            <a:off x="7492998" y="932655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A </a:t>
            </a:r>
            <a:endParaRPr/>
          </a:p>
        </p:txBody>
      </p:sp>
      <p:sp>
        <p:nvSpPr>
          <p:cNvPr id="1118" name="Google Shape;1118;p62"/>
          <p:cNvSpPr txBox="1"/>
          <p:nvPr/>
        </p:nvSpPr>
        <p:spPr>
          <a:xfrm>
            <a:off x="7540623" y="3480593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B 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3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" name="Google Shape;1124;p6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Grupy konsumentów </a:t>
            </a:r>
            <a:endParaRPr/>
          </a:p>
        </p:txBody>
      </p:sp>
      <p:sp>
        <p:nvSpPr>
          <p:cNvPr id="1125" name="Google Shape;1125;p63"/>
          <p:cNvSpPr/>
          <p:nvPr/>
        </p:nvSpPr>
        <p:spPr>
          <a:xfrm>
            <a:off x="1024837" y="2127715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126" name="Google Shape;1126;p63"/>
          <p:cNvSpPr/>
          <p:nvPr/>
        </p:nvSpPr>
        <p:spPr>
          <a:xfrm>
            <a:off x="1024836" y="2977026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127" name="Google Shape;1127;p63"/>
          <p:cNvSpPr/>
          <p:nvPr/>
        </p:nvSpPr>
        <p:spPr>
          <a:xfrm>
            <a:off x="2803199" y="221585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128" name="Google Shape;1128;p63"/>
          <p:cNvSpPr/>
          <p:nvPr/>
        </p:nvSpPr>
        <p:spPr>
          <a:xfrm>
            <a:off x="3077708" y="221585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129" name="Google Shape;1129;p63"/>
          <p:cNvSpPr/>
          <p:nvPr/>
        </p:nvSpPr>
        <p:spPr>
          <a:xfrm>
            <a:off x="3352217" y="221585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130" name="Google Shape;1130;p63"/>
          <p:cNvSpPr/>
          <p:nvPr/>
        </p:nvSpPr>
        <p:spPr>
          <a:xfrm>
            <a:off x="3901236" y="220638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131" name="Google Shape;1131;p63"/>
          <p:cNvSpPr/>
          <p:nvPr/>
        </p:nvSpPr>
        <p:spPr>
          <a:xfrm>
            <a:off x="3630030" y="220791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132" name="Google Shape;1132;p63"/>
          <p:cNvSpPr/>
          <p:nvPr/>
        </p:nvSpPr>
        <p:spPr>
          <a:xfrm>
            <a:off x="5306023" y="222510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133" name="Google Shape;1133;p63"/>
          <p:cNvSpPr/>
          <p:nvPr/>
        </p:nvSpPr>
        <p:spPr>
          <a:xfrm>
            <a:off x="4227421" y="237487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4" name="Google Shape;1134;p63"/>
          <p:cNvSpPr/>
          <p:nvPr/>
        </p:nvSpPr>
        <p:spPr>
          <a:xfrm>
            <a:off x="4572477" y="237486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5" name="Google Shape;1135;p63"/>
          <p:cNvSpPr/>
          <p:nvPr/>
        </p:nvSpPr>
        <p:spPr>
          <a:xfrm>
            <a:off x="4917534" y="237487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6" name="Google Shape;1136;p63"/>
          <p:cNvSpPr/>
          <p:nvPr/>
        </p:nvSpPr>
        <p:spPr>
          <a:xfrm>
            <a:off x="2803198" y="310006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137" name="Google Shape;1137;p63"/>
          <p:cNvSpPr/>
          <p:nvPr/>
        </p:nvSpPr>
        <p:spPr>
          <a:xfrm>
            <a:off x="3077707" y="3100059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138" name="Google Shape;1138;p63"/>
          <p:cNvSpPr/>
          <p:nvPr/>
        </p:nvSpPr>
        <p:spPr>
          <a:xfrm>
            <a:off x="3352216" y="3100059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139" name="Google Shape;1139;p63"/>
          <p:cNvSpPr/>
          <p:nvPr/>
        </p:nvSpPr>
        <p:spPr>
          <a:xfrm>
            <a:off x="3901235" y="309059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140" name="Google Shape;1140;p63"/>
          <p:cNvSpPr/>
          <p:nvPr/>
        </p:nvSpPr>
        <p:spPr>
          <a:xfrm>
            <a:off x="3630029" y="309212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141" name="Google Shape;1141;p63"/>
          <p:cNvSpPr/>
          <p:nvPr/>
        </p:nvSpPr>
        <p:spPr>
          <a:xfrm>
            <a:off x="5306022" y="310931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142" name="Google Shape;1142;p63"/>
          <p:cNvSpPr/>
          <p:nvPr/>
        </p:nvSpPr>
        <p:spPr>
          <a:xfrm>
            <a:off x="4227420" y="3259077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3" name="Google Shape;1143;p63"/>
          <p:cNvSpPr/>
          <p:nvPr/>
        </p:nvSpPr>
        <p:spPr>
          <a:xfrm>
            <a:off x="4572476" y="3259077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4" name="Google Shape;1144;p63"/>
          <p:cNvSpPr/>
          <p:nvPr/>
        </p:nvSpPr>
        <p:spPr>
          <a:xfrm>
            <a:off x="4917533" y="3259077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5" name="Google Shape;1145;p63"/>
          <p:cNvSpPr/>
          <p:nvPr/>
        </p:nvSpPr>
        <p:spPr>
          <a:xfrm>
            <a:off x="7785773" y="2691278"/>
            <a:ext cx="1889362" cy="1952624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6" name="Google Shape;1146;p63"/>
          <p:cNvSpPr/>
          <p:nvPr/>
        </p:nvSpPr>
        <p:spPr>
          <a:xfrm>
            <a:off x="8284051" y="2751620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 1</a:t>
            </a:r>
            <a:endParaRPr/>
          </a:p>
        </p:txBody>
      </p:sp>
      <p:cxnSp>
        <p:nvCxnSpPr>
          <p:cNvPr id="1147" name="Google Shape;1147;p63"/>
          <p:cNvCxnSpPr/>
          <p:nvPr/>
        </p:nvCxnSpPr>
        <p:spPr>
          <a:xfrm>
            <a:off x="5542733" y="2579710"/>
            <a:ext cx="2741317" cy="311731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8" name="Google Shape;1148;p63"/>
          <p:cNvCxnSpPr/>
          <p:nvPr/>
        </p:nvCxnSpPr>
        <p:spPr>
          <a:xfrm>
            <a:off x="5529997" y="3398232"/>
            <a:ext cx="2754053" cy="460687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49" name="Google Shape;1149;p63"/>
          <p:cNvSpPr txBox="1"/>
          <p:nvPr/>
        </p:nvSpPr>
        <p:spPr>
          <a:xfrm>
            <a:off x="7626633" y="2324527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A </a:t>
            </a:r>
            <a:endParaRPr/>
          </a:p>
        </p:txBody>
      </p:sp>
      <p:sp>
        <p:nvSpPr>
          <p:cNvPr id="1150" name="Google Shape;1150;p63"/>
          <p:cNvSpPr/>
          <p:nvPr/>
        </p:nvSpPr>
        <p:spPr>
          <a:xfrm>
            <a:off x="1024836" y="38480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1151" name="Google Shape;1151;p63"/>
          <p:cNvSpPr/>
          <p:nvPr/>
        </p:nvSpPr>
        <p:spPr>
          <a:xfrm>
            <a:off x="2803198" y="39710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152" name="Google Shape;1152;p63"/>
          <p:cNvSpPr/>
          <p:nvPr/>
        </p:nvSpPr>
        <p:spPr>
          <a:xfrm>
            <a:off x="3077707" y="39710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153" name="Google Shape;1153;p63"/>
          <p:cNvSpPr/>
          <p:nvPr/>
        </p:nvSpPr>
        <p:spPr>
          <a:xfrm>
            <a:off x="3352216" y="39710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154" name="Google Shape;1154;p63"/>
          <p:cNvSpPr/>
          <p:nvPr/>
        </p:nvSpPr>
        <p:spPr>
          <a:xfrm>
            <a:off x="3901235" y="39616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155" name="Google Shape;1155;p63"/>
          <p:cNvSpPr/>
          <p:nvPr/>
        </p:nvSpPr>
        <p:spPr>
          <a:xfrm>
            <a:off x="3630029" y="39631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156" name="Google Shape;1156;p63"/>
          <p:cNvSpPr/>
          <p:nvPr/>
        </p:nvSpPr>
        <p:spPr>
          <a:xfrm>
            <a:off x="5306022" y="39803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157" name="Google Shape;1157;p63"/>
          <p:cNvSpPr/>
          <p:nvPr/>
        </p:nvSpPr>
        <p:spPr>
          <a:xfrm>
            <a:off x="4227420" y="41300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8" name="Google Shape;1158;p63"/>
          <p:cNvSpPr/>
          <p:nvPr/>
        </p:nvSpPr>
        <p:spPr>
          <a:xfrm>
            <a:off x="4572476" y="41300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9" name="Google Shape;1159;p63"/>
          <p:cNvSpPr/>
          <p:nvPr/>
        </p:nvSpPr>
        <p:spPr>
          <a:xfrm>
            <a:off x="4917533" y="41300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0" name="Google Shape;1160;p63"/>
          <p:cNvSpPr/>
          <p:nvPr/>
        </p:nvSpPr>
        <p:spPr>
          <a:xfrm>
            <a:off x="1024836" y="4719070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4</a:t>
            </a:r>
            <a:endParaRPr/>
          </a:p>
        </p:txBody>
      </p:sp>
      <p:sp>
        <p:nvSpPr>
          <p:cNvPr id="1161" name="Google Shape;1161;p63"/>
          <p:cNvSpPr/>
          <p:nvPr/>
        </p:nvSpPr>
        <p:spPr>
          <a:xfrm>
            <a:off x="2803198" y="484210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162" name="Google Shape;1162;p63"/>
          <p:cNvSpPr/>
          <p:nvPr/>
        </p:nvSpPr>
        <p:spPr>
          <a:xfrm>
            <a:off x="3077707" y="484210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163" name="Google Shape;1163;p63"/>
          <p:cNvSpPr/>
          <p:nvPr/>
        </p:nvSpPr>
        <p:spPr>
          <a:xfrm>
            <a:off x="3352216" y="4842103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164" name="Google Shape;1164;p63"/>
          <p:cNvSpPr/>
          <p:nvPr/>
        </p:nvSpPr>
        <p:spPr>
          <a:xfrm>
            <a:off x="3901235" y="483263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165" name="Google Shape;1165;p63"/>
          <p:cNvSpPr/>
          <p:nvPr/>
        </p:nvSpPr>
        <p:spPr>
          <a:xfrm>
            <a:off x="3630029" y="483416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166" name="Google Shape;1166;p63"/>
          <p:cNvSpPr/>
          <p:nvPr/>
        </p:nvSpPr>
        <p:spPr>
          <a:xfrm>
            <a:off x="5306022" y="485135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167" name="Google Shape;1167;p63"/>
          <p:cNvSpPr/>
          <p:nvPr/>
        </p:nvSpPr>
        <p:spPr>
          <a:xfrm>
            <a:off x="4227420" y="500112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8" name="Google Shape;1168;p63"/>
          <p:cNvSpPr/>
          <p:nvPr/>
        </p:nvSpPr>
        <p:spPr>
          <a:xfrm>
            <a:off x="4572476" y="500112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9" name="Google Shape;1169;p63"/>
          <p:cNvSpPr/>
          <p:nvPr/>
        </p:nvSpPr>
        <p:spPr>
          <a:xfrm>
            <a:off x="4917533" y="500112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0" name="Google Shape;1170;p63"/>
          <p:cNvSpPr/>
          <p:nvPr/>
        </p:nvSpPr>
        <p:spPr>
          <a:xfrm>
            <a:off x="8284050" y="3753068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 2</a:t>
            </a:r>
            <a:endParaRPr/>
          </a:p>
        </p:txBody>
      </p:sp>
      <p:cxnSp>
        <p:nvCxnSpPr>
          <p:cNvPr id="1171" name="Google Shape;1171;p63"/>
          <p:cNvCxnSpPr>
            <a:endCxn id="1170" idx="1"/>
          </p:cNvCxnSpPr>
          <p:nvPr/>
        </p:nvCxnSpPr>
        <p:spPr>
          <a:xfrm flipH="1" rot="10800000">
            <a:off x="5542650" y="4130099"/>
            <a:ext cx="2741400" cy="181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2" name="Google Shape;1172;p63"/>
          <p:cNvCxnSpPr/>
          <p:nvPr/>
        </p:nvCxnSpPr>
        <p:spPr>
          <a:xfrm flipH="1" rot="10800000">
            <a:off x="5583835" y="4333129"/>
            <a:ext cx="2700215" cy="823044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7" name="Shape 1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Google Shape;1178;p6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Grupy konsumentów - rebalancing  </a:t>
            </a:r>
            <a:endParaRPr/>
          </a:p>
        </p:txBody>
      </p:sp>
      <p:sp>
        <p:nvSpPr>
          <p:cNvPr id="1179" name="Google Shape;1179;p64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180" name="Google Shape;1180;p64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181" name="Google Shape;1181;p64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182" name="Google Shape;1182;p64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183" name="Google Shape;1183;p64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184" name="Google Shape;1184;p64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185" name="Google Shape;1185;p64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186" name="Google Shape;1186;p64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187" name="Google Shape;1187;p64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8" name="Google Shape;1188;p64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9" name="Google Shape;1189;p64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0" name="Google Shape;1190;p64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191" name="Google Shape;1191;p64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192" name="Google Shape;1192;p64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193" name="Google Shape;1193;p64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194" name="Google Shape;1194;p64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195" name="Google Shape;1195;p64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196" name="Google Shape;1196;p64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7" name="Google Shape;1197;p64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8" name="Google Shape;1198;p64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9" name="Google Shape;1199;p64"/>
          <p:cNvSpPr/>
          <p:nvPr/>
        </p:nvSpPr>
        <p:spPr>
          <a:xfrm>
            <a:off x="7821613" y="2122488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wątek 1</a:t>
            </a:r>
            <a:endParaRPr/>
          </a:p>
        </p:txBody>
      </p:sp>
      <p:sp>
        <p:nvSpPr>
          <p:cNvPr id="1200" name="Google Shape;1200;p64"/>
          <p:cNvSpPr/>
          <p:nvPr/>
        </p:nvSpPr>
        <p:spPr>
          <a:xfrm>
            <a:off x="7702549" y="2007395"/>
            <a:ext cx="2262187" cy="28654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1" name="Google Shape;1201;p64"/>
          <p:cNvSpPr/>
          <p:nvPr/>
        </p:nvSpPr>
        <p:spPr>
          <a:xfrm>
            <a:off x="7821613" y="3856832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 1</a:t>
            </a: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wątek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2" name="Google Shape;1202;p64"/>
          <p:cNvSpPr/>
          <p:nvPr/>
        </p:nvSpPr>
        <p:spPr>
          <a:xfrm>
            <a:off x="8956676" y="2959895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 2</a:t>
            </a:r>
            <a:endParaRPr/>
          </a:p>
        </p:txBody>
      </p:sp>
      <p:cxnSp>
        <p:nvCxnSpPr>
          <p:cNvPr id="1203" name="Google Shape;1203;p64"/>
          <p:cNvCxnSpPr/>
          <p:nvPr/>
        </p:nvCxnSpPr>
        <p:spPr>
          <a:xfrm flipH="1" rot="10800000">
            <a:off x="3856832" y="2572543"/>
            <a:ext cx="3898898" cy="47069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4" name="Google Shape;1204;p64"/>
          <p:cNvCxnSpPr/>
          <p:nvPr/>
        </p:nvCxnSpPr>
        <p:spPr>
          <a:xfrm flipH="1" rot="10800000">
            <a:off x="4206081" y="3322637"/>
            <a:ext cx="4708524" cy="5937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05" name="Google Shape;1205;p64"/>
          <p:cNvSpPr txBox="1"/>
          <p:nvPr/>
        </p:nvSpPr>
        <p:spPr>
          <a:xfrm>
            <a:off x="7581900" y="163671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A ​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0" name="Shape 1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" name="Google Shape;1211;p6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Grupy konsumentów - rebalancing  </a:t>
            </a:r>
            <a:endParaRPr/>
          </a:p>
        </p:txBody>
      </p:sp>
      <p:sp>
        <p:nvSpPr>
          <p:cNvPr id="1212" name="Google Shape;1212;p65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213" name="Google Shape;1213;p65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214" name="Google Shape;1214;p65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215" name="Google Shape;1215;p65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216" name="Google Shape;1216;p65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217" name="Google Shape;1217;p65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218" name="Google Shape;1218;p65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219" name="Google Shape;1219;p65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220" name="Google Shape;1220;p65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1" name="Google Shape;1221;p65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2" name="Google Shape;1222;p65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3" name="Google Shape;1223;p65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224" name="Google Shape;1224;p65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225" name="Google Shape;1225;p65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226" name="Google Shape;1226;p65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227" name="Google Shape;1227;p65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228" name="Google Shape;1228;p65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229" name="Google Shape;1229;p65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0" name="Google Shape;1230;p65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1" name="Google Shape;1231;p65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2" name="Google Shape;1232;p65"/>
          <p:cNvSpPr/>
          <p:nvPr/>
        </p:nvSpPr>
        <p:spPr>
          <a:xfrm>
            <a:off x="7821613" y="2122488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wątek 1</a:t>
            </a:r>
            <a:endParaRPr/>
          </a:p>
        </p:txBody>
      </p:sp>
      <p:sp>
        <p:nvSpPr>
          <p:cNvPr id="1233" name="Google Shape;1233;p65"/>
          <p:cNvSpPr/>
          <p:nvPr/>
        </p:nvSpPr>
        <p:spPr>
          <a:xfrm>
            <a:off x="7702549" y="2007395"/>
            <a:ext cx="2262187" cy="28654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4" name="Google Shape;1234;p65"/>
          <p:cNvSpPr/>
          <p:nvPr/>
        </p:nvSpPr>
        <p:spPr>
          <a:xfrm>
            <a:off x="7821613" y="3856832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 1</a:t>
            </a: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wątek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5" name="Google Shape;1235;p65"/>
          <p:cNvSpPr/>
          <p:nvPr/>
        </p:nvSpPr>
        <p:spPr>
          <a:xfrm>
            <a:off x="8956676" y="2959895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 2</a:t>
            </a:r>
            <a:endParaRPr/>
          </a:p>
        </p:txBody>
      </p:sp>
      <p:cxnSp>
        <p:nvCxnSpPr>
          <p:cNvPr id="1236" name="Google Shape;1236;p65"/>
          <p:cNvCxnSpPr/>
          <p:nvPr/>
        </p:nvCxnSpPr>
        <p:spPr>
          <a:xfrm flipH="1" rot="10800000">
            <a:off x="3856832" y="2572543"/>
            <a:ext cx="3898898" cy="47069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7" name="Google Shape;1237;p65"/>
          <p:cNvCxnSpPr/>
          <p:nvPr/>
        </p:nvCxnSpPr>
        <p:spPr>
          <a:xfrm flipH="1" rot="10800000">
            <a:off x="4206081" y="3322637"/>
            <a:ext cx="4708524" cy="593725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38" name="Google Shape;1238;p65"/>
          <p:cNvCxnSpPr/>
          <p:nvPr/>
        </p:nvCxnSpPr>
        <p:spPr>
          <a:xfrm>
            <a:off x="7797800" y="3733800"/>
            <a:ext cx="996155" cy="1027906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9" name="Google Shape;1239;p65"/>
          <p:cNvCxnSpPr/>
          <p:nvPr/>
        </p:nvCxnSpPr>
        <p:spPr>
          <a:xfrm flipH="1" rot="10800000">
            <a:off x="7829550" y="3737769"/>
            <a:ext cx="968373" cy="992188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0" name="Google Shape;1240;p65"/>
          <p:cNvSpPr txBox="1"/>
          <p:nvPr/>
        </p:nvSpPr>
        <p:spPr>
          <a:xfrm>
            <a:off x="7581900" y="163671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A ​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5" name="Shape 1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" name="Google Shape;1246;p6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Grupy konsumentów - rebalancing  </a:t>
            </a:r>
            <a:endParaRPr/>
          </a:p>
        </p:txBody>
      </p:sp>
      <p:sp>
        <p:nvSpPr>
          <p:cNvPr id="1247" name="Google Shape;1247;p66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248" name="Google Shape;1248;p66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249" name="Google Shape;1249;p66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250" name="Google Shape;1250;p66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251" name="Google Shape;1251;p66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252" name="Google Shape;1252;p66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253" name="Google Shape;1253;p66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254" name="Google Shape;1254;p66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255" name="Google Shape;1255;p66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6" name="Google Shape;1256;p66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7" name="Google Shape;1257;p66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8" name="Google Shape;1258;p66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259" name="Google Shape;1259;p66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260" name="Google Shape;1260;p66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261" name="Google Shape;1261;p66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262" name="Google Shape;1262;p66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263" name="Google Shape;1263;p66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264" name="Google Shape;1264;p66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5" name="Google Shape;1265;p66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6" name="Google Shape;1266;p66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7" name="Google Shape;1267;p66"/>
          <p:cNvSpPr/>
          <p:nvPr/>
        </p:nvSpPr>
        <p:spPr>
          <a:xfrm>
            <a:off x="7821613" y="2122488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wątek 1</a:t>
            </a:r>
            <a:endParaRPr/>
          </a:p>
        </p:txBody>
      </p:sp>
      <p:sp>
        <p:nvSpPr>
          <p:cNvPr id="1268" name="Google Shape;1268;p66"/>
          <p:cNvSpPr/>
          <p:nvPr/>
        </p:nvSpPr>
        <p:spPr>
          <a:xfrm>
            <a:off x="7702549" y="2007395"/>
            <a:ext cx="2262187" cy="2865436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9" name="Google Shape;1269;p66"/>
          <p:cNvSpPr/>
          <p:nvPr/>
        </p:nvSpPr>
        <p:spPr>
          <a:xfrm>
            <a:off x="7821613" y="3856832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 1</a:t>
            </a:r>
            <a:b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wątek 2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0" name="Google Shape;1270;p66"/>
          <p:cNvSpPr/>
          <p:nvPr/>
        </p:nvSpPr>
        <p:spPr>
          <a:xfrm>
            <a:off x="8956676" y="2959895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 2</a:t>
            </a:r>
            <a:endParaRPr/>
          </a:p>
        </p:txBody>
      </p:sp>
      <p:cxnSp>
        <p:nvCxnSpPr>
          <p:cNvPr id="1271" name="Google Shape;1271;p66"/>
          <p:cNvCxnSpPr/>
          <p:nvPr/>
        </p:nvCxnSpPr>
        <p:spPr>
          <a:xfrm>
            <a:off x="3836988" y="3047207"/>
            <a:ext cx="5073648" cy="160336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2" name="Google Shape;1272;p66"/>
          <p:cNvCxnSpPr/>
          <p:nvPr/>
        </p:nvCxnSpPr>
        <p:spPr>
          <a:xfrm flipH="1" rot="10800000">
            <a:off x="4158456" y="3322637"/>
            <a:ext cx="4752181" cy="569913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73" name="Google Shape;1273;p66"/>
          <p:cNvCxnSpPr/>
          <p:nvPr/>
        </p:nvCxnSpPr>
        <p:spPr>
          <a:xfrm>
            <a:off x="7797800" y="3733800"/>
            <a:ext cx="996155" cy="1027906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4" name="Google Shape;1274;p66"/>
          <p:cNvCxnSpPr/>
          <p:nvPr/>
        </p:nvCxnSpPr>
        <p:spPr>
          <a:xfrm flipH="1" rot="10800000">
            <a:off x="7829550" y="3737769"/>
            <a:ext cx="968373" cy="992188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5" name="Google Shape;1275;p66"/>
          <p:cNvCxnSpPr/>
          <p:nvPr/>
        </p:nvCxnSpPr>
        <p:spPr>
          <a:xfrm>
            <a:off x="7766049" y="2039143"/>
            <a:ext cx="976312" cy="972344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76" name="Google Shape;1276;p66"/>
          <p:cNvCxnSpPr/>
          <p:nvPr/>
        </p:nvCxnSpPr>
        <p:spPr>
          <a:xfrm flipH="1" rot="10800000">
            <a:off x="7773988" y="2031205"/>
            <a:ext cx="1019966" cy="885033"/>
          </a:xfrm>
          <a:prstGeom prst="straightConnector1">
            <a:avLst/>
          </a:prstGeom>
          <a:noFill/>
          <a:ln cap="flat" cmpd="sng" w="1905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77" name="Google Shape;1277;p66"/>
          <p:cNvSpPr txBox="1"/>
          <p:nvPr/>
        </p:nvSpPr>
        <p:spPr>
          <a:xfrm>
            <a:off x="7581900" y="163671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A ​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6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Lag</a:t>
            </a:r>
            <a:endParaRPr/>
          </a:p>
        </p:txBody>
      </p:sp>
      <p:sp>
        <p:nvSpPr>
          <p:cNvPr id="1284" name="Google Shape;1284;p6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Liczba nieprzetworzonych wiadomości przez konsumenta.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Różnica między ostatnim offsetem na partycji, a aktualnym offsetem danej grupy konsumentów 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pic>
        <p:nvPicPr>
          <p:cNvPr descr="Obraz zawierający Czcionka, tekst, biały, typografia&#10;&#10;Zawartość wygenerowana przez sztuczną inteligencję może być niepoprawna." id="1285" name="Google Shape;1285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81275" y="4359442"/>
            <a:ext cx="702945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0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6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Lag </a:t>
            </a:r>
            <a:endParaRPr/>
          </a:p>
        </p:txBody>
      </p:sp>
      <p:sp>
        <p:nvSpPr>
          <p:cNvPr id="1292" name="Google Shape;1292;p6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Jaki najlepszy?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Wysoki lag = konsument nie nadąża za przetwarzaniem wiadomości.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Zerowy lag = producent nie nadąża produkować 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Niski lag = oznacza, że konsument jest na bieżąco z wiadomościami.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6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Lag </a:t>
            </a:r>
            <a:endParaRPr/>
          </a:p>
        </p:txBody>
      </p:sp>
      <p:sp>
        <p:nvSpPr>
          <p:cNvPr id="1299" name="Google Shape;1299;p69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Sposoby na zmniejszenie: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Zwiększ liczbę partycji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Dodaj więcej konsumentów do grupy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Zoptymalizuj przetwarzanie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Skaluj Kafkę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lang="pl-PL"/>
              <a:t>Monitoruj lag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Zookeeper </a:t>
            </a:r>
            <a:endParaRPr/>
          </a:p>
        </p:txBody>
      </p:sp>
      <p:sp>
        <p:nvSpPr>
          <p:cNvPr id="356" name="Google Shape;356;p7"/>
          <p:cNvSpPr/>
          <p:nvPr/>
        </p:nvSpPr>
        <p:spPr>
          <a:xfrm>
            <a:off x="4655840" y="2672916"/>
            <a:ext cx="2088232" cy="15121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ZooKeeper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7" name="Google Shape;357;p7"/>
          <p:cNvSpPr/>
          <p:nvPr/>
        </p:nvSpPr>
        <p:spPr>
          <a:xfrm>
            <a:off x="1055440" y="2672916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358" name="Google Shape;358;p7"/>
          <p:cNvSpPr/>
          <p:nvPr/>
        </p:nvSpPr>
        <p:spPr>
          <a:xfrm>
            <a:off x="8760296" y="2571073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</a:t>
            </a:r>
            <a:endParaRPr/>
          </a:p>
        </p:txBody>
      </p:sp>
      <p:sp>
        <p:nvSpPr>
          <p:cNvPr id="359" name="Google Shape;359;p7"/>
          <p:cNvSpPr/>
          <p:nvPr/>
        </p:nvSpPr>
        <p:spPr>
          <a:xfrm>
            <a:off x="4943872" y="5085184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cxnSp>
        <p:nvCxnSpPr>
          <p:cNvPr id="360" name="Google Shape;360;p7"/>
          <p:cNvCxnSpPr>
            <a:stCxn id="359" idx="1"/>
            <a:endCxn id="356" idx="2"/>
          </p:cNvCxnSpPr>
          <p:nvPr/>
        </p:nvCxnSpPr>
        <p:spPr>
          <a:xfrm rot="10800000">
            <a:off x="5699960" y="4185184"/>
            <a:ext cx="36000" cy="900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1" name="Google Shape;361;p7"/>
          <p:cNvCxnSpPr>
            <a:stCxn id="358" idx="2"/>
          </p:cNvCxnSpPr>
          <p:nvPr/>
        </p:nvCxnSpPr>
        <p:spPr>
          <a:xfrm flipH="1">
            <a:off x="6311996" y="3327157"/>
            <a:ext cx="2448300" cy="53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2" name="Google Shape;362;p7"/>
          <p:cNvSpPr txBox="1"/>
          <p:nvPr/>
        </p:nvSpPr>
        <p:spPr>
          <a:xfrm>
            <a:off x="3143672" y="4543681"/>
            <a:ext cx="6100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Observe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3" name="Google Shape;363;p7"/>
          <p:cNvSpPr txBox="1"/>
          <p:nvPr/>
        </p:nvSpPr>
        <p:spPr>
          <a:xfrm>
            <a:off x="4752968" y="3127580"/>
            <a:ext cx="6100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Observe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4" name="Google Shape;364;p7"/>
          <p:cNvCxnSpPr/>
          <p:nvPr/>
        </p:nvCxnSpPr>
        <p:spPr>
          <a:xfrm>
            <a:off x="575803" y="2443617"/>
            <a:ext cx="2353095" cy="2055431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7"/>
          <p:cNvCxnSpPr/>
          <p:nvPr/>
        </p:nvCxnSpPr>
        <p:spPr>
          <a:xfrm flipH="1" rot="10800000">
            <a:off x="575803" y="2314319"/>
            <a:ext cx="2495861" cy="2184729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6" name="Google Shape;366;p7"/>
          <p:cNvCxnSpPr/>
          <p:nvPr/>
        </p:nvCxnSpPr>
        <p:spPr>
          <a:xfrm>
            <a:off x="2639616" y="3429000"/>
            <a:ext cx="2545949" cy="43204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7" name="Google Shape;367;p7"/>
          <p:cNvSpPr txBox="1"/>
          <p:nvPr/>
        </p:nvSpPr>
        <p:spPr>
          <a:xfrm>
            <a:off x="644062" y="3102001"/>
            <a:ext cx="61000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Observe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4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7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4 (~60 min)  </a:t>
            </a:r>
            <a:endParaRPr/>
          </a:p>
        </p:txBody>
      </p:sp>
      <p:sp>
        <p:nvSpPr>
          <p:cNvPr id="1306" name="Google Shape;1306;p7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7" name="Google Shape;1307;p70"/>
          <p:cNvSpPr/>
          <p:nvPr/>
        </p:nvSpPr>
        <p:spPr>
          <a:xfrm>
            <a:off x="4700116" y="5408981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Fraud-detector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08" name="Google Shape;1308;p70"/>
          <p:cNvCxnSpPr>
            <a:stCxn id="1309" idx="3"/>
            <a:endCxn id="1307" idx="0"/>
          </p:cNvCxnSpPr>
          <p:nvPr/>
        </p:nvCxnSpPr>
        <p:spPr>
          <a:xfrm>
            <a:off x="5787811" y="4886613"/>
            <a:ext cx="0" cy="52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10" name="Google Shape;1310;p70"/>
          <p:cNvSpPr txBox="1"/>
          <p:nvPr>
            <p:ph idx="1" type="body"/>
          </p:nvPr>
        </p:nvSpPr>
        <p:spPr>
          <a:xfrm>
            <a:off x="681039" y="1484784"/>
            <a:ext cx="10829924" cy="6931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b="1" lang="pl-PL" sz="2400">
                <a:latin typeface="Roboto"/>
                <a:ea typeface="Roboto"/>
                <a:cs typeface="Roboto"/>
                <a:sym typeface="Roboto"/>
              </a:rPr>
              <a:t>Ćwiczenia/</a:t>
            </a:r>
            <a:r>
              <a:rPr b="1" lang="pl-PL">
                <a:latin typeface="Roboto"/>
                <a:ea typeface="Roboto"/>
                <a:cs typeface="Roboto"/>
                <a:sym typeface="Roboto"/>
              </a:rPr>
              <a:t>07-fraud-detector</a:t>
            </a:r>
            <a:endParaRPr/>
          </a:p>
        </p:txBody>
      </p:sp>
      <p:sp>
        <p:nvSpPr>
          <p:cNvPr id="1311" name="Google Shape;1311;p70"/>
          <p:cNvSpPr/>
          <p:nvPr/>
        </p:nvSpPr>
        <p:spPr>
          <a:xfrm>
            <a:off x="4700117" y="2041290"/>
            <a:ext cx="2175387" cy="111841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Credit-card-monitor</a:t>
            </a:r>
            <a:endParaRPr/>
          </a:p>
        </p:txBody>
      </p:sp>
      <p:cxnSp>
        <p:nvCxnSpPr>
          <p:cNvPr id="1312" name="Google Shape;1312;p70"/>
          <p:cNvCxnSpPr>
            <a:stCxn id="1311" idx="2"/>
            <a:endCxn id="1309" idx="1"/>
          </p:cNvCxnSpPr>
          <p:nvPr/>
        </p:nvCxnSpPr>
        <p:spPr>
          <a:xfrm>
            <a:off x="5787811" y="3159709"/>
            <a:ext cx="0" cy="485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9" name="Google Shape;1309;p70"/>
          <p:cNvSpPr/>
          <p:nvPr/>
        </p:nvSpPr>
        <p:spPr>
          <a:xfrm>
            <a:off x="5211747" y="3644781"/>
            <a:ext cx="1152128" cy="1241832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Kafka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7" name="Shape 1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8" name="Google Shape;1318;p7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4 (~60 min) 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9" name="Google Shape;1319;p71"/>
          <p:cNvSpPr txBox="1"/>
          <p:nvPr>
            <p:ph idx="1" type="body"/>
          </p:nvPr>
        </p:nvSpPr>
        <p:spPr>
          <a:xfrm>
            <a:off x="681039" y="1484784"/>
            <a:ext cx="10829924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10000"/>
          </a:bodyPr>
          <a:lstStyle/>
          <a:p>
            <a:pPr indent="-228628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W serwisie </a:t>
            </a:r>
            <a:r>
              <a:rPr b="1" lang="pl-PL" sz="1700"/>
              <a:t>fraud-detector</a:t>
            </a:r>
            <a:r>
              <a:rPr lang="pl-PL" sz="1700"/>
              <a:t> dodaj konsumenta</a:t>
            </a:r>
            <a:endParaRPr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Konsument powinien subskrybować topik na który serwis </a:t>
            </a:r>
            <a:r>
              <a:rPr b="1" lang="pl-PL" sz="1700"/>
              <a:t>credit-card-monitor</a:t>
            </a:r>
            <a:r>
              <a:rPr lang="pl-PL" sz="1700"/>
              <a:t> wysyła transakcje</a:t>
            </a:r>
            <a:endParaRPr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Stwórz nowy deserializer który zamienia strumień bajtów na obiekt transakcji po</a:t>
            </a:r>
            <a:br>
              <a:rPr lang="pl-PL" sz="1700"/>
            </a:br>
            <a:r>
              <a:rPr lang="pl-PL" sz="1700"/>
              <a:t>odczycie z Kafki</a:t>
            </a:r>
            <a:endParaRPr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Serwis powinien analizować transakcje i wykrywać potencjalnie podejrzane zachowania:</a:t>
            </a:r>
            <a:endParaRPr/>
          </a:p>
          <a:p>
            <a:pPr indent="-228628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duże transakcje(value &gt; 1000)</a:t>
            </a:r>
            <a:endParaRPr/>
          </a:p>
          <a:p>
            <a:pPr indent="-228628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dziwne lokalizacje(ilość znaków w nazwie miasta &lt; 3)</a:t>
            </a:r>
            <a:endParaRPr/>
          </a:p>
          <a:p>
            <a:pPr indent="-228628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krótki czas pomiędzy transakcjami (delta &lt; 5s) (</a:t>
            </a:r>
            <a:r>
              <a:rPr i="1" lang="pl-PL" sz="1700"/>
              <a:t>ConsumerRecord.timestamp()</a:t>
            </a:r>
            <a:r>
              <a:rPr lang="pl-PL" sz="1700"/>
              <a:t>)</a:t>
            </a:r>
            <a:endParaRPr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Po wykryciu podejrzanego zachowania należy zalogować informację o problemie </a:t>
            </a:r>
            <a:endParaRPr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Procesowanie wiadomości powinno być indepotentne</a:t>
            </a:r>
            <a:endParaRPr sz="1700"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Ręczny commit powinien odbywać się dopiero po przeprocesowaniu rekordu/rekordów </a:t>
            </a:r>
            <a:endParaRPr/>
          </a:p>
          <a:p>
            <a:pPr indent="-228628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900"/>
              <a:t>Właściwości konsumenta</a:t>
            </a:r>
            <a:endParaRPr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Commit kosumenta powinien być wyłączony (ENABLE_AUTO_COMMIT_CONFIG)</a:t>
            </a:r>
            <a:endParaRPr/>
          </a:p>
          <a:p>
            <a:pPr indent="-228628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1700"/>
              <a:t>Podczas stworzenia nowej grupy konsumentów procesowanie powinno rozpoczynać się od pierwszej wiadomości  (AUTO_OFFSET_RESET_CONFIG)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4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7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4 (~60 min) - deserialzier</a:t>
            </a:r>
            <a:endParaRPr/>
          </a:p>
        </p:txBody>
      </p:sp>
      <p:sp>
        <p:nvSpPr>
          <p:cNvPr id="1326" name="Google Shape;1326;p72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327" name="Google Shape;1327;p72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28" name="Google Shape;1328;p72"/>
          <p:cNvSpPr txBox="1"/>
          <p:nvPr/>
        </p:nvSpPr>
        <p:spPr>
          <a:xfrm>
            <a:off x="983432" y="2094780"/>
            <a:ext cx="12427226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CreditCardTrnDeserializer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implements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Deserializer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CreditCardTrn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@Override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CreditCardTrn deserialize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 topic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byte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[]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data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ObjectMapper objectMapper 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=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ObjectMapper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    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configure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DeserializationFeature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FAIL_ON_UNKNOWN_PROPERTIES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false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try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return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objectMapper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readValue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String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data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"UTF-8"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),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CreditCardTrn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catch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IOException e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throw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0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new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RuntimeException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pl-PL" sz="1800">
                <a:solidFill>
                  <a:srgbClr val="808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"Serialize error"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3" name="Shape 1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Google Shape;1334;p7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Ćwiczenie 4 (~60 min) - listener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5" name="Google Shape;1335;p73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36" name="Google Shape;1336;p73"/>
          <p:cNvSpPr txBox="1"/>
          <p:nvPr/>
        </p:nvSpPr>
        <p:spPr>
          <a:xfrm>
            <a:off x="1389615" y="1845979"/>
            <a:ext cx="10426148" cy="4247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@SpringBootApplication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@EnableAsync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FraudDetectorApplication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static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main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String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[]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args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SpringApplication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run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FraudDetectorApplication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args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);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@EventListener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ApplicationReadyEvent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class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)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public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0" lang="pl-PL" sz="1800">
                <a:solidFill>
                  <a:srgbClr val="8000F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void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startListener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()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{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    while(true){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....</a:t>
            </a:r>
            <a:b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</a:b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}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b="0" sz="1800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Polityki czyszczenia </a:t>
            </a:r>
            <a:endParaRPr/>
          </a:p>
        </p:txBody>
      </p:sp>
      <p:sp>
        <p:nvSpPr>
          <p:cNvPr id="1343" name="Google Shape;1343;p74"/>
          <p:cNvSpPr txBox="1"/>
          <p:nvPr/>
        </p:nvSpPr>
        <p:spPr>
          <a:xfrm>
            <a:off x="681039" y="1916832"/>
            <a:ext cx="10829924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b="0" lang="pl-PL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Początkowo Kafka nie miała przechowywać danych bezterminowo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b="0" lang="pl-PL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Pozwala ograniczyć i kontrolować ilość danych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b="0" lang="pl-PL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Definiowane per topik</a:t>
            </a:r>
            <a:endParaRPr/>
          </a:p>
          <a:p>
            <a:pPr indent="-131444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b="0" lang="pl-PL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Dostępne polityki: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b="0" i="0" lang="pl-PL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delete </a:t>
            </a:r>
            <a:endParaRPr/>
          </a:p>
          <a:p>
            <a:pPr indent="-131444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</a:pPr>
            <a:r>
              <a:rPr b="0" i="0" lang="pl-PL" sz="17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compact </a:t>
            </a:r>
            <a:endParaRPr/>
          </a:p>
        </p:txBody>
      </p:sp>
      <p:sp>
        <p:nvSpPr>
          <p:cNvPr id="1344" name="Google Shape;1344;p74"/>
          <p:cNvSpPr txBox="1"/>
          <p:nvPr/>
        </p:nvSpPr>
        <p:spPr>
          <a:xfrm>
            <a:off x="1343472" y="4336069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cleanup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policy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5" name="Google Shape;1345;p74"/>
          <p:cNvSpPr txBox="1"/>
          <p:nvPr/>
        </p:nvSpPr>
        <p:spPr>
          <a:xfrm>
            <a:off x="1334006" y="5195519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cleanup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policy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compact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6" name="Google Shape;1346;p74"/>
          <p:cNvSpPr txBox="1"/>
          <p:nvPr/>
        </p:nvSpPr>
        <p:spPr>
          <a:xfrm>
            <a:off x="983432" y="3244334"/>
            <a:ext cx="61022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cleanup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policy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7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Log deletion</a:t>
            </a:r>
            <a:endParaRPr/>
          </a:p>
        </p:txBody>
      </p:sp>
      <p:sp>
        <p:nvSpPr>
          <p:cNvPr id="1353" name="Google Shape;1353;p75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Domyślne dla topików użytkownika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Kafka usuwa wiadomości gdy 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będą starsze niż zdefiniowany czas(retention time) lub </a:t>
            </a:r>
            <a:endParaRPr/>
          </a:p>
          <a:p>
            <a:pPr indent="-9144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przekroczą zadany rozmiar 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4" name="Google Shape;1354;p75"/>
          <p:cNvSpPr txBox="1"/>
          <p:nvPr/>
        </p:nvSpPr>
        <p:spPr>
          <a:xfrm>
            <a:off x="1415480" y="3212976"/>
            <a:ext cx="6101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retention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hours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5" name="Google Shape;1355;p75"/>
          <p:cNvSpPr txBox="1"/>
          <p:nvPr/>
        </p:nvSpPr>
        <p:spPr>
          <a:xfrm>
            <a:off x="1415480" y="4221088"/>
            <a:ext cx="61012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retention</a:t>
            </a:r>
            <a:r>
              <a:rPr b="1" lang="pl-PL" sz="18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lang="pl-PL" sz="180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bytes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7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Log compaction</a:t>
            </a:r>
            <a:endParaRPr/>
          </a:p>
        </p:txBody>
      </p:sp>
      <p:sp>
        <p:nvSpPr>
          <p:cNvPr id="1362" name="Google Shape;1362;p7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Domyślne dla topika </a:t>
            </a:r>
            <a:r>
              <a:rPr b="1" lang="pl-PL"/>
              <a:t>__consumer_offsets</a:t>
            </a:r>
            <a:endParaRPr b="1"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Kafka przechowuje tylko najnowsze wartości dla danego klucza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Ma sens tylko dla biznesowych wiadomości które mają klucz i wartość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7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8" name="Google Shape;1368;p77"/>
          <p:cNvGraphicFramePr/>
          <p:nvPr/>
        </p:nvGraphicFramePr>
        <p:xfrm>
          <a:off x="1376515" y="2048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6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Klucz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Wartość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69" name="Google Shape;1369;p77"/>
          <p:cNvGraphicFramePr/>
          <p:nvPr/>
        </p:nvGraphicFramePr>
        <p:xfrm>
          <a:off x="1372584" y="247579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12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70" name="Google Shape;1370;p77"/>
          <p:cNvGraphicFramePr/>
          <p:nvPr/>
        </p:nvGraphicFramePr>
        <p:xfrm>
          <a:off x="1380777" y="287728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36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71" name="Google Shape;1371;p77"/>
          <p:cNvGraphicFramePr/>
          <p:nvPr/>
        </p:nvGraphicFramePr>
        <p:xfrm>
          <a:off x="1380777" y="327057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72" name="Google Shape;1372;p77"/>
          <p:cNvGraphicFramePr/>
          <p:nvPr/>
        </p:nvGraphicFramePr>
        <p:xfrm>
          <a:off x="1388970" y="367205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73" name="Google Shape;1373;p77"/>
          <p:cNvGraphicFramePr/>
          <p:nvPr/>
        </p:nvGraphicFramePr>
        <p:xfrm>
          <a:off x="1388971" y="40735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74" name="Google Shape;1374;p7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Log compaction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9" name="Google Shape;1379;p78"/>
          <p:cNvGraphicFramePr/>
          <p:nvPr/>
        </p:nvGraphicFramePr>
        <p:xfrm>
          <a:off x="1376515" y="2048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6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Klucz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Wartość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80" name="Google Shape;1380;p78"/>
          <p:cNvGraphicFramePr/>
          <p:nvPr/>
        </p:nvGraphicFramePr>
        <p:xfrm>
          <a:off x="1372584" y="2475796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A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12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1" name="Google Shape;1381;p78"/>
          <p:cNvGraphicFramePr/>
          <p:nvPr/>
        </p:nvGraphicFramePr>
        <p:xfrm>
          <a:off x="1380777" y="287728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B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36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ED7D3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2" name="Google Shape;1382;p78"/>
          <p:cNvGraphicFramePr/>
          <p:nvPr/>
        </p:nvGraphicFramePr>
        <p:xfrm>
          <a:off x="1380777" y="327057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83" name="Google Shape;1383;p78"/>
          <p:cNvGraphicFramePr/>
          <p:nvPr/>
        </p:nvGraphicFramePr>
        <p:xfrm>
          <a:off x="1388970" y="3672053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84" name="Google Shape;1384;p78"/>
          <p:cNvGraphicFramePr/>
          <p:nvPr/>
        </p:nvGraphicFramePr>
        <p:xfrm>
          <a:off x="1388971" y="407353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85" name="Google Shape;1385;p7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Log compaction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1" name="Google Shape;1391;p79"/>
          <p:cNvGraphicFramePr/>
          <p:nvPr/>
        </p:nvGraphicFramePr>
        <p:xfrm>
          <a:off x="1376515" y="20483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60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Roboto"/>
                        <a:buNone/>
                      </a:pPr>
                      <a:r>
                        <a:rPr lang="pl-PL" sz="1800"/>
                        <a:t>Klucz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Wartość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92" name="Google Shape;1392;p79"/>
          <p:cNvGraphicFramePr/>
          <p:nvPr/>
        </p:nvGraphicFramePr>
        <p:xfrm>
          <a:off x="1364390" y="2443022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17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93" name="Google Shape;1393;p79"/>
          <p:cNvGraphicFramePr/>
          <p:nvPr/>
        </p:nvGraphicFramePr>
        <p:xfrm>
          <a:off x="1372583" y="284450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18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394" name="Google Shape;1394;p79"/>
          <p:cNvGraphicFramePr/>
          <p:nvPr/>
        </p:nvGraphicFramePr>
        <p:xfrm>
          <a:off x="1372584" y="3245990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{E69C862D-43CE-462A-B6A0-F818BD9D75D9}</a:tableStyleId>
              </a:tblPr>
              <a:tblGrid>
                <a:gridCol w="4084325"/>
                <a:gridCol w="4084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1800"/>
                        <a:t>19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395" name="Google Shape;1395;p7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Log compaction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Zookeeper </a:t>
            </a:r>
            <a:endParaRPr/>
          </a:p>
        </p:txBody>
      </p:sp>
      <p:sp>
        <p:nvSpPr>
          <p:cNvPr id="374" name="Google Shape;374;p8"/>
          <p:cNvSpPr/>
          <p:nvPr/>
        </p:nvSpPr>
        <p:spPr>
          <a:xfrm>
            <a:off x="4655840" y="2672916"/>
            <a:ext cx="2088232" cy="1512168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0463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ZooKeeper</a:t>
            </a:r>
            <a:endParaRPr b="0" i="0" sz="1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8"/>
          <p:cNvSpPr/>
          <p:nvPr/>
        </p:nvSpPr>
        <p:spPr>
          <a:xfrm>
            <a:off x="1055440" y="2672916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A</a:t>
            </a:r>
            <a:endParaRPr/>
          </a:p>
        </p:txBody>
      </p:sp>
      <p:sp>
        <p:nvSpPr>
          <p:cNvPr id="376" name="Google Shape;376;p8"/>
          <p:cNvSpPr/>
          <p:nvPr/>
        </p:nvSpPr>
        <p:spPr>
          <a:xfrm>
            <a:off x="8727868" y="2571073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B</a:t>
            </a:r>
            <a:endParaRPr/>
          </a:p>
        </p:txBody>
      </p:sp>
      <p:sp>
        <p:nvSpPr>
          <p:cNvPr id="377" name="Google Shape;377;p8"/>
          <p:cNvSpPr/>
          <p:nvPr/>
        </p:nvSpPr>
        <p:spPr>
          <a:xfrm>
            <a:off x="4943872" y="5085184"/>
            <a:ext cx="1584176" cy="1512168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 C</a:t>
            </a:r>
            <a:endParaRPr/>
          </a:p>
        </p:txBody>
      </p:sp>
      <p:cxnSp>
        <p:nvCxnSpPr>
          <p:cNvPr id="378" name="Google Shape;378;p8"/>
          <p:cNvCxnSpPr/>
          <p:nvPr/>
        </p:nvCxnSpPr>
        <p:spPr>
          <a:xfrm>
            <a:off x="575803" y="2443617"/>
            <a:ext cx="2353095" cy="2055431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79" name="Google Shape;379;p8"/>
          <p:cNvCxnSpPr/>
          <p:nvPr/>
        </p:nvCxnSpPr>
        <p:spPr>
          <a:xfrm flipH="1" rot="10800000">
            <a:off x="575803" y="2314319"/>
            <a:ext cx="2495861" cy="2184729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0" name="Google Shape;380;p8"/>
          <p:cNvCxnSpPr/>
          <p:nvPr/>
        </p:nvCxnSpPr>
        <p:spPr>
          <a:xfrm rot="10800000">
            <a:off x="5344108" y="4186219"/>
            <a:ext cx="0" cy="9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1" name="Google Shape;381;p8"/>
          <p:cNvCxnSpPr/>
          <p:nvPr/>
        </p:nvCxnSpPr>
        <p:spPr>
          <a:xfrm>
            <a:off x="6096000" y="4186219"/>
            <a:ext cx="0" cy="90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2" name="Google Shape;382;p8"/>
          <p:cNvSpPr txBox="1"/>
          <p:nvPr/>
        </p:nvSpPr>
        <p:spPr>
          <a:xfrm>
            <a:off x="4335996" y="4481489"/>
            <a:ext cx="910435" cy="64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  <a:endParaRPr/>
          </a:p>
        </p:txBody>
      </p:sp>
      <p:cxnSp>
        <p:nvCxnSpPr>
          <p:cNvPr id="383" name="Google Shape;383;p8"/>
          <p:cNvCxnSpPr/>
          <p:nvPr/>
        </p:nvCxnSpPr>
        <p:spPr>
          <a:xfrm rot="10800000">
            <a:off x="6744072" y="3068960"/>
            <a:ext cx="20162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4" name="Google Shape;384;p8"/>
          <p:cNvSpPr txBox="1"/>
          <p:nvPr/>
        </p:nvSpPr>
        <p:spPr>
          <a:xfrm>
            <a:off x="7417813" y="2745042"/>
            <a:ext cx="910435" cy="64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Register</a:t>
            </a:r>
            <a:endParaRPr/>
          </a:p>
        </p:txBody>
      </p:sp>
      <p:sp>
        <p:nvSpPr>
          <p:cNvPr id="385" name="Google Shape;385;p8"/>
          <p:cNvSpPr txBox="1"/>
          <p:nvPr/>
        </p:nvSpPr>
        <p:spPr>
          <a:xfrm>
            <a:off x="6065367" y="4444101"/>
            <a:ext cx="10801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Success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6" name="Google Shape;386;p8"/>
          <p:cNvCxnSpPr/>
          <p:nvPr/>
        </p:nvCxnSpPr>
        <p:spPr>
          <a:xfrm>
            <a:off x="6780076" y="3662657"/>
            <a:ext cx="2016224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7" name="Google Shape;387;p8"/>
          <p:cNvSpPr txBox="1"/>
          <p:nvPr/>
        </p:nvSpPr>
        <p:spPr>
          <a:xfrm>
            <a:off x="6910476" y="3323773"/>
            <a:ext cx="164227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Node already </a:t>
            </a:r>
            <a:b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exists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8" name="Google Shape;388;p8"/>
          <p:cNvSpPr txBox="1"/>
          <p:nvPr/>
        </p:nvSpPr>
        <p:spPr>
          <a:xfrm>
            <a:off x="5160116" y="3711875"/>
            <a:ext cx="1800200" cy="647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rPr b="1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/controller</a:t>
            </a:r>
            <a:endParaRPr b="1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8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Log compaction</a:t>
            </a:r>
            <a:endParaRPr/>
          </a:p>
        </p:txBody>
      </p:sp>
      <p:sp>
        <p:nvSpPr>
          <p:cNvPr id="1402" name="Google Shape;1402;p80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03" name="Google Shape;140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6801" y="1362777"/>
            <a:ext cx="7823199" cy="515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8" name="Shape 1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" name="Google Shape;1409;p8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Log compaction</a:t>
            </a:r>
            <a:endParaRPr/>
          </a:p>
        </p:txBody>
      </p:sp>
      <p:sp>
        <p:nvSpPr>
          <p:cNvPr id="1410" name="Google Shape;1410;p8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411" name="Google Shape;1411;p81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2" name="Google Shape;1412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0047" y="1913831"/>
            <a:ext cx="10871199" cy="34340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8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Log compaction</a:t>
            </a:r>
            <a:endParaRPr/>
          </a:p>
        </p:txBody>
      </p:sp>
      <p:sp>
        <p:nvSpPr>
          <p:cNvPr id="1419" name="Google Shape;1419;p82"/>
          <p:cNvSpPr txBox="1"/>
          <p:nvPr>
            <p:ph idx="1" type="body"/>
          </p:nvPr>
        </p:nvSpPr>
        <p:spPr>
          <a:xfrm>
            <a:off x="677334" y="2160589"/>
            <a:ext cx="8596668" cy="4697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b="1" lang="pl-PL"/>
              <a:t>Ćwiczenia/08-log-compaction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Topik: credit-card-trn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cleanup.policy: compact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segment.bytes: 123456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min.cleanable.dirty.ratio: 0.001</a:t>
            </a:r>
            <a:endParaRPr/>
          </a:p>
          <a:p>
            <a:pPr indent="0" lvl="2" marL="9144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Credit-card-monitor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Wysyła wiadomości na Kafkę </a:t>
            </a:r>
            <a:endParaRPr/>
          </a:p>
          <a:p>
            <a:pPr indent="-142875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CreditCardTrnGenerator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Generuje zapytania do serwisu credit-card-trn</a:t>
            </a:r>
            <a:endParaRPr/>
          </a:p>
          <a:p>
            <a:pPr indent="-142875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Fraud-detector </a:t>
            </a:r>
            <a:endParaRPr/>
          </a:p>
          <a:p>
            <a:pPr indent="-228600" lvl="2" marL="11430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Odbiera wiadomości z Kafki</a:t>
            </a:r>
            <a:endParaRPr/>
          </a:p>
          <a:p>
            <a:pPr indent="-142875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  <p:pic>
        <p:nvPicPr>
          <p:cNvPr id="1420" name="Google Shape;1420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4015" y="2572786"/>
            <a:ext cx="300990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1" name="Google Shape;1421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24490" y="3075954"/>
            <a:ext cx="3019425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2" name="Google Shape;1422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24490" y="3569597"/>
            <a:ext cx="3867150" cy="4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8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Log compaction - tombstone</a:t>
            </a:r>
            <a:endParaRPr/>
          </a:p>
        </p:txBody>
      </p:sp>
      <p:sp>
        <p:nvSpPr>
          <p:cNvPr id="1429" name="Google Shape;1429;p83"/>
          <p:cNvSpPr txBox="1"/>
          <p:nvPr>
            <p:ph idx="1" type="body"/>
          </p:nvPr>
        </p:nvSpPr>
        <p:spPr>
          <a:xfrm>
            <a:off x="681039" y="1772816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Wiadomość z danym kluczem nie jest już potrzebna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Czyścimy część "tail" Kafki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Parametr delete.retation.ms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Trzeba zwrócić uwagę na consumerów w trybie offline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8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Log compaction - tombstone</a:t>
            </a:r>
            <a:endParaRPr/>
          </a:p>
        </p:txBody>
      </p:sp>
      <p:sp>
        <p:nvSpPr>
          <p:cNvPr id="1436" name="Google Shape;1436;p84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7" name="Google Shape;1437;p84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1438" name="Google Shape;1438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6888" y="1930400"/>
            <a:ext cx="7337114" cy="478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8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Log compaction</a:t>
            </a:r>
            <a:endParaRPr/>
          </a:p>
        </p:txBody>
      </p:sp>
      <p:sp>
        <p:nvSpPr>
          <p:cNvPr id="1445" name="Google Shape;1445;p85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Kompaktowanie usunie również rekordy z wartością null</a:t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Skompaktowane rekordy zachowują swój offset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Kafka używa offset map do porównywania kluczy i wybiera wartość z najnowszym offsetem i na tym opiera się całe kompaktowanie.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Klienci nie musza pobierać dużej ilości danych, które i tak już są nie aktualne 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8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452" name="Google Shape;1452;p8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Proces polegający na przypisaniu wszystkich partycji do aktywnych konsumentów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6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8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458" name="Google Shape;1458;p87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459" name="Google Shape;1459;p87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460" name="Google Shape;1460;p87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461" name="Google Shape;1461;p87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462" name="Google Shape;1462;p87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463" name="Google Shape;1463;p87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464" name="Google Shape;1464;p87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465" name="Google Shape;1465;p87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466" name="Google Shape;1466;p87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7" name="Google Shape;1467;p87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8" name="Google Shape;1468;p87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9" name="Google Shape;1469;p87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470" name="Google Shape;1470;p87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471" name="Google Shape;1471;p87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472" name="Google Shape;1472;p87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473" name="Google Shape;1473;p87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474" name="Google Shape;1474;p87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475" name="Google Shape;1475;p87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6" name="Google Shape;1476;p87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7" name="Google Shape;1477;p87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8" name="Google Shape;1478;p87"/>
          <p:cNvSpPr/>
          <p:nvPr/>
        </p:nvSpPr>
        <p:spPr>
          <a:xfrm>
            <a:off x="1114425" y="4208889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1479" name="Google Shape;1479;p87"/>
          <p:cNvSpPr/>
          <p:nvPr/>
        </p:nvSpPr>
        <p:spPr>
          <a:xfrm>
            <a:off x="2884904" y="431968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480" name="Google Shape;1480;p87"/>
          <p:cNvSpPr/>
          <p:nvPr/>
        </p:nvSpPr>
        <p:spPr>
          <a:xfrm>
            <a:off x="3159413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481" name="Google Shape;1481;p87"/>
          <p:cNvSpPr/>
          <p:nvPr/>
        </p:nvSpPr>
        <p:spPr>
          <a:xfrm>
            <a:off x="3433922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482" name="Google Shape;1482;p87"/>
          <p:cNvSpPr/>
          <p:nvPr/>
        </p:nvSpPr>
        <p:spPr>
          <a:xfrm>
            <a:off x="3982941" y="431022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483" name="Google Shape;1483;p87"/>
          <p:cNvSpPr/>
          <p:nvPr/>
        </p:nvSpPr>
        <p:spPr>
          <a:xfrm>
            <a:off x="3711735" y="431175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484" name="Google Shape;1484;p87"/>
          <p:cNvSpPr/>
          <p:nvPr/>
        </p:nvSpPr>
        <p:spPr>
          <a:xfrm>
            <a:off x="5387728" y="432894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485" name="Google Shape;1485;p87"/>
          <p:cNvSpPr/>
          <p:nvPr/>
        </p:nvSpPr>
        <p:spPr>
          <a:xfrm>
            <a:off x="4309126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6" name="Google Shape;1486;p87"/>
          <p:cNvSpPr/>
          <p:nvPr/>
        </p:nvSpPr>
        <p:spPr>
          <a:xfrm>
            <a:off x="4654182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7" name="Google Shape;1487;p87"/>
          <p:cNvSpPr/>
          <p:nvPr/>
        </p:nvSpPr>
        <p:spPr>
          <a:xfrm>
            <a:off x="4999239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8" name="Google Shape;1488;p87"/>
          <p:cNvSpPr/>
          <p:nvPr/>
        </p:nvSpPr>
        <p:spPr>
          <a:xfrm>
            <a:off x="8457838" y="2187227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endParaRPr/>
          </a:p>
        </p:txBody>
      </p:sp>
      <p:sp>
        <p:nvSpPr>
          <p:cNvPr id="1489" name="Google Shape;1489;p87"/>
          <p:cNvSpPr/>
          <p:nvPr/>
        </p:nvSpPr>
        <p:spPr>
          <a:xfrm>
            <a:off x="8329771" y="1988840"/>
            <a:ext cx="1078597" cy="36724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0" name="Google Shape;1490;p87"/>
          <p:cNvSpPr txBox="1"/>
          <p:nvPr/>
        </p:nvSpPr>
        <p:spPr>
          <a:xfrm>
            <a:off x="7783958" y="1468616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 </a:t>
            </a:r>
            <a:endParaRPr/>
          </a:p>
        </p:txBody>
      </p:sp>
      <p:cxnSp>
        <p:nvCxnSpPr>
          <p:cNvPr id="1491" name="Google Shape;1491;p87"/>
          <p:cNvCxnSpPr>
            <a:stCxn id="1458" idx="3"/>
            <a:endCxn id="1488" idx="1"/>
          </p:cNvCxnSpPr>
          <p:nvPr/>
        </p:nvCxnSpPr>
        <p:spPr>
          <a:xfrm flipH="1" rot="10800000">
            <a:off x="5948362" y="2564193"/>
            <a:ext cx="2509500" cy="39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2" name="Google Shape;1492;p87"/>
          <p:cNvCxnSpPr>
            <a:stCxn id="1459" idx="3"/>
            <a:endCxn id="1488" idx="1"/>
          </p:cNvCxnSpPr>
          <p:nvPr/>
        </p:nvCxnSpPr>
        <p:spPr>
          <a:xfrm flipH="1" rot="10800000">
            <a:off x="5948361" y="2564204"/>
            <a:ext cx="2509500" cy="124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93" name="Google Shape;1493;p87"/>
          <p:cNvCxnSpPr>
            <a:stCxn id="1478" idx="3"/>
            <a:endCxn id="1488" idx="1"/>
          </p:cNvCxnSpPr>
          <p:nvPr/>
        </p:nvCxnSpPr>
        <p:spPr>
          <a:xfrm flipH="1" rot="10800000">
            <a:off x="5948362" y="2564145"/>
            <a:ext cx="2509500" cy="206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8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499" name="Google Shape;1499;p88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500" name="Google Shape;1500;p88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501" name="Google Shape;1501;p88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502" name="Google Shape;1502;p88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03" name="Google Shape;1503;p88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504" name="Google Shape;1504;p88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505" name="Google Shape;1505;p88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506" name="Google Shape;1506;p88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507" name="Google Shape;1507;p88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8" name="Google Shape;1508;p88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9" name="Google Shape;1509;p88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0" name="Google Shape;1510;p88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511" name="Google Shape;1511;p88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12" name="Google Shape;1512;p88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513" name="Google Shape;1513;p88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514" name="Google Shape;1514;p88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515" name="Google Shape;1515;p88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516" name="Google Shape;1516;p88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7" name="Google Shape;1517;p88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8" name="Google Shape;1518;p88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9" name="Google Shape;1519;p88"/>
          <p:cNvSpPr/>
          <p:nvPr/>
        </p:nvSpPr>
        <p:spPr>
          <a:xfrm>
            <a:off x="1114425" y="4208889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1520" name="Google Shape;1520;p88"/>
          <p:cNvSpPr/>
          <p:nvPr/>
        </p:nvSpPr>
        <p:spPr>
          <a:xfrm>
            <a:off x="2884904" y="431968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521" name="Google Shape;1521;p88"/>
          <p:cNvSpPr/>
          <p:nvPr/>
        </p:nvSpPr>
        <p:spPr>
          <a:xfrm>
            <a:off x="3159413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22" name="Google Shape;1522;p88"/>
          <p:cNvSpPr/>
          <p:nvPr/>
        </p:nvSpPr>
        <p:spPr>
          <a:xfrm>
            <a:off x="3433922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523" name="Google Shape;1523;p88"/>
          <p:cNvSpPr/>
          <p:nvPr/>
        </p:nvSpPr>
        <p:spPr>
          <a:xfrm>
            <a:off x="3982941" y="431022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524" name="Google Shape;1524;p88"/>
          <p:cNvSpPr/>
          <p:nvPr/>
        </p:nvSpPr>
        <p:spPr>
          <a:xfrm>
            <a:off x="3711735" y="431175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525" name="Google Shape;1525;p88"/>
          <p:cNvSpPr/>
          <p:nvPr/>
        </p:nvSpPr>
        <p:spPr>
          <a:xfrm>
            <a:off x="5387728" y="432894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526" name="Google Shape;1526;p88"/>
          <p:cNvSpPr/>
          <p:nvPr/>
        </p:nvSpPr>
        <p:spPr>
          <a:xfrm>
            <a:off x="4309126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7" name="Google Shape;1527;p88"/>
          <p:cNvSpPr/>
          <p:nvPr/>
        </p:nvSpPr>
        <p:spPr>
          <a:xfrm>
            <a:off x="4654182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8" name="Google Shape;1528;p88"/>
          <p:cNvSpPr/>
          <p:nvPr/>
        </p:nvSpPr>
        <p:spPr>
          <a:xfrm>
            <a:off x="4999239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9" name="Google Shape;1529;p88"/>
          <p:cNvSpPr/>
          <p:nvPr/>
        </p:nvSpPr>
        <p:spPr>
          <a:xfrm>
            <a:off x="8457838" y="2187227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endParaRPr/>
          </a:p>
        </p:txBody>
      </p:sp>
      <p:sp>
        <p:nvSpPr>
          <p:cNvPr id="1530" name="Google Shape;1530;p88"/>
          <p:cNvSpPr/>
          <p:nvPr/>
        </p:nvSpPr>
        <p:spPr>
          <a:xfrm>
            <a:off x="8329771" y="1988840"/>
            <a:ext cx="1078597" cy="36724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1" name="Google Shape;1531;p88"/>
          <p:cNvSpPr txBox="1"/>
          <p:nvPr/>
        </p:nvSpPr>
        <p:spPr>
          <a:xfrm>
            <a:off x="7783958" y="1468616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 </a:t>
            </a:r>
            <a:endParaRPr/>
          </a:p>
        </p:txBody>
      </p:sp>
      <p:cxnSp>
        <p:nvCxnSpPr>
          <p:cNvPr id="1532" name="Google Shape;1532;p88"/>
          <p:cNvCxnSpPr>
            <a:stCxn id="1499" idx="3"/>
            <a:endCxn id="1529" idx="1"/>
          </p:cNvCxnSpPr>
          <p:nvPr/>
        </p:nvCxnSpPr>
        <p:spPr>
          <a:xfrm flipH="1" rot="10800000">
            <a:off x="5948362" y="2564193"/>
            <a:ext cx="2509500" cy="39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3" name="Google Shape;1533;p88"/>
          <p:cNvCxnSpPr>
            <a:stCxn id="1500" idx="3"/>
            <a:endCxn id="1529" idx="1"/>
          </p:cNvCxnSpPr>
          <p:nvPr/>
        </p:nvCxnSpPr>
        <p:spPr>
          <a:xfrm flipH="1" rot="10800000">
            <a:off x="5948361" y="2564204"/>
            <a:ext cx="2509500" cy="1245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34" name="Google Shape;1534;p88"/>
          <p:cNvCxnSpPr>
            <a:stCxn id="1519" idx="3"/>
            <a:endCxn id="1529" idx="1"/>
          </p:cNvCxnSpPr>
          <p:nvPr/>
        </p:nvCxnSpPr>
        <p:spPr>
          <a:xfrm flipH="1" rot="10800000">
            <a:off x="5948362" y="2564145"/>
            <a:ext cx="2509500" cy="206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5" name="Google Shape;1535;p88"/>
          <p:cNvSpPr/>
          <p:nvPr/>
        </p:nvSpPr>
        <p:spPr>
          <a:xfrm>
            <a:off x="8459610" y="3077861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2</a:t>
            </a:r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8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541" name="Google Shape;1541;p89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542" name="Google Shape;1542;p89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543" name="Google Shape;1543;p89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544" name="Google Shape;1544;p89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45" name="Google Shape;1545;p89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546" name="Google Shape;1546;p89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547" name="Google Shape;1547;p89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548" name="Google Shape;1548;p89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549" name="Google Shape;1549;p89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0" name="Google Shape;1550;p89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1" name="Google Shape;1551;p89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2" name="Google Shape;1552;p89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553" name="Google Shape;1553;p89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54" name="Google Shape;1554;p89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555" name="Google Shape;1555;p89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556" name="Google Shape;1556;p89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557" name="Google Shape;1557;p89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558" name="Google Shape;1558;p89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9" name="Google Shape;1559;p89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0" name="Google Shape;1560;p89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1" name="Google Shape;1561;p89"/>
          <p:cNvSpPr/>
          <p:nvPr/>
        </p:nvSpPr>
        <p:spPr>
          <a:xfrm>
            <a:off x="1114425" y="4208889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1562" name="Google Shape;1562;p89"/>
          <p:cNvSpPr/>
          <p:nvPr/>
        </p:nvSpPr>
        <p:spPr>
          <a:xfrm>
            <a:off x="2884904" y="431968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563" name="Google Shape;1563;p89"/>
          <p:cNvSpPr/>
          <p:nvPr/>
        </p:nvSpPr>
        <p:spPr>
          <a:xfrm>
            <a:off x="3159413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64" name="Google Shape;1564;p89"/>
          <p:cNvSpPr/>
          <p:nvPr/>
        </p:nvSpPr>
        <p:spPr>
          <a:xfrm>
            <a:off x="3433922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565" name="Google Shape;1565;p89"/>
          <p:cNvSpPr/>
          <p:nvPr/>
        </p:nvSpPr>
        <p:spPr>
          <a:xfrm>
            <a:off x="3982941" y="431022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566" name="Google Shape;1566;p89"/>
          <p:cNvSpPr/>
          <p:nvPr/>
        </p:nvSpPr>
        <p:spPr>
          <a:xfrm>
            <a:off x="3711735" y="431175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567" name="Google Shape;1567;p89"/>
          <p:cNvSpPr/>
          <p:nvPr/>
        </p:nvSpPr>
        <p:spPr>
          <a:xfrm>
            <a:off x="5387728" y="432894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568" name="Google Shape;1568;p89"/>
          <p:cNvSpPr/>
          <p:nvPr/>
        </p:nvSpPr>
        <p:spPr>
          <a:xfrm>
            <a:off x="4309126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9" name="Google Shape;1569;p89"/>
          <p:cNvSpPr/>
          <p:nvPr/>
        </p:nvSpPr>
        <p:spPr>
          <a:xfrm>
            <a:off x="4654182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0" name="Google Shape;1570;p89"/>
          <p:cNvSpPr/>
          <p:nvPr/>
        </p:nvSpPr>
        <p:spPr>
          <a:xfrm>
            <a:off x="4999239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1" name="Google Shape;1571;p89"/>
          <p:cNvSpPr/>
          <p:nvPr/>
        </p:nvSpPr>
        <p:spPr>
          <a:xfrm>
            <a:off x="8457838" y="2187227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endParaRPr/>
          </a:p>
        </p:txBody>
      </p:sp>
      <p:sp>
        <p:nvSpPr>
          <p:cNvPr id="1572" name="Google Shape;1572;p89"/>
          <p:cNvSpPr/>
          <p:nvPr/>
        </p:nvSpPr>
        <p:spPr>
          <a:xfrm>
            <a:off x="8329771" y="1988840"/>
            <a:ext cx="1078597" cy="36724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3" name="Google Shape;1573;p89"/>
          <p:cNvSpPr txBox="1"/>
          <p:nvPr/>
        </p:nvSpPr>
        <p:spPr>
          <a:xfrm>
            <a:off x="7783958" y="1468616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 </a:t>
            </a:r>
            <a:endParaRPr/>
          </a:p>
        </p:txBody>
      </p:sp>
      <p:cxnSp>
        <p:nvCxnSpPr>
          <p:cNvPr id="1574" name="Google Shape;1574;p89"/>
          <p:cNvCxnSpPr>
            <a:stCxn id="1541" idx="3"/>
            <a:endCxn id="1571" idx="1"/>
          </p:cNvCxnSpPr>
          <p:nvPr/>
        </p:nvCxnSpPr>
        <p:spPr>
          <a:xfrm flipH="1" rot="10800000">
            <a:off x="5948362" y="2564193"/>
            <a:ext cx="2509500" cy="39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5" name="Google Shape;1575;p89"/>
          <p:cNvCxnSpPr>
            <a:stCxn id="1561" idx="3"/>
            <a:endCxn id="1571" idx="1"/>
          </p:cNvCxnSpPr>
          <p:nvPr/>
        </p:nvCxnSpPr>
        <p:spPr>
          <a:xfrm flipH="1" rot="10800000">
            <a:off x="5948362" y="2564145"/>
            <a:ext cx="2509500" cy="206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76" name="Google Shape;1576;p89"/>
          <p:cNvCxnSpPr>
            <a:stCxn id="1542" idx="3"/>
            <a:endCxn id="1577" idx="1"/>
          </p:cNvCxnSpPr>
          <p:nvPr/>
        </p:nvCxnSpPr>
        <p:spPr>
          <a:xfrm flipH="1" rot="10800000">
            <a:off x="5948361" y="3454904"/>
            <a:ext cx="2511300" cy="354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77" name="Google Shape;1577;p89"/>
          <p:cNvSpPr/>
          <p:nvPr/>
        </p:nvSpPr>
        <p:spPr>
          <a:xfrm>
            <a:off x="8459610" y="3077861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Wybór kontrolera - KRaft</a:t>
            </a:r>
            <a:endParaRPr/>
          </a:p>
        </p:txBody>
      </p:sp>
      <p:sp>
        <p:nvSpPr>
          <p:cNvPr id="395" name="Google Shape;395;p9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Każdy broker ma unikatowy identyfikator </a:t>
            </a:r>
            <a:endParaRPr/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Jeden z brokerów jest kontrolerem (nie każdy broker może zostać kontrolerem)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Oprócz pełnienia zwykłych funkcji odpowiada za: 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wybór liderów partycji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zarządzanie metadanymi klastra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ourier New"/>
              <a:buChar char="o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aktualizowanie logu metadanych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9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583" name="Google Shape;1583;p90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584" name="Google Shape;1584;p90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585" name="Google Shape;1585;p90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586" name="Google Shape;1586;p90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87" name="Google Shape;1587;p90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588" name="Google Shape;1588;p90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589" name="Google Shape;1589;p90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590" name="Google Shape;1590;p90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591" name="Google Shape;1591;p90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2" name="Google Shape;1592;p90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3" name="Google Shape;1593;p90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94" name="Google Shape;1594;p90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595" name="Google Shape;1595;p90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596" name="Google Shape;1596;p90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597" name="Google Shape;1597;p90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598" name="Google Shape;1598;p90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599" name="Google Shape;1599;p90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600" name="Google Shape;1600;p90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1" name="Google Shape;1601;p90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2" name="Google Shape;1602;p90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3" name="Google Shape;1603;p90"/>
          <p:cNvSpPr/>
          <p:nvPr/>
        </p:nvSpPr>
        <p:spPr>
          <a:xfrm>
            <a:off x="1114425" y="4208889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1604" name="Google Shape;1604;p90"/>
          <p:cNvSpPr/>
          <p:nvPr/>
        </p:nvSpPr>
        <p:spPr>
          <a:xfrm>
            <a:off x="2884904" y="431968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605" name="Google Shape;1605;p90"/>
          <p:cNvSpPr/>
          <p:nvPr/>
        </p:nvSpPr>
        <p:spPr>
          <a:xfrm>
            <a:off x="3159413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606" name="Google Shape;1606;p90"/>
          <p:cNvSpPr/>
          <p:nvPr/>
        </p:nvSpPr>
        <p:spPr>
          <a:xfrm>
            <a:off x="3433922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607" name="Google Shape;1607;p90"/>
          <p:cNvSpPr/>
          <p:nvPr/>
        </p:nvSpPr>
        <p:spPr>
          <a:xfrm>
            <a:off x="3982941" y="431022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608" name="Google Shape;1608;p90"/>
          <p:cNvSpPr/>
          <p:nvPr/>
        </p:nvSpPr>
        <p:spPr>
          <a:xfrm>
            <a:off x="3711735" y="431175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609" name="Google Shape;1609;p90"/>
          <p:cNvSpPr/>
          <p:nvPr/>
        </p:nvSpPr>
        <p:spPr>
          <a:xfrm>
            <a:off x="5387728" y="432894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610" name="Google Shape;1610;p90"/>
          <p:cNvSpPr/>
          <p:nvPr/>
        </p:nvSpPr>
        <p:spPr>
          <a:xfrm>
            <a:off x="4309126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1" name="Google Shape;1611;p90"/>
          <p:cNvSpPr/>
          <p:nvPr/>
        </p:nvSpPr>
        <p:spPr>
          <a:xfrm>
            <a:off x="4654182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2" name="Google Shape;1612;p90"/>
          <p:cNvSpPr/>
          <p:nvPr/>
        </p:nvSpPr>
        <p:spPr>
          <a:xfrm>
            <a:off x="4999239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3" name="Google Shape;1613;p90"/>
          <p:cNvSpPr/>
          <p:nvPr/>
        </p:nvSpPr>
        <p:spPr>
          <a:xfrm>
            <a:off x="8457838" y="2187227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endParaRPr/>
          </a:p>
        </p:txBody>
      </p:sp>
      <p:sp>
        <p:nvSpPr>
          <p:cNvPr id="1614" name="Google Shape;1614;p90"/>
          <p:cNvSpPr/>
          <p:nvPr/>
        </p:nvSpPr>
        <p:spPr>
          <a:xfrm>
            <a:off x="8329771" y="1988840"/>
            <a:ext cx="1078597" cy="36724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5" name="Google Shape;1615;p90"/>
          <p:cNvSpPr txBox="1"/>
          <p:nvPr/>
        </p:nvSpPr>
        <p:spPr>
          <a:xfrm>
            <a:off x="7783958" y="1468616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 </a:t>
            </a:r>
            <a:endParaRPr/>
          </a:p>
        </p:txBody>
      </p:sp>
      <p:cxnSp>
        <p:nvCxnSpPr>
          <p:cNvPr id="1616" name="Google Shape;1616;p90"/>
          <p:cNvCxnSpPr>
            <a:stCxn id="1583" idx="3"/>
            <a:endCxn id="1613" idx="1"/>
          </p:cNvCxnSpPr>
          <p:nvPr/>
        </p:nvCxnSpPr>
        <p:spPr>
          <a:xfrm flipH="1" rot="10800000">
            <a:off x="5948362" y="2564193"/>
            <a:ext cx="2509500" cy="39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7" name="Google Shape;1617;p90"/>
          <p:cNvCxnSpPr>
            <a:stCxn id="1584" idx="3"/>
            <a:endCxn id="1618" idx="1"/>
          </p:cNvCxnSpPr>
          <p:nvPr/>
        </p:nvCxnSpPr>
        <p:spPr>
          <a:xfrm flipH="1" rot="10800000">
            <a:off x="5948361" y="3461204"/>
            <a:ext cx="2511300" cy="3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19" name="Google Shape;1619;p90"/>
          <p:cNvCxnSpPr>
            <a:stCxn id="1603" idx="3"/>
            <a:endCxn id="1613" idx="1"/>
          </p:cNvCxnSpPr>
          <p:nvPr/>
        </p:nvCxnSpPr>
        <p:spPr>
          <a:xfrm flipH="1" rot="10800000">
            <a:off x="5948362" y="2564145"/>
            <a:ext cx="2509500" cy="206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18" name="Google Shape;1618;p90"/>
          <p:cNvSpPr/>
          <p:nvPr/>
        </p:nvSpPr>
        <p:spPr>
          <a:xfrm>
            <a:off x="8459610" y="3084071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2</a:t>
            </a:r>
            <a:endParaRPr/>
          </a:p>
        </p:txBody>
      </p:sp>
      <p:sp>
        <p:nvSpPr>
          <p:cNvPr id="1620" name="Google Shape;1620;p90"/>
          <p:cNvSpPr/>
          <p:nvPr/>
        </p:nvSpPr>
        <p:spPr>
          <a:xfrm>
            <a:off x="8459543" y="3927172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3</a:t>
            </a:r>
            <a:endParaRPr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5" name="Google Shape;1625;p9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626" name="Google Shape;1626;p91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627" name="Google Shape;1627;p91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628" name="Google Shape;1628;p91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629" name="Google Shape;1629;p91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630" name="Google Shape;1630;p91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631" name="Google Shape;1631;p91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632" name="Google Shape;1632;p91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633" name="Google Shape;1633;p91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634" name="Google Shape;1634;p91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5" name="Google Shape;1635;p91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6" name="Google Shape;1636;p91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7" name="Google Shape;1637;p91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638" name="Google Shape;1638;p91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639" name="Google Shape;1639;p91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640" name="Google Shape;1640;p91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641" name="Google Shape;1641;p91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642" name="Google Shape;1642;p91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643" name="Google Shape;1643;p91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4" name="Google Shape;1644;p91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5" name="Google Shape;1645;p91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6" name="Google Shape;1646;p91"/>
          <p:cNvSpPr/>
          <p:nvPr/>
        </p:nvSpPr>
        <p:spPr>
          <a:xfrm>
            <a:off x="1114425" y="4208889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1647" name="Google Shape;1647;p91"/>
          <p:cNvSpPr/>
          <p:nvPr/>
        </p:nvSpPr>
        <p:spPr>
          <a:xfrm>
            <a:off x="2884904" y="431968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648" name="Google Shape;1648;p91"/>
          <p:cNvSpPr/>
          <p:nvPr/>
        </p:nvSpPr>
        <p:spPr>
          <a:xfrm>
            <a:off x="3159413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649" name="Google Shape;1649;p91"/>
          <p:cNvSpPr/>
          <p:nvPr/>
        </p:nvSpPr>
        <p:spPr>
          <a:xfrm>
            <a:off x="3433922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650" name="Google Shape;1650;p91"/>
          <p:cNvSpPr/>
          <p:nvPr/>
        </p:nvSpPr>
        <p:spPr>
          <a:xfrm>
            <a:off x="3982941" y="431022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651" name="Google Shape;1651;p91"/>
          <p:cNvSpPr/>
          <p:nvPr/>
        </p:nvSpPr>
        <p:spPr>
          <a:xfrm>
            <a:off x="3711735" y="431175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652" name="Google Shape;1652;p91"/>
          <p:cNvSpPr/>
          <p:nvPr/>
        </p:nvSpPr>
        <p:spPr>
          <a:xfrm>
            <a:off x="5387728" y="432894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653" name="Google Shape;1653;p91"/>
          <p:cNvSpPr/>
          <p:nvPr/>
        </p:nvSpPr>
        <p:spPr>
          <a:xfrm>
            <a:off x="4309126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4" name="Google Shape;1654;p91"/>
          <p:cNvSpPr/>
          <p:nvPr/>
        </p:nvSpPr>
        <p:spPr>
          <a:xfrm>
            <a:off x="4654182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5" name="Google Shape;1655;p91"/>
          <p:cNvSpPr/>
          <p:nvPr/>
        </p:nvSpPr>
        <p:spPr>
          <a:xfrm>
            <a:off x="4999239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6" name="Google Shape;1656;p91"/>
          <p:cNvSpPr/>
          <p:nvPr/>
        </p:nvSpPr>
        <p:spPr>
          <a:xfrm>
            <a:off x="8457838" y="2187227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endParaRPr/>
          </a:p>
        </p:txBody>
      </p:sp>
      <p:sp>
        <p:nvSpPr>
          <p:cNvPr id="1657" name="Google Shape;1657;p91"/>
          <p:cNvSpPr/>
          <p:nvPr/>
        </p:nvSpPr>
        <p:spPr>
          <a:xfrm>
            <a:off x="8329771" y="1988840"/>
            <a:ext cx="1078597" cy="36724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8" name="Google Shape;1658;p91"/>
          <p:cNvSpPr txBox="1"/>
          <p:nvPr/>
        </p:nvSpPr>
        <p:spPr>
          <a:xfrm>
            <a:off x="7783958" y="1468616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 </a:t>
            </a:r>
            <a:endParaRPr/>
          </a:p>
        </p:txBody>
      </p:sp>
      <p:cxnSp>
        <p:nvCxnSpPr>
          <p:cNvPr id="1659" name="Google Shape;1659;p91"/>
          <p:cNvCxnSpPr>
            <a:stCxn id="1626" idx="3"/>
            <a:endCxn id="1656" idx="1"/>
          </p:cNvCxnSpPr>
          <p:nvPr/>
        </p:nvCxnSpPr>
        <p:spPr>
          <a:xfrm flipH="1" rot="10800000">
            <a:off x="5948362" y="2564193"/>
            <a:ext cx="2509500" cy="39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0" name="Google Shape;1660;p91"/>
          <p:cNvCxnSpPr>
            <a:stCxn id="1627" idx="3"/>
            <a:endCxn id="1661" idx="1"/>
          </p:cNvCxnSpPr>
          <p:nvPr/>
        </p:nvCxnSpPr>
        <p:spPr>
          <a:xfrm flipH="1" rot="10800000">
            <a:off x="5948361" y="3461204"/>
            <a:ext cx="2511300" cy="3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62" name="Google Shape;1662;p91"/>
          <p:cNvCxnSpPr>
            <a:stCxn id="1646" idx="3"/>
            <a:endCxn id="1663" idx="1"/>
          </p:cNvCxnSpPr>
          <p:nvPr/>
        </p:nvCxnSpPr>
        <p:spPr>
          <a:xfrm flipH="1" rot="10800000">
            <a:off x="5948362" y="4304145"/>
            <a:ext cx="2511300" cy="329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61" name="Google Shape;1661;p91"/>
          <p:cNvSpPr/>
          <p:nvPr/>
        </p:nvSpPr>
        <p:spPr>
          <a:xfrm>
            <a:off x="8459610" y="3084071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2</a:t>
            </a:r>
            <a:endParaRPr/>
          </a:p>
        </p:txBody>
      </p:sp>
      <p:sp>
        <p:nvSpPr>
          <p:cNvPr id="1663" name="Google Shape;1663;p91"/>
          <p:cNvSpPr/>
          <p:nvPr/>
        </p:nvSpPr>
        <p:spPr>
          <a:xfrm>
            <a:off x="8459543" y="3927172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3</a:t>
            </a:r>
            <a:endParaRPr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8" name="Google Shape;1668;p9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669" name="Google Shape;1669;p92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670" name="Google Shape;1670;p92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671" name="Google Shape;1671;p92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672" name="Google Shape;1672;p92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673" name="Google Shape;1673;p92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674" name="Google Shape;1674;p92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675" name="Google Shape;1675;p92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676" name="Google Shape;1676;p92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677" name="Google Shape;1677;p92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8" name="Google Shape;1678;p92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9" name="Google Shape;1679;p92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0" name="Google Shape;1680;p92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681" name="Google Shape;1681;p92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682" name="Google Shape;1682;p92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683" name="Google Shape;1683;p92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684" name="Google Shape;1684;p92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685" name="Google Shape;1685;p92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686" name="Google Shape;1686;p92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7" name="Google Shape;1687;p92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8" name="Google Shape;1688;p92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9" name="Google Shape;1689;p92"/>
          <p:cNvSpPr/>
          <p:nvPr/>
        </p:nvSpPr>
        <p:spPr>
          <a:xfrm>
            <a:off x="1114425" y="4208889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1690" name="Google Shape;1690;p92"/>
          <p:cNvSpPr/>
          <p:nvPr/>
        </p:nvSpPr>
        <p:spPr>
          <a:xfrm>
            <a:off x="2884904" y="431968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691" name="Google Shape;1691;p92"/>
          <p:cNvSpPr/>
          <p:nvPr/>
        </p:nvSpPr>
        <p:spPr>
          <a:xfrm>
            <a:off x="3159413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692" name="Google Shape;1692;p92"/>
          <p:cNvSpPr/>
          <p:nvPr/>
        </p:nvSpPr>
        <p:spPr>
          <a:xfrm>
            <a:off x="3433922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693" name="Google Shape;1693;p92"/>
          <p:cNvSpPr/>
          <p:nvPr/>
        </p:nvSpPr>
        <p:spPr>
          <a:xfrm>
            <a:off x="3982941" y="431022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694" name="Google Shape;1694;p92"/>
          <p:cNvSpPr/>
          <p:nvPr/>
        </p:nvSpPr>
        <p:spPr>
          <a:xfrm>
            <a:off x="3711735" y="431175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695" name="Google Shape;1695;p92"/>
          <p:cNvSpPr/>
          <p:nvPr/>
        </p:nvSpPr>
        <p:spPr>
          <a:xfrm>
            <a:off x="5387728" y="432894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696" name="Google Shape;1696;p92"/>
          <p:cNvSpPr/>
          <p:nvPr/>
        </p:nvSpPr>
        <p:spPr>
          <a:xfrm>
            <a:off x="4309126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7" name="Google Shape;1697;p92"/>
          <p:cNvSpPr/>
          <p:nvPr/>
        </p:nvSpPr>
        <p:spPr>
          <a:xfrm>
            <a:off x="4654182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8" name="Google Shape;1698;p92"/>
          <p:cNvSpPr/>
          <p:nvPr/>
        </p:nvSpPr>
        <p:spPr>
          <a:xfrm>
            <a:off x="4999239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99" name="Google Shape;1699;p92"/>
          <p:cNvSpPr/>
          <p:nvPr/>
        </p:nvSpPr>
        <p:spPr>
          <a:xfrm>
            <a:off x="8457838" y="2187227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endParaRPr/>
          </a:p>
        </p:txBody>
      </p:sp>
      <p:sp>
        <p:nvSpPr>
          <p:cNvPr id="1700" name="Google Shape;1700;p92"/>
          <p:cNvSpPr/>
          <p:nvPr/>
        </p:nvSpPr>
        <p:spPr>
          <a:xfrm>
            <a:off x="8329771" y="1988840"/>
            <a:ext cx="1078597" cy="36724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1" name="Google Shape;1701;p92"/>
          <p:cNvSpPr txBox="1"/>
          <p:nvPr/>
        </p:nvSpPr>
        <p:spPr>
          <a:xfrm>
            <a:off x="7783958" y="1468616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 </a:t>
            </a:r>
            <a:endParaRPr/>
          </a:p>
        </p:txBody>
      </p:sp>
      <p:cxnSp>
        <p:nvCxnSpPr>
          <p:cNvPr id="1702" name="Google Shape;1702;p92"/>
          <p:cNvCxnSpPr>
            <a:stCxn id="1669" idx="3"/>
            <a:endCxn id="1699" idx="1"/>
          </p:cNvCxnSpPr>
          <p:nvPr/>
        </p:nvCxnSpPr>
        <p:spPr>
          <a:xfrm flipH="1" rot="10800000">
            <a:off x="5948362" y="2564193"/>
            <a:ext cx="2509500" cy="39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3" name="Google Shape;1703;p92"/>
          <p:cNvCxnSpPr>
            <a:stCxn id="1670" idx="3"/>
            <a:endCxn id="1704" idx="1"/>
          </p:cNvCxnSpPr>
          <p:nvPr/>
        </p:nvCxnSpPr>
        <p:spPr>
          <a:xfrm flipH="1" rot="10800000">
            <a:off x="5948361" y="3461204"/>
            <a:ext cx="2511300" cy="3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05" name="Google Shape;1705;p92"/>
          <p:cNvCxnSpPr>
            <a:stCxn id="1689" idx="3"/>
            <a:endCxn id="1706" idx="1"/>
          </p:cNvCxnSpPr>
          <p:nvPr/>
        </p:nvCxnSpPr>
        <p:spPr>
          <a:xfrm flipH="1" rot="10800000">
            <a:off x="5948362" y="4304145"/>
            <a:ext cx="251130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04" name="Google Shape;1704;p92"/>
          <p:cNvSpPr/>
          <p:nvPr/>
        </p:nvSpPr>
        <p:spPr>
          <a:xfrm>
            <a:off x="8459610" y="3084071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2</a:t>
            </a:r>
            <a:endParaRPr/>
          </a:p>
        </p:txBody>
      </p:sp>
      <p:sp>
        <p:nvSpPr>
          <p:cNvPr id="1706" name="Google Shape;1706;p92"/>
          <p:cNvSpPr/>
          <p:nvPr/>
        </p:nvSpPr>
        <p:spPr>
          <a:xfrm>
            <a:off x="8459543" y="3927172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3</a:t>
            </a:r>
            <a:endParaRPr/>
          </a:p>
        </p:txBody>
      </p:sp>
      <p:sp>
        <p:nvSpPr>
          <p:cNvPr id="1707" name="Google Shape;1707;p92"/>
          <p:cNvSpPr/>
          <p:nvPr/>
        </p:nvSpPr>
        <p:spPr>
          <a:xfrm>
            <a:off x="8465721" y="4770273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4</a:t>
            </a:r>
            <a:endParaRPr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9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713" name="Google Shape;1713;p93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714" name="Google Shape;1714;p93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715" name="Google Shape;1715;p93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716" name="Google Shape;1716;p93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717" name="Google Shape;1717;p93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718" name="Google Shape;1718;p93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719" name="Google Shape;1719;p93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720" name="Google Shape;1720;p93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721" name="Google Shape;1721;p93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2" name="Google Shape;1722;p93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3" name="Google Shape;1723;p93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4" name="Google Shape;1724;p93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725" name="Google Shape;1725;p93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726" name="Google Shape;1726;p93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727" name="Google Shape;1727;p93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728" name="Google Shape;1728;p93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729" name="Google Shape;1729;p93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730" name="Google Shape;1730;p93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1" name="Google Shape;1731;p93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2" name="Google Shape;1732;p93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3" name="Google Shape;1733;p93"/>
          <p:cNvSpPr/>
          <p:nvPr/>
        </p:nvSpPr>
        <p:spPr>
          <a:xfrm>
            <a:off x="1114425" y="4208889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1734" name="Google Shape;1734;p93"/>
          <p:cNvSpPr/>
          <p:nvPr/>
        </p:nvSpPr>
        <p:spPr>
          <a:xfrm>
            <a:off x="2884904" y="431968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735" name="Google Shape;1735;p93"/>
          <p:cNvSpPr/>
          <p:nvPr/>
        </p:nvSpPr>
        <p:spPr>
          <a:xfrm>
            <a:off x="3159413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736" name="Google Shape;1736;p93"/>
          <p:cNvSpPr/>
          <p:nvPr/>
        </p:nvSpPr>
        <p:spPr>
          <a:xfrm>
            <a:off x="3433922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737" name="Google Shape;1737;p93"/>
          <p:cNvSpPr/>
          <p:nvPr/>
        </p:nvSpPr>
        <p:spPr>
          <a:xfrm>
            <a:off x="3982941" y="431022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738" name="Google Shape;1738;p93"/>
          <p:cNvSpPr/>
          <p:nvPr/>
        </p:nvSpPr>
        <p:spPr>
          <a:xfrm>
            <a:off x="3711735" y="431175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739" name="Google Shape;1739;p93"/>
          <p:cNvSpPr/>
          <p:nvPr/>
        </p:nvSpPr>
        <p:spPr>
          <a:xfrm>
            <a:off x="5387728" y="432894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740" name="Google Shape;1740;p93"/>
          <p:cNvSpPr/>
          <p:nvPr/>
        </p:nvSpPr>
        <p:spPr>
          <a:xfrm>
            <a:off x="4309126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1" name="Google Shape;1741;p93"/>
          <p:cNvSpPr/>
          <p:nvPr/>
        </p:nvSpPr>
        <p:spPr>
          <a:xfrm>
            <a:off x="4654182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2" name="Google Shape;1742;p93"/>
          <p:cNvSpPr/>
          <p:nvPr/>
        </p:nvSpPr>
        <p:spPr>
          <a:xfrm>
            <a:off x="4999239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3" name="Google Shape;1743;p93"/>
          <p:cNvSpPr/>
          <p:nvPr/>
        </p:nvSpPr>
        <p:spPr>
          <a:xfrm>
            <a:off x="8457838" y="2187227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1</a:t>
            </a:r>
            <a:endParaRPr/>
          </a:p>
        </p:txBody>
      </p:sp>
      <p:sp>
        <p:nvSpPr>
          <p:cNvPr id="1744" name="Google Shape;1744;p93"/>
          <p:cNvSpPr/>
          <p:nvPr/>
        </p:nvSpPr>
        <p:spPr>
          <a:xfrm>
            <a:off x="8329771" y="1988840"/>
            <a:ext cx="1078597" cy="36724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5" name="Google Shape;1745;p93"/>
          <p:cNvSpPr txBox="1"/>
          <p:nvPr/>
        </p:nvSpPr>
        <p:spPr>
          <a:xfrm>
            <a:off x="7783958" y="1468616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 </a:t>
            </a:r>
            <a:endParaRPr/>
          </a:p>
        </p:txBody>
      </p:sp>
      <p:cxnSp>
        <p:nvCxnSpPr>
          <p:cNvPr id="1746" name="Google Shape;1746;p93"/>
          <p:cNvCxnSpPr>
            <a:stCxn id="1713" idx="3"/>
            <a:endCxn id="1743" idx="1"/>
          </p:cNvCxnSpPr>
          <p:nvPr/>
        </p:nvCxnSpPr>
        <p:spPr>
          <a:xfrm flipH="1" rot="10800000">
            <a:off x="5948362" y="2564193"/>
            <a:ext cx="2509500" cy="395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7" name="Google Shape;1747;p93"/>
          <p:cNvCxnSpPr>
            <a:stCxn id="1714" idx="3"/>
            <a:endCxn id="1748" idx="1"/>
          </p:cNvCxnSpPr>
          <p:nvPr/>
        </p:nvCxnSpPr>
        <p:spPr>
          <a:xfrm flipH="1" rot="10800000">
            <a:off x="5948361" y="3461204"/>
            <a:ext cx="2511300" cy="3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49" name="Google Shape;1749;p93"/>
          <p:cNvCxnSpPr>
            <a:stCxn id="1733" idx="3"/>
            <a:endCxn id="1750" idx="1"/>
          </p:cNvCxnSpPr>
          <p:nvPr/>
        </p:nvCxnSpPr>
        <p:spPr>
          <a:xfrm flipH="1" rot="10800000">
            <a:off x="5948362" y="4304145"/>
            <a:ext cx="251130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48" name="Google Shape;1748;p93"/>
          <p:cNvSpPr/>
          <p:nvPr/>
        </p:nvSpPr>
        <p:spPr>
          <a:xfrm>
            <a:off x="8459610" y="3084071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2</a:t>
            </a:r>
            <a:endParaRPr/>
          </a:p>
        </p:txBody>
      </p:sp>
      <p:sp>
        <p:nvSpPr>
          <p:cNvPr id="1750" name="Google Shape;1750;p93"/>
          <p:cNvSpPr/>
          <p:nvPr/>
        </p:nvSpPr>
        <p:spPr>
          <a:xfrm>
            <a:off x="8459543" y="3927172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3</a:t>
            </a:r>
            <a:endParaRPr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9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756" name="Google Shape;1756;p94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757" name="Google Shape;1757;p94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758" name="Google Shape;1758;p94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759" name="Google Shape;1759;p94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760" name="Google Shape;1760;p94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761" name="Google Shape;1761;p94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762" name="Google Shape;1762;p94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763" name="Google Shape;1763;p94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764" name="Google Shape;1764;p94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5" name="Google Shape;1765;p94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6" name="Google Shape;1766;p94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7" name="Google Shape;1767;p94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768" name="Google Shape;1768;p94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769" name="Google Shape;1769;p94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770" name="Google Shape;1770;p94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771" name="Google Shape;1771;p94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772" name="Google Shape;1772;p94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773" name="Google Shape;1773;p94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4" name="Google Shape;1774;p94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5" name="Google Shape;1775;p94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6" name="Google Shape;1776;p94"/>
          <p:cNvSpPr/>
          <p:nvPr/>
        </p:nvSpPr>
        <p:spPr>
          <a:xfrm>
            <a:off x="1114425" y="4208889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1777" name="Google Shape;1777;p94"/>
          <p:cNvSpPr/>
          <p:nvPr/>
        </p:nvSpPr>
        <p:spPr>
          <a:xfrm>
            <a:off x="2884904" y="431968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778" name="Google Shape;1778;p94"/>
          <p:cNvSpPr/>
          <p:nvPr/>
        </p:nvSpPr>
        <p:spPr>
          <a:xfrm>
            <a:off x="3159413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779" name="Google Shape;1779;p94"/>
          <p:cNvSpPr/>
          <p:nvPr/>
        </p:nvSpPr>
        <p:spPr>
          <a:xfrm>
            <a:off x="3433922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780" name="Google Shape;1780;p94"/>
          <p:cNvSpPr/>
          <p:nvPr/>
        </p:nvSpPr>
        <p:spPr>
          <a:xfrm>
            <a:off x="3982941" y="431022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781" name="Google Shape;1781;p94"/>
          <p:cNvSpPr/>
          <p:nvPr/>
        </p:nvSpPr>
        <p:spPr>
          <a:xfrm>
            <a:off x="3711735" y="431175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782" name="Google Shape;1782;p94"/>
          <p:cNvSpPr/>
          <p:nvPr/>
        </p:nvSpPr>
        <p:spPr>
          <a:xfrm>
            <a:off x="5387728" y="432894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783" name="Google Shape;1783;p94"/>
          <p:cNvSpPr/>
          <p:nvPr/>
        </p:nvSpPr>
        <p:spPr>
          <a:xfrm>
            <a:off x="4309126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4" name="Google Shape;1784;p94"/>
          <p:cNvSpPr/>
          <p:nvPr/>
        </p:nvSpPr>
        <p:spPr>
          <a:xfrm>
            <a:off x="4654182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5" name="Google Shape;1785;p94"/>
          <p:cNvSpPr/>
          <p:nvPr/>
        </p:nvSpPr>
        <p:spPr>
          <a:xfrm>
            <a:off x="4999239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6" name="Google Shape;1786;p94"/>
          <p:cNvSpPr/>
          <p:nvPr/>
        </p:nvSpPr>
        <p:spPr>
          <a:xfrm>
            <a:off x="8329771" y="1988840"/>
            <a:ext cx="1078597" cy="36724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7" name="Google Shape;1787;p94"/>
          <p:cNvSpPr txBox="1"/>
          <p:nvPr/>
        </p:nvSpPr>
        <p:spPr>
          <a:xfrm>
            <a:off x="7783958" y="1468616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 </a:t>
            </a:r>
            <a:endParaRPr/>
          </a:p>
        </p:txBody>
      </p:sp>
      <p:cxnSp>
        <p:nvCxnSpPr>
          <p:cNvPr id="1788" name="Google Shape;1788;p94"/>
          <p:cNvCxnSpPr>
            <a:stCxn id="1756" idx="3"/>
            <a:endCxn id="1789" idx="1"/>
          </p:cNvCxnSpPr>
          <p:nvPr/>
        </p:nvCxnSpPr>
        <p:spPr>
          <a:xfrm>
            <a:off x="5948362" y="2959893"/>
            <a:ext cx="2511300" cy="501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0" name="Google Shape;1790;p94"/>
          <p:cNvCxnSpPr>
            <a:stCxn id="1757" idx="3"/>
            <a:endCxn id="1789" idx="1"/>
          </p:cNvCxnSpPr>
          <p:nvPr/>
        </p:nvCxnSpPr>
        <p:spPr>
          <a:xfrm flipH="1" rot="10800000">
            <a:off x="5948361" y="3461204"/>
            <a:ext cx="2511300" cy="3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791" name="Google Shape;1791;p94"/>
          <p:cNvCxnSpPr>
            <a:stCxn id="1776" idx="3"/>
            <a:endCxn id="1792" idx="1"/>
          </p:cNvCxnSpPr>
          <p:nvPr/>
        </p:nvCxnSpPr>
        <p:spPr>
          <a:xfrm flipH="1" rot="10800000">
            <a:off x="5948362" y="4304145"/>
            <a:ext cx="2511300" cy="329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89" name="Google Shape;1789;p94"/>
          <p:cNvSpPr/>
          <p:nvPr/>
        </p:nvSpPr>
        <p:spPr>
          <a:xfrm>
            <a:off x="8459610" y="3084071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2</a:t>
            </a:r>
            <a:endParaRPr/>
          </a:p>
        </p:txBody>
      </p:sp>
      <p:sp>
        <p:nvSpPr>
          <p:cNvPr id="1792" name="Google Shape;1792;p94"/>
          <p:cNvSpPr/>
          <p:nvPr/>
        </p:nvSpPr>
        <p:spPr>
          <a:xfrm>
            <a:off x="8459543" y="3927172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3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9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 sz="3600"/>
              <a:t>Rebalancing</a:t>
            </a:r>
            <a:endParaRPr/>
          </a:p>
        </p:txBody>
      </p:sp>
      <p:sp>
        <p:nvSpPr>
          <p:cNvPr id="1798" name="Google Shape;1798;p95"/>
          <p:cNvSpPr/>
          <p:nvPr/>
        </p:nvSpPr>
        <p:spPr>
          <a:xfrm>
            <a:off x="1114425" y="2535237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1</a:t>
            </a:r>
            <a:endParaRPr/>
          </a:p>
        </p:txBody>
      </p:sp>
      <p:sp>
        <p:nvSpPr>
          <p:cNvPr id="1799" name="Google Shape;1799;p95"/>
          <p:cNvSpPr/>
          <p:nvPr/>
        </p:nvSpPr>
        <p:spPr>
          <a:xfrm>
            <a:off x="1114424" y="3384548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2</a:t>
            </a:r>
            <a:endParaRPr/>
          </a:p>
        </p:txBody>
      </p:sp>
      <p:sp>
        <p:nvSpPr>
          <p:cNvPr id="1800" name="Google Shape;1800;p95"/>
          <p:cNvSpPr/>
          <p:nvPr/>
        </p:nvSpPr>
        <p:spPr>
          <a:xfrm>
            <a:off x="2892787" y="262337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801" name="Google Shape;1801;p95"/>
          <p:cNvSpPr/>
          <p:nvPr/>
        </p:nvSpPr>
        <p:spPr>
          <a:xfrm>
            <a:off x="3167296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802" name="Google Shape;1802;p95"/>
          <p:cNvSpPr/>
          <p:nvPr/>
        </p:nvSpPr>
        <p:spPr>
          <a:xfrm>
            <a:off x="3441805" y="2623375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803" name="Google Shape;1803;p95"/>
          <p:cNvSpPr/>
          <p:nvPr/>
        </p:nvSpPr>
        <p:spPr>
          <a:xfrm>
            <a:off x="3990824" y="261391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804" name="Google Shape;1804;p95"/>
          <p:cNvSpPr/>
          <p:nvPr/>
        </p:nvSpPr>
        <p:spPr>
          <a:xfrm>
            <a:off x="3719618" y="26154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805" name="Google Shape;1805;p95"/>
          <p:cNvSpPr/>
          <p:nvPr/>
        </p:nvSpPr>
        <p:spPr>
          <a:xfrm>
            <a:off x="5395611" y="263263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806" name="Google Shape;1806;p95"/>
          <p:cNvSpPr/>
          <p:nvPr/>
        </p:nvSpPr>
        <p:spPr>
          <a:xfrm>
            <a:off x="4317009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7" name="Google Shape;1807;p95"/>
          <p:cNvSpPr/>
          <p:nvPr/>
        </p:nvSpPr>
        <p:spPr>
          <a:xfrm>
            <a:off x="4662065" y="2782391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8" name="Google Shape;1808;p95"/>
          <p:cNvSpPr/>
          <p:nvPr/>
        </p:nvSpPr>
        <p:spPr>
          <a:xfrm>
            <a:off x="5007122" y="2782393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9" name="Google Shape;1809;p95"/>
          <p:cNvSpPr/>
          <p:nvPr/>
        </p:nvSpPr>
        <p:spPr>
          <a:xfrm>
            <a:off x="2892786" y="350758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810" name="Google Shape;1810;p95"/>
          <p:cNvSpPr/>
          <p:nvPr/>
        </p:nvSpPr>
        <p:spPr>
          <a:xfrm>
            <a:off x="3167295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811" name="Google Shape;1811;p95"/>
          <p:cNvSpPr/>
          <p:nvPr/>
        </p:nvSpPr>
        <p:spPr>
          <a:xfrm>
            <a:off x="3441804" y="3507581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812" name="Google Shape;1812;p95"/>
          <p:cNvSpPr/>
          <p:nvPr/>
        </p:nvSpPr>
        <p:spPr>
          <a:xfrm>
            <a:off x="3990823" y="349811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813" name="Google Shape;1813;p95"/>
          <p:cNvSpPr/>
          <p:nvPr/>
        </p:nvSpPr>
        <p:spPr>
          <a:xfrm>
            <a:off x="3719617" y="3499644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814" name="Google Shape;1814;p95"/>
          <p:cNvSpPr/>
          <p:nvPr/>
        </p:nvSpPr>
        <p:spPr>
          <a:xfrm>
            <a:off x="5395610" y="3516836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815" name="Google Shape;1815;p95"/>
          <p:cNvSpPr/>
          <p:nvPr/>
        </p:nvSpPr>
        <p:spPr>
          <a:xfrm>
            <a:off x="4317008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6" name="Google Shape;1816;p95"/>
          <p:cNvSpPr/>
          <p:nvPr/>
        </p:nvSpPr>
        <p:spPr>
          <a:xfrm>
            <a:off x="4662064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7" name="Google Shape;1817;p95"/>
          <p:cNvSpPr/>
          <p:nvPr/>
        </p:nvSpPr>
        <p:spPr>
          <a:xfrm>
            <a:off x="5007121" y="3666599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8" name="Google Shape;1818;p95"/>
          <p:cNvSpPr/>
          <p:nvPr/>
        </p:nvSpPr>
        <p:spPr>
          <a:xfrm>
            <a:off x="1114425" y="4208889"/>
            <a:ext cx="4833937" cy="849312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Partycja 3</a:t>
            </a:r>
            <a:endParaRPr/>
          </a:p>
        </p:txBody>
      </p:sp>
      <p:sp>
        <p:nvSpPr>
          <p:cNvPr id="1819" name="Google Shape;1819;p95"/>
          <p:cNvSpPr/>
          <p:nvPr/>
        </p:nvSpPr>
        <p:spPr>
          <a:xfrm>
            <a:off x="2884904" y="4319688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/>
          </a:p>
        </p:txBody>
      </p:sp>
      <p:sp>
        <p:nvSpPr>
          <p:cNvPr id="1820" name="Google Shape;1820;p95"/>
          <p:cNvSpPr/>
          <p:nvPr/>
        </p:nvSpPr>
        <p:spPr>
          <a:xfrm>
            <a:off x="3159413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/>
          </a:p>
        </p:txBody>
      </p:sp>
      <p:sp>
        <p:nvSpPr>
          <p:cNvPr id="1821" name="Google Shape;1821;p95"/>
          <p:cNvSpPr/>
          <p:nvPr/>
        </p:nvSpPr>
        <p:spPr>
          <a:xfrm>
            <a:off x="3433922" y="4319687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/>
          </a:p>
        </p:txBody>
      </p:sp>
      <p:sp>
        <p:nvSpPr>
          <p:cNvPr id="1822" name="Google Shape;1822;p95"/>
          <p:cNvSpPr/>
          <p:nvPr/>
        </p:nvSpPr>
        <p:spPr>
          <a:xfrm>
            <a:off x="3982941" y="431022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/>
          </a:p>
        </p:txBody>
      </p:sp>
      <p:sp>
        <p:nvSpPr>
          <p:cNvPr id="1823" name="Google Shape;1823;p95"/>
          <p:cNvSpPr/>
          <p:nvPr/>
        </p:nvSpPr>
        <p:spPr>
          <a:xfrm>
            <a:off x="3711735" y="4311750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/>
          </a:p>
        </p:txBody>
      </p:sp>
      <p:sp>
        <p:nvSpPr>
          <p:cNvPr id="1824" name="Google Shape;1824;p95"/>
          <p:cNvSpPr/>
          <p:nvPr/>
        </p:nvSpPr>
        <p:spPr>
          <a:xfrm>
            <a:off x="5387728" y="4328942"/>
            <a:ext cx="221848" cy="61731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endParaRPr/>
          </a:p>
        </p:txBody>
      </p:sp>
      <p:sp>
        <p:nvSpPr>
          <p:cNvPr id="1825" name="Google Shape;1825;p95"/>
          <p:cNvSpPr/>
          <p:nvPr/>
        </p:nvSpPr>
        <p:spPr>
          <a:xfrm>
            <a:off x="4309126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6" name="Google Shape;1826;p95"/>
          <p:cNvSpPr/>
          <p:nvPr/>
        </p:nvSpPr>
        <p:spPr>
          <a:xfrm>
            <a:off x="4654182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7" name="Google Shape;1827;p95"/>
          <p:cNvSpPr/>
          <p:nvPr/>
        </p:nvSpPr>
        <p:spPr>
          <a:xfrm>
            <a:off x="4999239" y="4478705"/>
            <a:ext cx="221848" cy="318988"/>
          </a:xfrm>
          <a:prstGeom prst="rect">
            <a:avLst/>
          </a:prstGeom>
          <a:solidFill>
            <a:srgbClr val="D8D8D8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8" name="Google Shape;1828;p95"/>
          <p:cNvSpPr/>
          <p:nvPr/>
        </p:nvSpPr>
        <p:spPr>
          <a:xfrm>
            <a:off x="8329771" y="1988840"/>
            <a:ext cx="1078597" cy="367240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9" name="Google Shape;1829;p95"/>
          <p:cNvSpPr txBox="1"/>
          <p:nvPr/>
        </p:nvSpPr>
        <p:spPr>
          <a:xfrm>
            <a:off x="7783958" y="1468616"/>
            <a:ext cx="32488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Grupa konsumentów  </a:t>
            </a:r>
            <a:endParaRPr/>
          </a:p>
        </p:txBody>
      </p:sp>
      <p:cxnSp>
        <p:nvCxnSpPr>
          <p:cNvPr id="1830" name="Google Shape;1830;p95"/>
          <p:cNvCxnSpPr>
            <a:stCxn id="1798" idx="3"/>
            <a:endCxn id="1831" idx="1"/>
          </p:cNvCxnSpPr>
          <p:nvPr/>
        </p:nvCxnSpPr>
        <p:spPr>
          <a:xfrm>
            <a:off x="5948362" y="2959893"/>
            <a:ext cx="2511300" cy="50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2" name="Google Shape;1832;p95"/>
          <p:cNvCxnSpPr>
            <a:stCxn id="1799" idx="3"/>
            <a:endCxn id="1831" idx="1"/>
          </p:cNvCxnSpPr>
          <p:nvPr/>
        </p:nvCxnSpPr>
        <p:spPr>
          <a:xfrm flipH="1" rot="10800000">
            <a:off x="5948361" y="3461204"/>
            <a:ext cx="2511300" cy="3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3" name="Google Shape;1833;p95"/>
          <p:cNvCxnSpPr>
            <a:stCxn id="1818" idx="3"/>
            <a:endCxn id="1831" idx="1"/>
          </p:cNvCxnSpPr>
          <p:nvPr/>
        </p:nvCxnSpPr>
        <p:spPr>
          <a:xfrm flipH="1" rot="10800000">
            <a:off x="5948362" y="3461145"/>
            <a:ext cx="2511300" cy="11724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31" name="Google Shape;1831;p95"/>
          <p:cNvSpPr/>
          <p:nvPr/>
        </p:nvSpPr>
        <p:spPr>
          <a:xfrm>
            <a:off x="8459610" y="3084071"/>
            <a:ext cx="841375" cy="754062"/>
          </a:xfrm>
          <a:prstGeom prst="rect">
            <a:avLst/>
          </a:prstGeom>
          <a:solidFill>
            <a:srgbClr val="00B0F0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App 2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9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Stany grupy konsumentów </a:t>
            </a:r>
            <a:endParaRPr/>
          </a:p>
        </p:txBody>
      </p:sp>
      <p:sp>
        <p:nvSpPr>
          <p:cNvPr id="1840" name="Google Shape;1840;p9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Empty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Stable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PreparingRebalance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CompletingRebalance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Dead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sp>
        <p:nvSpPr>
          <p:cNvPr id="1841" name="Google Shape;1841;p96"/>
          <p:cNvSpPr txBox="1"/>
          <p:nvPr/>
        </p:nvSpPr>
        <p:spPr>
          <a:xfrm>
            <a:off x="833439" y="16371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9144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6" name="Shape 1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7" name="Google Shape;1847;p9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Przejścia pomiędzy stanami</a:t>
            </a:r>
            <a:endParaRPr/>
          </a:p>
        </p:txBody>
      </p:sp>
      <p:sp>
        <p:nvSpPr>
          <p:cNvPr id="1848" name="Google Shape;1848;p97"/>
          <p:cNvSpPr/>
          <p:nvPr/>
        </p:nvSpPr>
        <p:spPr>
          <a:xfrm>
            <a:off x="4804608" y="1702047"/>
            <a:ext cx="2564607" cy="198575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PreparingRebalance 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CompletingRebalance  </a:t>
            </a:r>
            <a:endParaRPr/>
          </a:p>
        </p:txBody>
      </p:sp>
      <p:sp>
        <p:nvSpPr>
          <p:cNvPr id="1849" name="Google Shape;1849;p97"/>
          <p:cNvSpPr/>
          <p:nvPr/>
        </p:nvSpPr>
        <p:spPr>
          <a:xfrm>
            <a:off x="254264" y="1687655"/>
            <a:ext cx="2564607" cy="198575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Empty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0" name="Google Shape;1850;p97"/>
          <p:cNvSpPr/>
          <p:nvPr/>
        </p:nvSpPr>
        <p:spPr>
          <a:xfrm>
            <a:off x="9354953" y="1687655"/>
            <a:ext cx="2564607" cy="2000145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Stable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51" name="Google Shape;1851;p97"/>
          <p:cNvCxnSpPr/>
          <p:nvPr/>
        </p:nvCxnSpPr>
        <p:spPr>
          <a:xfrm>
            <a:off x="2818871" y="2161243"/>
            <a:ext cx="1985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2" name="Google Shape;1852;p97"/>
          <p:cNvCxnSpPr/>
          <p:nvPr/>
        </p:nvCxnSpPr>
        <p:spPr>
          <a:xfrm>
            <a:off x="7369215" y="2161243"/>
            <a:ext cx="1985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3" name="Google Shape;1853;p97"/>
          <p:cNvCxnSpPr/>
          <p:nvPr/>
        </p:nvCxnSpPr>
        <p:spPr>
          <a:xfrm rot="10800000">
            <a:off x="2818871" y="3241363"/>
            <a:ext cx="1985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54" name="Google Shape;1854;p97"/>
          <p:cNvCxnSpPr/>
          <p:nvPr/>
        </p:nvCxnSpPr>
        <p:spPr>
          <a:xfrm rot="10800000">
            <a:off x="7369214" y="3241363"/>
            <a:ext cx="1985737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5" name="Google Shape;1855;p97"/>
          <p:cNvSpPr txBox="1"/>
          <p:nvPr/>
        </p:nvSpPr>
        <p:spPr>
          <a:xfrm>
            <a:off x="3062576" y="1153131"/>
            <a:ext cx="1368152" cy="401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6" name="Google Shape;1856;p97"/>
          <p:cNvSpPr txBox="1"/>
          <p:nvPr/>
        </p:nvSpPr>
        <p:spPr>
          <a:xfrm>
            <a:off x="2981255" y="1672707"/>
            <a:ext cx="1659392" cy="581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</a:pP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Przychodzi pierwszy konsument </a:t>
            </a:r>
            <a:endParaRPr/>
          </a:p>
        </p:txBody>
      </p:sp>
      <p:sp>
        <p:nvSpPr>
          <p:cNvPr id="1857" name="Google Shape;1857;p97"/>
          <p:cNvSpPr txBox="1"/>
          <p:nvPr/>
        </p:nvSpPr>
        <p:spPr>
          <a:xfrm>
            <a:off x="3121571" y="3380845"/>
            <a:ext cx="1368153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Odchodzi ostatni konsument</a:t>
            </a:r>
            <a:endParaRPr/>
          </a:p>
        </p:txBody>
      </p:sp>
      <p:sp>
        <p:nvSpPr>
          <p:cNvPr id="1858" name="Google Shape;1858;p97"/>
          <p:cNvSpPr txBox="1"/>
          <p:nvPr/>
        </p:nvSpPr>
        <p:spPr>
          <a:xfrm>
            <a:off x="7678005" y="1794681"/>
            <a:ext cx="1368153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2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None/>
            </a:pPr>
            <a:r>
              <a:rPr lang="pl-PL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Udany rebalansing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9" name="Google Shape;1859;p97"/>
          <p:cNvSpPr txBox="1"/>
          <p:nvPr/>
        </p:nvSpPr>
        <p:spPr>
          <a:xfrm>
            <a:off x="7552516" y="3333997"/>
            <a:ext cx="171518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</a:pP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Przychodzi konsument</a:t>
            </a:r>
            <a:b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lub</a:t>
            </a:r>
            <a:b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Odchodzi konsument  </a:t>
            </a:r>
            <a:endParaRPr/>
          </a:p>
        </p:txBody>
      </p:sp>
      <p:sp>
        <p:nvSpPr>
          <p:cNvPr id="1860" name="Google Shape;1860;p97"/>
          <p:cNvSpPr/>
          <p:nvPr/>
        </p:nvSpPr>
        <p:spPr>
          <a:xfrm>
            <a:off x="4813696" y="5445224"/>
            <a:ext cx="2564607" cy="90563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Dead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61" name="Google Shape;1861;p97"/>
          <p:cNvCxnSpPr>
            <a:stCxn id="1849" idx="2"/>
            <a:endCxn id="1860" idx="1"/>
          </p:cNvCxnSpPr>
          <p:nvPr/>
        </p:nvCxnSpPr>
        <p:spPr>
          <a:xfrm>
            <a:off x="1536568" y="3673410"/>
            <a:ext cx="3277200" cy="2224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2" name="Google Shape;1862;p97"/>
          <p:cNvCxnSpPr>
            <a:stCxn id="1848" idx="2"/>
            <a:endCxn id="1860" idx="0"/>
          </p:cNvCxnSpPr>
          <p:nvPr/>
        </p:nvCxnSpPr>
        <p:spPr>
          <a:xfrm>
            <a:off x="6086912" y="3687801"/>
            <a:ext cx="9000" cy="175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63" name="Google Shape;1863;p97"/>
          <p:cNvCxnSpPr>
            <a:stCxn id="1850" idx="2"/>
            <a:endCxn id="1860" idx="3"/>
          </p:cNvCxnSpPr>
          <p:nvPr/>
        </p:nvCxnSpPr>
        <p:spPr>
          <a:xfrm flipH="1">
            <a:off x="7378357" y="3687800"/>
            <a:ext cx="3258900" cy="2210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64" name="Google Shape;1864;p97"/>
          <p:cNvSpPr txBox="1"/>
          <p:nvPr/>
        </p:nvSpPr>
        <p:spPr>
          <a:xfrm>
            <a:off x="4323435" y="4173184"/>
            <a:ext cx="3563633" cy="806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</a:pP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Dezaktywacja </a:t>
            </a:r>
            <a:b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lub </a:t>
            </a:r>
            <a:b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przeniesienie do nowego </a:t>
            </a:r>
            <a:b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koordynatora </a:t>
            </a:r>
            <a:endParaRPr/>
          </a:p>
        </p:txBody>
      </p:sp>
      <p:sp>
        <p:nvSpPr>
          <p:cNvPr id="1865" name="Google Shape;1865;p97"/>
          <p:cNvSpPr txBox="1"/>
          <p:nvPr/>
        </p:nvSpPr>
        <p:spPr>
          <a:xfrm>
            <a:off x="843820" y="4782240"/>
            <a:ext cx="3563633" cy="806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</a:pP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Dezaktywacja </a:t>
            </a:r>
            <a:b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lub </a:t>
            </a:r>
            <a:b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przeniesienie do nowego </a:t>
            </a:r>
            <a:b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koordynatora </a:t>
            </a:r>
            <a:endParaRPr/>
          </a:p>
        </p:txBody>
      </p:sp>
      <p:sp>
        <p:nvSpPr>
          <p:cNvPr id="1866" name="Google Shape;1866;p97"/>
          <p:cNvSpPr txBox="1"/>
          <p:nvPr/>
        </p:nvSpPr>
        <p:spPr>
          <a:xfrm>
            <a:off x="7887068" y="4765966"/>
            <a:ext cx="3563633" cy="8061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oboto"/>
              <a:buNone/>
            </a:pP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Dezaktywacja </a:t>
            </a:r>
            <a:b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lub </a:t>
            </a:r>
            <a:b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przeniesienie do nowego </a:t>
            </a:r>
            <a:b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pl-PL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koordynatora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p9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PreparingRebalance vs. CompletingRebalance</a:t>
            </a:r>
            <a:endParaRPr/>
          </a:p>
        </p:txBody>
      </p:sp>
      <p:sp>
        <p:nvSpPr>
          <p:cNvPr id="1873" name="Google Shape;1873;p98"/>
          <p:cNvSpPr txBox="1"/>
          <p:nvPr/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 procesie rebalansingu </a:t>
            </a:r>
            <a:r>
              <a:rPr b="0" i="0" lang="pl-PL" sz="2400">
                <a:solidFill>
                  <a:srgbClr val="0F0F0F"/>
                </a:solidFill>
                <a:latin typeface="Arial"/>
                <a:ea typeface="Arial"/>
                <a:cs typeface="Arial"/>
                <a:sym typeface="Arial"/>
              </a:rPr>
              <a:t>konieczne jest zebranie członków grupy, a następnie przydzielenie odpowiednich partycji </a:t>
            </a:r>
            <a:endParaRPr b="0" i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9144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None/>
            </a:pPr>
            <a:r>
              <a:t/>
            </a:r>
            <a:endParaRPr b="0" sz="24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PreparingRebalance:</a:t>
            </a:r>
            <a:endParaRPr/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F0F0F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>grupa oczekuje na dołączenie konsumentów </a:t>
            </a:r>
            <a:endParaRPr/>
          </a:p>
          <a:p>
            <a:pPr indent="-228600" lvl="0" marL="2286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lang="pl-PL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CompletingRebalance</a:t>
            </a:r>
            <a:endParaRPr b="0"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28600" lvl="1" marL="685800" marR="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</a:pPr>
            <a:r>
              <a:rPr b="0" i="0" lang="pl-PL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Kafka przekazuje odpowiednie przedzielenia 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7" name="Shape 1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8" name="Google Shape;1878;p9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Rebalancing</a:t>
            </a:r>
            <a:endParaRPr/>
          </a:p>
        </p:txBody>
      </p:sp>
      <p:sp>
        <p:nvSpPr>
          <p:cNvPr id="1879" name="Google Shape;1879;p99"/>
          <p:cNvSpPr/>
          <p:nvPr/>
        </p:nvSpPr>
        <p:spPr>
          <a:xfrm>
            <a:off x="5303912" y="2441470"/>
            <a:ext cx="1584176" cy="1764197"/>
          </a:xfrm>
          <a:prstGeom prst="can">
            <a:avLst>
              <a:gd fmla="val 25000" name="adj"/>
            </a:avLst>
          </a:prstGeom>
          <a:solidFill>
            <a:schemeClr val="accent2"/>
          </a:solidFill>
          <a:ln cap="flat" cmpd="sng" w="12700">
            <a:solidFill>
              <a:srgbClr val="04386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Broker</a:t>
            </a:r>
            <a:endParaRPr/>
          </a:p>
        </p:txBody>
      </p:sp>
      <p:sp>
        <p:nvSpPr>
          <p:cNvPr id="1880" name="Google Shape;1880;p99"/>
          <p:cNvSpPr/>
          <p:nvPr/>
        </p:nvSpPr>
        <p:spPr>
          <a:xfrm>
            <a:off x="911424" y="2503481"/>
            <a:ext cx="2232248" cy="164961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7967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Previous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consumer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81" name="Google Shape;1881;p99"/>
          <p:cNvCxnSpPr>
            <a:stCxn id="1879" idx="2"/>
            <a:endCxn id="1880" idx="3"/>
          </p:cNvCxnSpPr>
          <p:nvPr/>
        </p:nvCxnSpPr>
        <p:spPr>
          <a:xfrm flipH="1">
            <a:off x="3143612" y="3323568"/>
            <a:ext cx="2160300" cy="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82" name="Google Shape;1882;p99"/>
          <p:cNvSpPr/>
          <p:nvPr/>
        </p:nvSpPr>
        <p:spPr>
          <a:xfrm>
            <a:off x="10848528" y="238455"/>
            <a:ext cx="1080120" cy="648072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-PL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Stable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ntent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vers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2023-01-16T07:56:28Z</dcterms:created>
  <dc:creator>Agnieszka</dc:creator>
</cp:coreProperties>
</file>