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jJQrlt8bVYYwHenfnZoUETOrR7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i="1"/>
          </a:p>
        </p:txBody>
      </p:sp>
      <p:sp>
        <p:nvSpPr>
          <p:cNvPr id="478" name="Google Shape;4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i="1"/>
          </a:p>
        </p:txBody>
      </p:sp>
      <p:sp>
        <p:nvSpPr>
          <p:cNvPr id="501" name="Google Shape;50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519" name="Google Shape;51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4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5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4" name="Google Shape;94;p5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5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6" name="Google Shape;9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02" name="Google Shape;102;p5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09" name="Google Shape;109;p5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15" name="Google Shape;11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20" name="Google Shape;12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59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4" name="Google Shape;134;p59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9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137" name="Google Shape;13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60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0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60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0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5" name="Google Shape;145;p60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0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1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61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1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61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6" name="Google Shape;156;p61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61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61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9" name="Google Shape;15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2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2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62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2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2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6" name="Google Shape;166;p62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62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8" name="Google Shape;16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2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0" name="Google Shape;170;p62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62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2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2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2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3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177" name="Google Shape;177;p63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3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3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63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3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63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5" name="Google Shape;185;p63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63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63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88" name="Google Shape;18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4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4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64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5" name="Google Shape;195;p64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64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4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4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4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4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4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02" name="Google Shape;20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65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65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0" name="Google Shape;210;p65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65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2" name="Google Shape;21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6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6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6" name="Google Shape;216;p66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9" name="Google Shape;219;p66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66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1" name="Google Shape;221;p66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222" name="Google Shape;222;p66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7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7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67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4" name="Google Shape;234;p67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67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6" name="Google Shape;236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7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67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67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7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8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68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68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45" name="Google Shape;245;p68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6" name="Google Shape;246;p68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47" name="Google Shape;247;p68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8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8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9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9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69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69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9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69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69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9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69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1" name="Google Shape;261;p69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69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69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69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4" name="Google Shape;34;p4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4" name="Google Shape;44;p47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4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47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52" name="Google Shape;52;p4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0" name="Google Shape;60;p4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49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0" name="Google Shape;70;p5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50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8" name="Google Shape;78;p5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58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5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5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27" name="Google Shape;127;p5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confluent.io/platform/current/security/index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localhost:9000/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Dwa problemy </a:t>
            </a:r>
            <a:endParaRPr/>
          </a:p>
        </p:txBody>
      </p:sp>
      <p:sp>
        <p:nvSpPr>
          <p:cNvPr id="271" name="Google Shape;271;p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2. Dostarczanie wiadomości dokładnie raz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1. Kolejność wiadomości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2. Dostarczanie wiadomości dokładnie raz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2" name="Google Shape;272;p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"/>
          <p:cNvSpPr txBox="1"/>
          <p:nvPr>
            <p:ph type="title"/>
          </p:nvPr>
        </p:nvSpPr>
        <p:spPr>
          <a:xfrm>
            <a:off x="658284" y="5429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Broker – Konsument </a:t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4600575" y="2609850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990600" y="2639539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>
            <a:off x="8143875" y="2609849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cxnSp>
        <p:nvCxnSpPr>
          <p:cNvPr id="392" name="Google Shape;392;p10"/>
          <p:cNvCxnSpPr/>
          <p:nvPr/>
        </p:nvCxnSpPr>
        <p:spPr>
          <a:xfrm>
            <a:off x="2724150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10"/>
          <p:cNvCxnSpPr/>
          <p:nvPr/>
        </p:nvCxnSpPr>
        <p:spPr>
          <a:xfrm>
            <a:off x="2686049" y="3581400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0"/>
          <p:cNvCxnSpPr/>
          <p:nvPr/>
        </p:nvCxnSpPr>
        <p:spPr>
          <a:xfrm>
            <a:off x="2724149" y="44672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0"/>
          <p:cNvCxnSpPr/>
          <p:nvPr/>
        </p:nvCxnSpPr>
        <p:spPr>
          <a:xfrm rot="10800000">
            <a:off x="26765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0"/>
          <p:cNvCxnSpPr/>
          <p:nvPr/>
        </p:nvCxnSpPr>
        <p:spPr>
          <a:xfrm rot="10800000">
            <a:off x="26574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10"/>
          <p:cNvCxnSpPr/>
          <p:nvPr/>
        </p:nvCxnSpPr>
        <p:spPr>
          <a:xfrm rot="10800000">
            <a:off x="27051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8" name="Google Shape;398;p10"/>
          <p:cNvSpPr txBox="1"/>
          <p:nvPr/>
        </p:nvSpPr>
        <p:spPr>
          <a:xfrm>
            <a:off x="2985545" y="2505075"/>
            <a:ext cx="1626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PID + SN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3305175" y="2847975"/>
            <a:ext cx="77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3286125" y="3552825"/>
            <a:ext cx="735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401" name="Google Shape;401;p10"/>
          <p:cNvSpPr txBox="1"/>
          <p:nvPr/>
        </p:nvSpPr>
        <p:spPr>
          <a:xfrm>
            <a:off x="3305175" y="4438650"/>
            <a:ext cx="75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</a:t>
            </a:r>
            <a:endParaRPr/>
          </a:p>
        </p:txBody>
      </p:sp>
      <p:sp>
        <p:nvSpPr>
          <p:cNvPr id="402" name="Google Shape;402;p10"/>
          <p:cNvSpPr txBox="1"/>
          <p:nvPr/>
        </p:nvSpPr>
        <p:spPr>
          <a:xfrm>
            <a:off x="2965892" y="3267196"/>
            <a:ext cx="1916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PID + SN</a:t>
            </a:r>
            <a:endParaRPr/>
          </a:p>
        </p:txBody>
      </p:sp>
      <p:sp>
        <p:nvSpPr>
          <p:cNvPr id="403" name="Google Shape;403;p10"/>
          <p:cNvSpPr txBox="1"/>
          <p:nvPr/>
        </p:nvSpPr>
        <p:spPr>
          <a:xfrm>
            <a:off x="2946239" y="4105396"/>
            <a:ext cx="1916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PID + SN</a:t>
            </a:r>
            <a:endParaRPr/>
          </a:p>
        </p:txBody>
      </p:sp>
      <p:cxnSp>
        <p:nvCxnSpPr>
          <p:cNvPr id="404" name="Google Shape;404;p10"/>
          <p:cNvCxnSpPr/>
          <p:nvPr/>
        </p:nvCxnSpPr>
        <p:spPr>
          <a:xfrm>
            <a:off x="3314700" y="3676650"/>
            <a:ext cx="523875" cy="9525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>
            <a:off x="6267449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10"/>
          <p:cNvCxnSpPr/>
          <p:nvPr/>
        </p:nvCxnSpPr>
        <p:spPr>
          <a:xfrm>
            <a:off x="6229349" y="3581399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10"/>
          <p:cNvCxnSpPr/>
          <p:nvPr/>
        </p:nvCxnSpPr>
        <p:spPr>
          <a:xfrm>
            <a:off x="6267449" y="4467224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10"/>
          <p:cNvCxnSpPr/>
          <p:nvPr/>
        </p:nvCxnSpPr>
        <p:spPr>
          <a:xfrm rot="10800000">
            <a:off x="62198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10"/>
          <p:cNvCxnSpPr/>
          <p:nvPr/>
        </p:nvCxnSpPr>
        <p:spPr>
          <a:xfrm rot="10800000">
            <a:off x="62007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10"/>
          <p:cNvCxnSpPr/>
          <p:nvPr/>
        </p:nvCxnSpPr>
        <p:spPr>
          <a:xfrm rot="10800000">
            <a:off x="62484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p10"/>
          <p:cNvSpPr txBox="1"/>
          <p:nvPr/>
        </p:nvSpPr>
        <p:spPr>
          <a:xfrm>
            <a:off x="6953249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12" name="Google Shape;412;p10"/>
          <p:cNvSpPr txBox="1"/>
          <p:nvPr/>
        </p:nvSpPr>
        <p:spPr>
          <a:xfrm>
            <a:off x="6981824" y="32575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413" name="Google Shape;413;p10"/>
          <p:cNvSpPr txBox="1"/>
          <p:nvPr/>
        </p:nvSpPr>
        <p:spPr>
          <a:xfrm>
            <a:off x="7010399" y="4095749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cxnSp>
        <p:nvCxnSpPr>
          <p:cNvPr id="414" name="Google Shape;414;p10"/>
          <p:cNvCxnSpPr/>
          <p:nvPr/>
        </p:nvCxnSpPr>
        <p:spPr>
          <a:xfrm>
            <a:off x="6276358" y="3627170"/>
            <a:ext cx="1739486" cy="174419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10"/>
          <p:cNvSpPr txBox="1"/>
          <p:nvPr/>
        </p:nvSpPr>
        <p:spPr>
          <a:xfrm>
            <a:off x="6198673" y="3571504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6267945" y="2858984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  <p:sp>
        <p:nvSpPr>
          <p:cNvPr id="417" name="Google Shape;417;p10"/>
          <p:cNvSpPr txBox="1"/>
          <p:nvPr/>
        </p:nvSpPr>
        <p:spPr>
          <a:xfrm>
            <a:off x="6218464" y="4472048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/>
              <a:t>Exactly-once  </a:t>
            </a:r>
            <a:br>
              <a:rPr lang="pl-PL"/>
            </a:br>
            <a:r>
              <a:rPr lang="pl-PL"/>
              <a:t>Producent – Broker – Konsument </a:t>
            </a:r>
            <a:endParaRPr/>
          </a:p>
        </p:txBody>
      </p:sp>
      <p:sp>
        <p:nvSpPr>
          <p:cNvPr id="423" name="Google Shape;423;p11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Przed </a:t>
            </a:r>
            <a:r>
              <a:rPr b="1" lang="pl-PL"/>
              <a:t>Idempotent Producer</a:t>
            </a:r>
            <a:r>
              <a:rPr lang="pl-PL"/>
              <a:t> </a:t>
            </a:r>
            <a:endParaRPr/>
          </a:p>
        </p:txBody>
      </p:sp>
      <p:pic>
        <p:nvPicPr>
          <p:cNvPr id="424" name="Google Shape;4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200" y="2615856"/>
            <a:ext cx="5278786" cy="424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/>
              <a:t>Exactly-once  </a:t>
            </a:r>
            <a:br>
              <a:rPr lang="pl-PL"/>
            </a:br>
            <a:r>
              <a:rPr lang="pl-PL"/>
              <a:t>Producent – Broker – Konsument </a:t>
            </a:r>
            <a:endParaRPr/>
          </a:p>
        </p:txBody>
      </p:sp>
      <p:sp>
        <p:nvSpPr>
          <p:cNvPr id="431" name="Google Shape;431;p12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 </a:t>
            </a:r>
            <a:r>
              <a:rPr b="1" lang="pl-PL"/>
              <a:t>Idempotent Producer</a:t>
            </a:r>
            <a:r>
              <a:rPr lang="pl-PL"/>
              <a:t> </a:t>
            </a:r>
            <a:endParaRPr/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566" y="2729947"/>
            <a:ext cx="4540204" cy="412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"/>
          <p:cNvSpPr txBox="1"/>
          <p:nvPr>
            <p:ph type="title"/>
          </p:nvPr>
        </p:nvSpPr>
        <p:spPr>
          <a:xfrm>
            <a:off x="658284" y="5429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Broker – Konsument </a:t>
            </a:r>
            <a:endParaRPr/>
          </a:p>
        </p:txBody>
      </p:sp>
      <p:sp>
        <p:nvSpPr>
          <p:cNvPr id="439" name="Google Shape;439;p13"/>
          <p:cNvSpPr/>
          <p:nvPr/>
        </p:nvSpPr>
        <p:spPr>
          <a:xfrm>
            <a:off x="4600575" y="2609850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440" name="Google Shape;440;p13"/>
          <p:cNvSpPr/>
          <p:nvPr/>
        </p:nvSpPr>
        <p:spPr>
          <a:xfrm>
            <a:off x="990600" y="2639539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441" name="Google Shape;441;p13"/>
          <p:cNvSpPr/>
          <p:nvPr/>
        </p:nvSpPr>
        <p:spPr>
          <a:xfrm>
            <a:off x="8143875" y="2609849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cxnSp>
        <p:nvCxnSpPr>
          <p:cNvPr id="442" name="Google Shape;442;p13"/>
          <p:cNvCxnSpPr/>
          <p:nvPr/>
        </p:nvCxnSpPr>
        <p:spPr>
          <a:xfrm>
            <a:off x="2724150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3" name="Google Shape;443;p13"/>
          <p:cNvCxnSpPr/>
          <p:nvPr/>
        </p:nvCxnSpPr>
        <p:spPr>
          <a:xfrm>
            <a:off x="2686049" y="3581400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4" name="Google Shape;444;p13"/>
          <p:cNvCxnSpPr/>
          <p:nvPr/>
        </p:nvCxnSpPr>
        <p:spPr>
          <a:xfrm>
            <a:off x="2724149" y="44672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5" name="Google Shape;445;p13"/>
          <p:cNvCxnSpPr/>
          <p:nvPr/>
        </p:nvCxnSpPr>
        <p:spPr>
          <a:xfrm rot="10800000">
            <a:off x="26765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13"/>
          <p:cNvCxnSpPr/>
          <p:nvPr/>
        </p:nvCxnSpPr>
        <p:spPr>
          <a:xfrm rot="10800000">
            <a:off x="26574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13"/>
          <p:cNvCxnSpPr/>
          <p:nvPr/>
        </p:nvCxnSpPr>
        <p:spPr>
          <a:xfrm rot="10800000">
            <a:off x="27051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13"/>
          <p:cNvSpPr txBox="1"/>
          <p:nvPr/>
        </p:nvSpPr>
        <p:spPr>
          <a:xfrm>
            <a:off x="2985545" y="2505075"/>
            <a:ext cx="1626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PID + SN</a:t>
            </a:r>
            <a:endParaRPr/>
          </a:p>
        </p:txBody>
      </p:sp>
      <p:sp>
        <p:nvSpPr>
          <p:cNvPr id="449" name="Google Shape;449;p13"/>
          <p:cNvSpPr txBox="1"/>
          <p:nvPr/>
        </p:nvSpPr>
        <p:spPr>
          <a:xfrm>
            <a:off x="3305175" y="2847975"/>
            <a:ext cx="619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3286125" y="3552825"/>
            <a:ext cx="619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>
            <a:off x="3305175" y="4438650"/>
            <a:ext cx="619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</a:t>
            </a:r>
            <a:endParaRPr/>
          </a:p>
        </p:txBody>
      </p:sp>
      <p:sp>
        <p:nvSpPr>
          <p:cNvPr id="452" name="Google Shape;452;p13"/>
          <p:cNvSpPr txBox="1"/>
          <p:nvPr/>
        </p:nvSpPr>
        <p:spPr>
          <a:xfrm>
            <a:off x="2965892" y="3267196"/>
            <a:ext cx="1916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PID + SN</a:t>
            </a:r>
            <a:endParaRPr/>
          </a:p>
        </p:txBody>
      </p:sp>
      <p:sp>
        <p:nvSpPr>
          <p:cNvPr id="453" name="Google Shape;453;p13"/>
          <p:cNvSpPr txBox="1"/>
          <p:nvPr/>
        </p:nvSpPr>
        <p:spPr>
          <a:xfrm>
            <a:off x="2946239" y="4105396"/>
            <a:ext cx="1916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PID + SN</a:t>
            </a:r>
            <a:endParaRPr/>
          </a:p>
        </p:txBody>
      </p:sp>
      <p:cxnSp>
        <p:nvCxnSpPr>
          <p:cNvPr id="454" name="Google Shape;454;p13"/>
          <p:cNvCxnSpPr/>
          <p:nvPr/>
        </p:nvCxnSpPr>
        <p:spPr>
          <a:xfrm>
            <a:off x="3314700" y="3676650"/>
            <a:ext cx="523875" cy="9525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13"/>
          <p:cNvCxnSpPr/>
          <p:nvPr/>
        </p:nvCxnSpPr>
        <p:spPr>
          <a:xfrm>
            <a:off x="6267449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6" name="Google Shape;456;p13"/>
          <p:cNvCxnSpPr/>
          <p:nvPr/>
        </p:nvCxnSpPr>
        <p:spPr>
          <a:xfrm>
            <a:off x="6229349" y="3581399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7" name="Google Shape;457;p13"/>
          <p:cNvCxnSpPr/>
          <p:nvPr/>
        </p:nvCxnSpPr>
        <p:spPr>
          <a:xfrm>
            <a:off x="6267449" y="4467224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13"/>
          <p:cNvCxnSpPr/>
          <p:nvPr/>
        </p:nvCxnSpPr>
        <p:spPr>
          <a:xfrm rot="10800000">
            <a:off x="62198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13"/>
          <p:cNvCxnSpPr/>
          <p:nvPr/>
        </p:nvCxnSpPr>
        <p:spPr>
          <a:xfrm rot="10800000">
            <a:off x="62007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13"/>
          <p:cNvCxnSpPr/>
          <p:nvPr/>
        </p:nvCxnSpPr>
        <p:spPr>
          <a:xfrm rot="10800000">
            <a:off x="62484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p13"/>
          <p:cNvSpPr txBox="1"/>
          <p:nvPr/>
        </p:nvSpPr>
        <p:spPr>
          <a:xfrm>
            <a:off x="6953249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62" name="Google Shape;462;p13"/>
          <p:cNvSpPr txBox="1"/>
          <p:nvPr/>
        </p:nvSpPr>
        <p:spPr>
          <a:xfrm>
            <a:off x="6981824" y="32575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463" name="Google Shape;463;p13"/>
          <p:cNvSpPr txBox="1"/>
          <p:nvPr/>
        </p:nvSpPr>
        <p:spPr>
          <a:xfrm>
            <a:off x="7010399" y="4095749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cxnSp>
        <p:nvCxnSpPr>
          <p:cNvPr id="464" name="Google Shape;464;p13"/>
          <p:cNvCxnSpPr/>
          <p:nvPr/>
        </p:nvCxnSpPr>
        <p:spPr>
          <a:xfrm>
            <a:off x="6276358" y="3627170"/>
            <a:ext cx="1739486" cy="174419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13"/>
          <p:cNvSpPr txBox="1"/>
          <p:nvPr/>
        </p:nvSpPr>
        <p:spPr>
          <a:xfrm>
            <a:off x="6198673" y="3571504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  <p:sp>
        <p:nvSpPr>
          <p:cNvPr id="466" name="Google Shape;466;p13"/>
          <p:cNvSpPr txBox="1"/>
          <p:nvPr/>
        </p:nvSpPr>
        <p:spPr>
          <a:xfrm>
            <a:off x="6267945" y="2858984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  <p:sp>
        <p:nvSpPr>
          <p:cNvPr id="467" name="Google Shape;467;p13"/>
          <p:cNvSpPr txBox="1"/>
          <p:nvPr/>
        </p:nvSpPr>
        <p:spPr>
          <a:xfrm>
            <a:off x="6218464" y="4472048"/>
            <a:ext cx="21501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  podaj dalej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</a:t>
            </a:r>
            <a:endParaRPr/>
          </a:p>
        </p:txBody>
      </p:sp>
      <p:sp>
        <p:nvSpPr>
          <p:cNvPr id="474" name="Google Shape;474;p14"/>
          <p:cNvSpPr txBox="1"/>
          <p:nvPr>
            <p:ph idx="1" type="body"/>
          </p:nvPr>
        </p:nvSpPr>
        <p:spPr>
          <a:xfrm>
            <a:off x="681039" y="1484784"/>
            <a:ext cx="10829924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Ćwiczenia/10-exactly-once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Topic: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test-trn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Consumer: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ConsumerConfig.</a:t>
            </a:r>
            <a:r>
              <a:rPr i="1" lang="pl-PL"/>
              <a:t>ISOLATION_LEVEL_CONFIG</a:t>
            </a:r>
            <a:r>
              <a:rPr lang="pl-PL"/>
              <a:t>, "read_committed"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Producer: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ProducerConfig.</a:t>
            </a:r>
            <a:r>
              <a:rPr i="1" lang="pl-PL"/>
              <a:t>ENABLE_IDEMPOTENCE_CONFIG</a:t>
            </a:r>
            <a:r>
              <a:rPr lang="pl-PL"/>
              <a:t>, true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ProducerConfig.</a:t>
            </a:r>
            <a:r>
              <a:rPr i="1" lang="pl-PL"/>
              <a:t>TRANSACTIONAL_ID_CONFIG</a:t>
            </a:r>
            <a:r>
              <a:rPr lang="pl-PL"/>
              <a:t>, "unique-trn-id"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producer.initTransactions</a:t>
            </a:r>
            <a:r>
              <a:rPr i="1" lang="pl-PL"/>
              <a:t>()</a:t>
            </a:r>
            <a:r>
              <a:rPr lang="pl-PL"/>
              <a:t>; </a:t>
            </a:r>
            <a:br>
              <a:rPr lang="pl-PL"/>
            </a:br>
            <a:r>
              <a:rPr lang="pl-PL"/>
              <a:t>producer.beginTransaction</a:t>
            </a:r>
            <a:r>
              <a:rPr i="1" lang="pl-PL"/>
              <a:t>()</a:t>
            </a:r>
            <a:r>
              <a:rPr lang="pl-PL"/>
              <a:t>; </a:t>
            </a:r>
            <a:br>
              <a:rPr lang="pl-PL"/>
            </a:br>
            <a:r>
              <a:rPr lang="pl-PL"/>
              <a:t>producer.commitTransaction</a:t>
            </a:r>
            <a:r>
              <a:rPr i="1" lang="pl-PL"/>
              <a:t>()</a:t>
            </a:r>
            <a:r>
              <a:rPr lang="pl-PL"/>
              <a:t>;</a:t>
            </a:r>
            <a:endParaRPr/>
          </a:p>
          <a:p>
            <a:pPr indent="-112014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961845" y="2265727"/>
            <a:ext cx="1628236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4672461" y="2264793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5"/>
          <p:cNvSpPr/>
          <p:nvPr/>
        </p:nvSpPr>
        <p:spPr>
          <a:xfrm>
            <a:off x="8388290" y="2264792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484" name="Google Shape;484;p15"/>
          <p:cNvSpPr/>
          <p:nvPr/>
        </p:nvSpPr>
        <p:spPr>
          <a:xfrm>
            <a:off x="5075206" y="3134264"/>
            <a:ext cx="819509" cy="575094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/>
          </a:p>
        </p:txBody>
      </p:sp>
      <p:cxnSp>
        <p:nvCxnSpPr>
          <p:cNvPr id="485" name="Google Shape;485;p15"/>
          <p:cNvCxnSpPr/>
          <p:nvPr/>
        </p:nvCxnSpPr>
        <p:spPr>
          <a:xfrm>
            <a:off x="2590800" y="3417498"/>
            <a:ext cx="2481532" cy="230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p15"/>
          <p:cNvCxnSpPr/>
          <p:nvPr/>
        </p:nvCxnSpPr>
        <p:spPr>
          <a:xfrm>
            <a:off x="5897592" y="3417497"/>
            <a:ext cx="2481532" cy="230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7" name="Google Shape;487;p15"/>
          <p:cNvSpPr/>
          <p:nvPr/>
        </p:nvSpPr>
        <p:spPr>
          <a:xfrm>
            <a:off x="8185501" y="4693726"/>
            <a:ext cx="2178567" cy="1069258"/>
          </a:xfrm>
          <a:prstGeom prst="ellipse">
            <a:avLst/>
          </a:prstGeom>
          <a:solidFill>
            <a:srgbClr val="FBDA8C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Przetwórz wiaodmość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3364301" y="3047999"/>
            <a:ext cx="93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/>
          </a:p>
        </p:txBody>
      </p:sp>
      <p:sp>
        <p:nvSpPr>
          <p:cNvPr id="489" name="Google Shape;489;p15"/>
          <p:cNvSpPr txBox="1"/>
          <p:nvPr/>
        </p:nvSpPr>
        <p:spPr>
          <a:xfrm>
            <a:off x="7024777" y="304224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</p:txBody>
      </p:sp>
      <p:sp>
        <p:nvSpPr>
          <p:cNvPr id="496" name="Google Shape;496;p16"/>
          <p:cNvSpPr txBox="1"/>
          <p:nvPr>
            <p:ph idx="1" type="body"/>
          </p:nvPr>
        </p:nvSpPr>
        <p:spPr>
          <a:xfrm>
            <a:off x="681039" y="1484784"/>
            <a:ext cx="10829924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Test case 1: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Producent wysyła wiadomość w trn (bez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read_comitted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i="1" lang="pl-PL"/>
              <a:t>Test case 2: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Producent wysyła wiadomość w trn, ale trn zostaje wycofana (bez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read_comitted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i="1" lang="pl-PL"/>
              <a:t>Test case 3: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Producent wysyła wiadomość w trn, ale trn zostaje wycofana (z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read_uncomitted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i="1" lang="pl-PL"/>
              <a:t>Test case 4: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Producent wysyła wiadomość bez trn (z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read_comitted </a:t>
            </a:r>
            <a:endParaRPr/>
          </a:p>
        </p:txBody>
      </p:sp>
      <p:sp>
        <p:nvSpPr>
          <p:cNvPr id="497" name="Google Shape;497;p1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961845" y="2265727"/>
            <a:ext cx="1628236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4672461" y="2264793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8388290" y="2264792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075206" y="3134264"/>
            <a:ext cx="819509" cy="575094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5032073" y="3881886"/>
            <a:ext cx="920150" cy="575094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/>
          </a:p>
        </p:txBody>
      </p:sp>
      <p:cxnSp>
        <p:nvCxnSpPr>
          <p:cNvPr id="509" name="Google Shape;509;p17"/>
          <p:cNvCxnSpPr/>
          <p:nvPr/>
        </p:nvCxnSpPr>
        <p:spPr>
          <a:xfrm>
            <a:off x="2590800" y="3417498"/>
            <a:ext cx="2481532" cy="230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p17"/>
          <p:cNvCxnSpPr/>
          <p:nvPr/>
        </p:nvCxnSpPr>
        <p:spPr>
          <a:xfrm>
            <a:off x="5897592" y="3417497"/>
            <a:ext cx="2481532" cy="230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1" name="Google Shape;511;p17"/>
          <p:cNvCxnSpPr/>
          <p:nvPr/>
        </p:nvCxnSpPr>
        <p:spPr>
          <a:xfrm rot="10800000">
            <a:off x="5978105" y="4159371"/>
            <a:ext cx="2378015" cy="345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2" name="Google Shape;512;p17"/>
          <p:cNvSpPr/>
          <p:nvPr/>
        </p:nvSpPr>
        <p:spPr>
          <a:xfrm>
            <a:off x="7797312" y="4664971"/>
            <a:ext cx="2178567" cy="1069258"/>
          </a:xfrm>
          <a:prstGeom prst="ellipse">
            <a:avLst/>
          </a:prstGeom>
          <a:solidFill>
            <a:srgbClr val="FBDA8C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Przetwórz wiadomość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7"/>
          <p:cNvSpPr txBox="1"/>
          <p:nvPr/>
        </p:nvSpPr>
        <p:spPr>
          <a:xfrm>
            <a:off x="3364301" y="3047999"/>
            <a:ext cx="93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7024777" y="304224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A​</a:t>
            </a:r>
            <a:endParaRPr/>
          </a:p>
        </p:txBody>
      </p:sp>
      <p:sp>
        <p:nvSpPr>
          <p:cNvPr id="515" name="Google Shape;515;p17"/>
          <p:cNvSpPr txBox="1"/>
          <p:nvPr/>
        </p:nvSpPr>
        <p:spPr>
          <a:xfrm>
            <a:off x="7082286" y="380424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A​'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</p:txBody>
      </p:sp>
      <p:sp>
        <p:nvSpPr>
          <p:cNvPr id="522" name="Google Shape;522;p1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Test case 5: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Producent wysyła wiadomość w trn (bez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read_comitted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i="1" lang="pl-PL"/>
              <a:t>Consumer procesuje wiadomość i przesyła na inny topic (w trn)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i="1" lang="pl-PL"/>
              <a:t>Test case 6: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Producent wysyła wiadomość w trn (bez flush)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Consumer ma </a:t>
            </a:r>
            <a:r>
              <a:rPr i="1" lang="pl-PL"/>
              <a:t>ISOLATION_LEVEL_CONFIG = read_comitted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i="1" lang="pl-PL"/>
              <a:t>Consumer procesuje wiadomość i przesyła na inny topic (w trn)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Przed commitem trn występuje błąd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>
            <a:off x="4439816" y="2177928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Online-payment-monitor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4439816" y="5599126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Payment-aggregator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19"/>
          <p:cNvCxnSpPr>
            <a:stCxn id="529" idx="2"/>
            <a:endCxn id="532" idx="1"/>
          </p:cNvCxnSpPr>
          <p:nvPr/>
        </p:nvCxnSpPr>
        <p:spPr>
          <a:xfrm>
            <a:off x="5527510" y="3296347"/>
            <a:ext cx="0" cy="37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6 (~55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19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11-online-payment-monitor</a:t>
            </a:r>
            <a:endParaRPr b="1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cxnSp>
        <p:nvCxnSpPr>
          <p:cNvPr id="535" name="Google Shape;535;p19"/>
          <p:cNvCxnSpPr>
            <a:stCxn id="532" idx="3"/>
            <a:endCxn id="530" idx="0"/>
          </p:cNvCxnSpPr>
          <p:nvPr/>
        </p:nvCxnSpPr>
        <p:spPr>
          <a:xfrm>
            <a:off x="5527510" y="4917953"/>
            <a:ext cx="0" cy="6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2" name="Google Shape;532;p19"/>
          <p:cNvSpPr/>
          <p:nvPr/>
        </p:nvSpPr>
        <p:spPr>
          <a:xfrm>
            <a:off x="4951446" y="3676121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Gwarancje dostarczenia </a:t>
            </a:r>
            <a:endParaRPr/>
          </a:p>
        </p:txBody>
      </p:sp>
      <p:sp>
        <p:nvSpPr>
          <p:cNvPr id="279" name="Google Shape;279;p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At-least-once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At-most-once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Exactly-one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6 (~55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20"/>
          <p:cNvSpPr txBox="1"/>
          <p:nvPr>
            <p:ph idx="1" type="body"/>
          </p:nvPr>
        </p:nvSpPr>
        <p:spPr>
          <a:xfrm>
            <a:off x="681039" y="1340768"/>
            <a:ext cx="10829924" cy="537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Stwórz nowy topik </a:t>
            </a:r>
            <a:endParaRPr sz="165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online-payment</a:t>
            </a:r>
            <a:endParaRPr sz="165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Partition -&gt; 4</a:t>
            </a:r>
            <a:endParaRPr sz="1650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W serwisie </a:t>
            </a:r>
            <a:r>
              <a:rPr b="1" lang="pl-PL" sz="1650"/>
              <a:t>online-payment-monitor</a:t>
            </a:r>
            <a:r>
              <a:rPr lang="pl-PL" sz="1650"/>
              <a:t> dodaj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Każda transakcja powinna zostać wysyłana na odpowiedni topik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Wiadomość powinna zawierać detale nowej transakcji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Stwórz odpowiedni serializer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W serwisie </a:t>
            </a:r>
            <a:r>
              <a:rPr b="1" lang="pl-PL" sz="1650"/>
              <a:t>payment-aggregator</a:t>
            </a:r>
            <a:r>
              <a:rPr lang="pl-PL" sz="1650"/>
              <a:t> dodaj konsumenta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Powinien subskrybować topik online-payment</a:t>
            </a:r>
            <a:endParaRPr sz="165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Transakcje powinny być agregowane, aby można było łatwo odczytać ilość trn i sumę wartości dla pojedynczego klienta (agregacja może odbywać się w pamięci serwisu)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/>
              <a:t>Stwórz odpowiedni deserializer</a:t>
            </a:r>
            <a:endParaRPr sz="1650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Char char="▪"/>
            </a:pPr>
            <a:r>
              <a:rPr lang="pl-PL" sz="1650">
                <a:latin typeface="Roboto"/>
                <a:ea typeface="Roboto"/>
                <a:cs typeface="Roboto"/>
                <a:sym typeface="Roboto"/>
              </a:rPr>
              <a:t>Możesz zastosować podejście Exactly-once lub pobierać tylko jeden rekord i go commitować po przeprocesowaniu</a:t>
            </a:r>
            <a:endParaRPr sz="1650"/>
          </a:p>
        </p:txBody>
      </p:sp>
      <p:sp>
        <p:nvSpPr>
          <p:cNvPr id="543" name="Google Shape;543;p2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Wersjonowanie wiadomości</a:t>
            </a:r>
            <a:endParaRPr/>
          </a:p>
        </p:txBody>
      </p:sp>
      <p:sp>
        <p:nvSpPr>
          <p:cNvPr id="550" name="Google Shape;550;p2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Dwa podejścia: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Nowa wersja = informacja w wiadomości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Nowe wersja = nowy topik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551" name="Google Shape;551;p2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Wersjonowanie wiadomości</a:t>
            </a:r>
            <a:endParaRPr/>
          </a:p>
        </p:txBody>
      </p:sp>
      <p:sp>
        <p:nvSpPr>
          <p:cNvPr id="557" name="Google Shape;557;p22"/>
          <p:cNvSpPr txBox="1"/>
          <p:nvPr>
            <p:ph idx="1" type="body"/>
          </p:nvPr>
        </p:nvSpPr>
        <p:spPr>
          <a:xfrm>
            <a:off x="677334" y="195615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Informacja w wiadomości 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558" name="Google Shape;558;p22"/>
          <p:cNvSpPr/>
          <p:nvPr/>
        </p:nvSpPr>
        <p:spPr>
          <a:xfrm>
            <a:off x="1003609" y="2518317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559" name="Google Shape;559;p22"/>
          <p:cNvSpPr/>
          <p:nvPr/>
        </p:nvSpPr>
        <p:spPr>
          <a:xfrm>
            <a:off x="1003609" y="3549805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/>
          </a:p>
        </p:txBody>
      </p:sp>
      <p:sp>
        <p:nvSpPr>
          <p:cNvPr id="560" name="Google Shape;560;p22"/>
          <p:cNvSpPr/>
          <p:nvPr/>
        </p:nvSpPr>
        <p:spPr>
          <a:xfrm>
            <a:off x="1003609" y="4581292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1031487" y="5612780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3743094" y="3997711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22"/>
          <p:cNvCxnSpPr/>
          <p:nvPr/>
        </p:nvCxnSpPr>
        <p:spPr>
          <a:xfrm>
            <a:off x="2284142" y="2832410"/>
            <a:ext cx="1499838" cy="116530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p22"/>
          <p:cNvCxnSpPr/>
          <p:nvPr/>
        </p:nvCxnSpPr>
        <p:spPr>
          <a:xfrm>
            <a:off x="2293435" y="3938239"/>
            <a:ext cx="1416204" cy="22674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5" name="Google Shape;565;p22"/>
          <p:cNvCxnSpPr/>
          <p:nvPr/>
        </p:nvCxnSpPr>
        <p:spPr>
          <a:xfrm flipH="1" rot="10800000">
            <a:off x="2274849" y="4480930"/>
            <a:ext cx="1425497" cy="4051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6" name="Google Shape;566;p22"/>
          <p:cNvCxnSpPr/>
          <p:nvPr/>
        </p:nvCxnSpPr>
        <p:spPr>
          <a:xfrm flipH="1" rot="10800000">
            <a:off x="2284142" y="4741124"/>
            <a:ext cx="1499838" cy="12972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7" name="Google Shape;567;p22"/>
          <p:cNvSpPr/>
          <p:nvPr/>
        </p:nvSpPr>
        <p:spPr>
          <a:xfrm>
            <a:off x="2824975" y="2797097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568" name="Google Shape;568;p22"/>
          <p:cNvSpPr/>
          <p:nvPr/>
        </p:nvSpPr>
        <p:spPr>
          <a:xfrm>
            <a:off x="2425389" y="3633438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/>
          </a:p>
        </p:txBody>
      </p:sp>
      <p:sp>
        <p:nvSpPr>
          <p:cNvPr id="569" name="Google Shape;569;p22"/>
          <p:cNvSpPr/>
          <p:nvPr/>
        </p:nvSpPr>
        <p:spPr>
          <a:xfrm>
            <a:off x="2285999" y="4479072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2490438" y="5389755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/>
          </a:p>
        </p:txBody>
      </p:sp>
      <p:sp>
        <p:nvSpPr>
          <p:cNvPr id="571" name="Google Shape;571;p22"/>
          <p:cNvSpPr/>
          <p:nvPr/>
        </p:nvSpPr>
        <p:spPr>
          <a:xfrm>
            <a:off x="7155365" y="2546195"/>
            <a:ext cx="1338145" cy="669073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155365" y="3568391"/>
            <a:ext cx="1338145" cy="70624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2"/>
          <p:cNvSpPr/>
          <p:nvPr/>
        </p:nvSpPr>
        <p:spPr>
          <a:xfrm>
            <a:off x="7155365" y="4609170"/>
            <a:ext cx="1338145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574" name="Google Shape;574;p22"/>
          <p:cNvSpPr/>
          <p:nvPr/>
        </p:nvSpPr>
        <p:spPr>
          <a:xfrm>
            <a:off x="7183243" y="5640658"/>
            <a:ext cx="1310267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5" name="Google Shape;575;p22"/>
          <p:cNvCxnSpPr/>
          <p:nvPr/>
        </p:nvCxnSpPr>
        <p:spPr>
          <a:xfrm flipH="1" rot="10800000">
            <a:off x="4997605" y="2845419"/>
            <a:ext cx="2141033" cy="11671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22"/>
          <p:cNvCxnSpPr/>
          <p:nvPr/>
        </p:nvCxnSpPr>
        <p:spPr>
          <a:xfrm flipH="1" rot="10800000">
            <a:off x="4979019" y="3895492"/>
            <a:ext cx="2168911" cy="34940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7" name="Google Shape;577;p22"/>
          <p:cNvCxnSpPr/>
          <p:nvPr/>
        </p:nvCxnSpPr>
        <p:spPr>
          <a:xfrm>
            <a:off x="4988313" y="4486505"/>
            <a:ext cx="2159617" cy="4218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8" name="Google Shape;578;p22"/>
          <p:cNvCxnSpPr/>
          <p:nvPr/>
        </p:nvCxnSpPr>
        <p:spPr>
          <a:xfrm>
            <a:off x="4997604" y="4746701"/>
            <a:ext cx="2168911" cy="11745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22"/>
          <p:cNvSpPr/>
          <p:nvPr/>
        </p:nvSpPr>
        <p:spPr>
          <a:xfrm>
            <a:off x="5445512" y="2862146"/>
            <a:ext cx="799170" cy="585440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>
            <a:off x="6021658" y="3596268"/>
            <a:ext cx="799170" cy="585440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6058829" y="4367560"/>
            <a:ext cx="799170" cy="585440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5798633" y="5454804"/>
            <a:ext cx="799170" cy="585440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A,B,C,D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Wersjonowanie wiadomości</a:t>
            </a:r>
            <a:endParaRPr/>
          </a:p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5212" y="196544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Nowy topik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589" name="Google Shape;589;p23"/>
          <p:cNvSpPr/>
          <p:nvPr/>
        </p:nvSpPr>
        <p:spPr>
          <a:xfrm>
            <a:off x="1003609" y="2518317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590" name="Google Shape;590;p23"/>
          <p:cNvSpPr/>
          <p:nvPr/>
        </p:nvSpPr>
        <p:spPr>
          <a:xfrm>
            <a:off x="1003609" y="3549805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1003609" y="4581292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1031487" y="5612780"/>
            <a:ext cx="1254511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/>
          </a:p>
        </p:txBody>
      </p:sp>
      <p:cxnSp>
        <p:nvCxnSpPr>
          <p:cNvPr id="593" name="Google Shape;593;p23"/>
          <p:cNvCxnSpPr/>
          <p:nvPr/>
        </p:nvCxnSpPr>
        <p:spPr>
          <a:xfrm>
            <a:off x="2284142" y="2850995"/>
            <a:ext cx="1713569" cy="315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4" name="Google Shape;594;p23"/>
          <p:cNvCxnSpPr/>
          <p:nvPr/>
        </p:nvCxnSpPr>
        <p:spPr>
          <a:xfrm flipH="1" rot="10800000">
            <a:off x="2284143" y="3941955"/>
            <a:ext cx="1741447" cy="55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5" name="Google Shape;595;p23"/>
          <p:cNvCxnSpPr/>
          <p:nvPr/>
        </p:nvCxnSpPr>
        <p:spPr>
          <a:xfrm>
            <a:off x="2284142" y="4932556"/>
            <a:ext cx="1713569" cy="130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" name="Google Shape;596;p23"/>
          <p:cNvCxnSpPr/>
          <p:nvPr/>
        </p:nvCxnSpPr>
        <p:spPr>
          <a:xfrm>
            <a:off x="2284142" y="5936165"/>
            <a:ext cx="1750739" cy="371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" name="Google Shape;597;p23"/>
          <p:cNvSpPr/>
          <p:nvPr/>
        </p:nvSpPr>
        <p:spPr>
          <a:xfrm>
            <a:off x="2685584" y="2378927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2732048" y="3503340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2732048" y="4479072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2713462" y="5622072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7155365" y="2546195"/>
            <a:ext cx="1338145" cy="669073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7155365" y="3568391"/>
            <a:ext cx="1338145" cy="70624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7155365" y="4609170"/>
            <a:ext cx="1338145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7183243" y="5640658"/>
            <a:ext cx="1310267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5" name="Google Shape;605;p23"/>
          <p:cNvCxnSpPr/>
          <p:nvPr/>
        </p:nvCxnSpPr>
        <p:spPr>
          <a:xfrm flipH="1" rot="10800000">
            <a:off x="5387897" y="2836127"/>
            <a:ext cx="1769326" cy="1486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p23"/>
          <p:cNvCxnSpPr/>
          <p:nvPr/>
        </p:nvCxnSpPr>
        <p:spPr>
          <a:xfrm flipH="1" rot="10800000">
            <a:off x="5229921" y="3904784"/>
            <a:ext cx="1927301" cy="241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7" name="Google Shape;607;p23"/>
          <p:cNvCxnSpPr/>
          <p:nvPr/>
        </p:nvCxnSpPr>
        <p:spPr>
          <a:xfrm>
            <a:off x="5387898" y="4876797"/>
            <a:ext cx="1769324" cy="315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23"/>
          <p:cNvCxnSpPr/>
          <p:nvPr/>
        </p:nvCxnSpPr>
        <p:spPr>
          <a:xfrm>
            <a:off x="5341433" y="5880409"/>
            <a:ext cx="1815790" cy="315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23"/>
          <p:cNvSpPr/>
          <p:nvPr/>
        </p:nvSpPr>
        <p:spPr>
          <a:xfrm>
            <a:off x="4023731" y="2592658"/>
            <a:ext cx="1338145" cy="669073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4023731" y="3614854"/>
            <a:ext cx="1338145" cy="70624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3995853" y="4609170"/>
            <a:ext cx="1338145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4033024" y="5557023"/>
            <a:ext cx="1310267" cy="687658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5798633" y="2434683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1.0</a:t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5798633" y="3466169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1.1</a:t>
            </a: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5798633" y="4562706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2.0</a:t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5826511" y="5584901"/>
            <a:ext cx="892097" cy="706244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3.0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Wersjonowanie wiadomości</a:t>
            </a:r>
            <a:endParaRPr/>
          </a:p>
        </p:txBody>
      </p:sp>
      <p:sp>
        <p:nvSpPr>
          <p:cNvPr id="623" name="Google Shape;623;p2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Informacja w wiadomości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Skomplikowanie po stronie konsumenta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Dodatkowa informacja w wiadomości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Nowy topik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Skomplikowanie po stronie producenta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Ilość topików może bardzo szybko przyrastać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Przypadki użycia</a:t>
            </a:r>
            <a:endParaRPr/>
          </a:p>
        </p:txBody>
      </p:sp>
      <p:sp>
        <p:nvSpPr>
          <p:cNvPr id="631" name="Google Shape;631;p25"/>
          <p:cNvSpPr txBox="1"/>
          <p:nvPr>
            <p:ph idx="1" type="body"/>
          </p:nvPr>
        </p:nvSpPr>
        <p:spPr>
          <a:xfrm>
            <a:off x="724404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Śledzenie aktywnosci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Gry multiplayer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Giełda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Cache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Procesowanie długotrwałych i nieprzewidywalnych zadań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Internet of things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Brak cache</a:t>
            </a:r>
            <a:endParaRPr/>
          </a:p>
        </p:txBody>
      </p:sp>
      <p:sp>
        <p:nvSpPr>
          <p:cNvPr id="638" name="Google Shape;638;p2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Opiera się o mechanizmy systemu operacyjnego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Nie przechowuje konfiguracji 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2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648" name="Google Shape;6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632" y="1848653"/>
            <a:ext cx="7175543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Zookeper</a:t>
            </a:r>
            <a:endParaRPr/>
          </a:p>
        </p:txBody>
      </p:sp>
      <p:sp>
        <p:nvSpPr>
          <p:cNvPr id="655" name="Google Shape;655;p2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Przechowuje listę brokerów w clustrze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Utrzymuje konfiguracje topików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Utrzymuje ACL (Access Control Lists)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Quotas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Wybór tzw. Broker controller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Zookeper</a:t>
            </a:r>
            <a:endParaRPr/>
          </a:p>
        </p:txBody>
      </p:sp>
      <p:sp>
        <p:nvSpPr>
          <p:cNvPr id="663" name="Google Shape;663;p2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Od 0.10 - zookeeper nie przechowuje offsetow</a:t>
            </a:r>
            <a:endParaRPr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Kafka 0.x, 1.x, 2.x -&gt; Obowiązkowy </a:t>
            </a:r>
            <a:endParaRPr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Kafka 3.x -&gt; może działać bez Zookeeper(KRaft jest to jeszcze production ready)</a:t>
            </a:r>
            <a:endParaRPr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Kafka 3.3.1 -&gt; może działać bez Zookeeper(KRaft jest production ready)</a:t>
            </a:r>
            <a:endParaRPr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Kafka 4.x -&gt; nie będzie Zookeepra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At-least-once</a:t>
            </a:r>
            <a:endParaRPr/>
          </a:p>
        </p:txBody>
      </p:sp>
      <p:sp>
        <p:nvSpPr>
          <p:cNvPr id="286" name="Google Shape;286;p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Każda wiadomość będzie dostarczona co najmniej raz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Wiadomości powinny być idempotentne </a:t>
            </a:r>
            <a:endParaRPr/>
          </a:p>
        </p:txBody>
      </p:sp>
      <p:sp>
        <p:nvSpPr>
          <p:cNvPr id="287" name="Google Shape;287;p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Protokół</a:t>
            </a:r>
            <a:endParaRPr/>
          </a:p>
        </p:txBody>
      </p:sp>
      <p:sp>
        <p:nvSpPr>
          <p:cNvPr id="670" name="Google Shape;670;p3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TCP – binarny protokół w warstwie aplikacji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SSL jest możliwy - </a:t>
            </a:r>
            <a:r>
              <a:rPr lang="pl-PL" u="sng">
                <a:solidFill>
                  <a:schemeClr val="hlink"/>
                </a:solidFill>
                <a:hlinkClick r:id="rId3"/>
              </a:rPr>
              <a:t>https://docs.confluent.io/platform/current/security/index.html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5202B"/>
              </a:buClr>
              <a:buSzPts val="2160"/>
              <a:buChar char="▪"/>
            </a:pPr>
            <a:r>
              <a:rPr b="0" i="0" lang="pl-PL">
                <a:solidFill>
                  <a:srgbClr val="15202B"/>
                </a:solidFill>
                <a:latin typeface="Arial"/>
                <a:ea typeface="Arial"/>
                <a:cs typeface="Arial"/>
                <a:sym typeface="Arial"/>
              </a:rPr>
              <a:t>Confluent REST Proxy  lub Strimzi Kafka Bridge – pozwalają na komunikacje z Kafk</a:t>
            </a:r>
            <a:r>
              <a:rPr lang="pl-PL">
                <a:solidFill>
                  <a:srgbClr val="15202B"/>
                </a:solidFill>
                <a:latin typeface="Arial"/>
                <a:ea typeface="Arial"/>
                <a:cs typeface="Arial"/>
                <a:sym typeface="Arial"/>
              </a:rPr>
              <a:t>ą przy pomocy REST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71" name="Google Shape;671;p3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2569026" y="5650142"/>
            <a:ext cx="1418931" cy="8073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673" name="Google Shape;673;p30"/>
          <p:cNvSpPr/>
          <p:nvPr/>
        </p:nvSpPr>
        <p:spPr>
          <a:xfrm>
            <a:off x="2564931" y="4755443"/>
            <a:ext cx="1423026" cy="8073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Producer</a:t>
            </a:r>
            <a:endParaRPr/>
          </a:p>
        </p:txBody>
      </p:sp>
      <p:sp>
        <p:nvSpPr>
          <p:cNvPr id="674" name="Google Shape;674;p30"/>
          <p:cNvSpPr/>
          <p:nvPr/>
        </p:nvSpPr>
        <p:spPr>
          <a:xfrm>
            <a:off x="5288038" y="4170794"/>
            <a:ext cx="1770743" cy="24048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Proxy</a:t>
            </a: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2406638" y="4170794"/>
            <a:ext cx="1770743" cy="2404844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8169438" y="4843445"/>
            <a:ext cx="1291771" cy="1059542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cxnSp>
        <p:nvCxnSpPr>
          <p:cNvPr id="677" name="Google Shape;677;p30"/>
          <p:cNvCxnSpPr>
            <a:stCxn id="673" idx="3"/>
          </p:cNvCxnSpPr>
          <p:nvPr/>
        </p:nvCxnSpPr>
        <p:spPr>
          <a:xfrm>
            <a:off x="3987957" y="5159115"/>
            <a:ext cx="13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8" name="Google Shape;678;p30"/>
          <p:cNvCxnSpPr>
            <a:endCxn id="672" idx="3"/>
          </p:cNvCxnSpPr>
          <p:nvPr/>
        </p:nvCxnSpPr>
        <p:spPr>
          <a:xfrm rot="10800000">
            <a:off x="3987957" y="6053814"/>
            <a:ext cx="13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9" name="Google Shape;679;p30"/>
          <p:cNvCxnSpPr>
            <a:stCxn id="674" idx="3"/>
            <a:endCxn id="676" idx="2"/>
          </p:cNvCxnSpPr>
          <p:nvPr/>
        </p:nvCxnSpPr>
        <p:spPr>
          <a:xfrm>
            <a:off x="7058781" y="5373216"/>
            <a:ext cx="111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680" name="Google Shape;680;p30"/>
          <p:cNvSpPr txBox="1"/>
          <p:nvPr/>
        </p:nvSpPr>
        <p:spPr>
          <a:xfrm>
            <a:off x="4217082" y="4805133"/>
            <a:ext cx="84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/>
          </a:p>
        </p:txBody>
      </p:sp>
      <p:sp>
        <p:nvSpPr>
          <p:cNvPr id="681" name="Google Shape;681;p30"/>
          <p:cNvSpPr txBox="1"/>
          <p:nvPr/>
        </p:nvSpPr>
        <p:spPr>
          <a:xfrm>
            <a:off x="4217081" y="5684481"/>
            <a:ext cx="84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Zaawansowany UI</a:t>
            </a:r>
            <a:endParaRPr/>
          </a:p>
        </p:txBody>
      </p:sp>
      <p:sp>
        <p:nvSpPr>
          <p:cNvPr id="687" name="Google Shape;687;p31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 Manager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833439" y="2685003"/>
            <a:ext cx="9816548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 kafka-manager</a:t>
            </a:r>
            <a:r>
              <a:rPr b="0" lang="pl-PL" sz="16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sheepkiller/kafka-manager:latest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ports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"9000:9000"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links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zookeeper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kafka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ZK_HOSTS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zookeeper:2181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APPLICATION_SECRET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letmein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KM_ARGS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-Djava.net.preferIPv4Stack=true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depends_on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kafka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zookeeper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695" name="Google Shape;695;p3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http://localhost:9000/</a:t>
            </a:r>
            <a:endParaRPr/>
          </a:p>
        </p:txBody>
      </p:sp>
      <p:sp>
        <p:nvSpPr>
          <p:cNvPr id="696" name="Google Shape;696;p3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&#10;&#10;Opis wygenerowany automatycznie" id="697" name="Google Shape;6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2730301"/>
            <a:ext cx="8970739" cy="387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704" name="Google Shape;704;p3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Cluster -&gt; Add Cluster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/>
              <a:t>Cluster Name: </a:t>
            </a:r>
            <a:r>
              <a:rPr lang="pl-PL"/>
              <a:t>primary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/>
              <a:t>Cluster Zookeeper Hosts: </a:t>
            </a:r>
            <a:r>
              <a:rPr lang="pl-PL"/>
              <a:t>zookeeper:2181</a:t>
            </a:r>
            <a:endParaRPr b="1"/>
          </a:p>
        </p:txBody>
      </p:sp>
      <p:sp>
        <p:nvSpPr>
          <p:cNvPr id="705" name="Google Shape;705;p3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6" name="Google Shape;7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120" y="333691"/>
            <a:ext cx="4783723" cy="652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713" name="Google Shape;713;p3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Cluster -&gt; List -&gt; primary </a:t>
            </a:r>
            <a:endParaRPr b="1"/>
          </a:p>
        </p:txBody>
      </p:sp>
      <p:sp>
        <p:nvSpPr>
          <p:cNvPr id="714" name="Google Shape;714;p3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613" y="2851115"/>
            <a:ext cx="72675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722" name="Google Shape;722;p3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Topic -&gt; List -&gt; customer</a:t>
            </a:r>
            <a:endParaRPr b="1"/>
          </a:p>
        </p:txBody>
      </p:sp>
      <p:sp>
        <p:nvSpPr>
          <p:cNvPr id="723" name="Google Shape;723;p3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4" name="Google Shape;7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524" y="2558524"/>
            <a:ext cx="8568952" cy="42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731" name="Google Shape;731;p3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Add Partitiones</a:t>
            </a:r>
            <a:endParaRPr b="1"/>
          </a:p>
        </p:txBody>
      </p:sp>
      <p:sp>
        <p:nvSpPr>
          <p:cNvPr id="732" name="Google Shape;732;p3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3" name="Google Shape;7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636" y="2723692"/>
            <a:ext cx="7958728" cy="386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manager</a:t>
            </a:r>
            <a:endParaRPr/>
          </a:p>
        </p:txBody>
      </p:sp>
      <p:sp>
        <p:nvSpPr>
          <p:cNvPr id="740" name="Google Shape;740;p3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Nowa wartość</a:t>
            </a:r>
            <a:endParaRPr b="1"/>
          </a:p>
        </p:txBody>
      </p:sp>
      <p:sp>
        <p:nvSpPr>
          <p:cNvPr id="741" name="Google Shape;741;p3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2" name="Google Shape;7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982" y="2478354"/>
            <a:ext cx="5006837" cy="398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sprzętu</a:t>
            </a:r>
            <a:endParaRPr/>
          </a:p>
        </p:txBody>
      </p:sp>
      <p:sp>
        <p:nvSpPr>
          <p:cNvPr id="749" name="Google Shape;749;p38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Nie ma ścisłych wymagań dotyczących konkretnej konfiguracji sprzętowej i będzie działała bez problemów na większości systemów.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Parametry: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Przepustowość dysku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Pojemność dysku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Procesor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Wady</a:t>
            </a:r>
            <a:endParaRPr/>
          </a:p>
        </p:txBody>
      </p:sp>
      <p:sp>
        <p:nvSpPr>
          <p:cNvPr id="756" name="Google Shape;756;p3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 można przeskakiwać przez wiadomości i wrócić później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Brak filtrowania wiadomości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Brak komunikacji push do konsumentów (chyba, że Hermes :))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Dużo RAM (zaleca użycie dedykowanych maszyn)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57" name="Google Shape;757;p3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/>
          <p:nvPr>
            <p:ph type="title"/>
          </p:nvPr>
        </p:nvSpPr>
        <p:spPr>
          <a:xfrm>
            <a:off x="658284" y="5429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At-least-once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Broker – Konsument </a:t>
            </a: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4600575" y="2609850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971550" y="2609850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8143875" y="2609849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cxnSp>
        <p:nvCxnSpPr>
          <p:cNvPr id="297" name="Google Shape;297;p4"/>
          <p:cNvCxnSpPr/>
          <p:nvPr/>
        </p:nvCxnSpPr>
        <p:spPr>
          <a:xfrm>
            <a:off x="2724150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4"/>
          <p:cNvCxnSpPr/>
          <p:nvPr/>
        </p:nvCxnSpPr>
        <p:spPr>
          <a:xfrm>
            <a:off x="2686049" y="3581400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4"/>
          <p:cNvCxnSpPr/>
          <p:nvPr/>
        </p:nvCxnSpPr>
        <p:spPr>
          <a:xfrm>
            <a:off x="2724149" y="44672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4"/>
          <p:cNvCxnSpPr/>
          <p:nvPr/>
        </p:nvCxnSpPr>
        <p:spPr>
          <a:xfrm rot="10800000">
            <a:off x="26765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4"/>
          <p:cNvCxnSpPr/>
          <p:nvPr/>
        </p:nvCxnSpPr>
        <p:spPr>
          <a:xfrm rot="10800000">
            <a:off x="26574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4"/>
          <p:cNvCxnSpPr/>
          <p:nvPr/>
        </p:nvCxnSpPr>
        <p:spPr>
          <a:xfrm rot="10800000">
            <a:off x="27051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4"/>
          <p:cNvSpPr txBox="1"/>
          <p:nvPr/>
        </p:nvSpPr>
        <p:spPr>
          <a:xfrm>
            <a:off x="3409950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3305175" y="2847975"/>
            <a:ext cx="77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305" name="Google Shape;305;p4"/>
          <p:cNvSpPr txBox="1"/>
          <p:nvPr/>
        </p:nvSpPr>
        <p:spPr>
          <a:xfrm>
            <a:off x="3286125" y="3552825"/>
            <a:ext cx="77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306" name="Google Shape;306;p4"/>
          <p:cNvSpPr txBox="1"/>
          <p:nvPr/>
        </p:nvSpPr>
        <p:spPr>
          <a:xfrm>
            <a:off x="3305175" y="4438649"/>
            <a:ext cx="846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/>
          </a:p>
        </p:txBody>
      </p:sp>
      <p:sp>
        <p:nvSpPr>
          <p:cNvPr id="307" name="Google Shape;307;p4"/>
          <p:cNvSpPr txBox="1"/>
          <p:nvPr/>
        </p:nvSpPr>
        <p:spPr>
          <a:xfrm>
            <a:off x="3438524" y="32575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08" name="Google Shape;308;p4"/>
          <p:cNvSpPr txBox="1"/>
          <p:nvPr/>
        </p:nvSpPr>
        <p:spPr>
          <a:xfrm>
            <a:off x="3467099" y="40957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cxnSp>
        <p:nvCxnSpPr>
          <p:cNvPr id="309" name="Google Shape;309;p4"/>
          <p:cNvCxnSpPr/>
          <p:nvPr/>
        </p:nvCxnSpPr>
        <p:spPr>
          <a:xfrm>
            <a:off x="3314700" y="3676650"/>
            <a:ext cx="523875" cy="9525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4"/>
          <p:cNvCxnSpPr/>
          <p:nvPr/>
        </p:nvCxnSpPr>
        <p:spPr>
          <a:xfrm>
            <a:off x="6267449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4"/>
          <p:cNvCxnSpPr/>
          <p:nvPr/>
        </p:nvCxnSpPr>
        <p:spPr>
          <a:xfrm>
            <a:off x="6229349" y="3581399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4"/>
          <p:cNvCxnSpPr/>
          <p:nvPr/>
        </p:nvCxnSpPr>
        <p:spPr>
          <a:xfrm>
            <a:off x="6267449" y="4467224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4"/>
          <p:cNvCxnSpPr/>
          <p:nvPr/>
        </p:nvCxnSpPr>
        <p:spPr>
          <a:xfrm rot="10800000">
            <a:off x="6219825" y="3162300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4"/>
          <p:cNvCxnSpPr/>
          <p:nvPr/>
        </p:nvCxnSpPr>
        <p:spPr>
          <a:xfrm rot="10800000">
            <a:off x="6200775" y="3867149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4"/>
          <p:cNvCxnSpPr/>
          <p:nvPr/>
        </p:nvCxnSpPr>
        <p:spPr>
          <a:xfrm rot="10800000">
            <a:off x="6248400" y="4752974"/>
            <a:ext cx="18764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4"/>
          <p:cNvSpPr txBox="1"/>
          <p:nvPr/>
        </p:nvSpPr>
        <p:spPr>
          <a:xfrm>
            <a:off x="6953249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17" name="Google Shape;317;p4"/>
          <p:cNvSpPr txBox="1"/>
          <p:nvPr/>
        </p:nvSpPr>
        <p:spPr>
          <a:xfrm>
            <a:off x="6347991" y="2857259"/>
            <a:ext cx="2338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 -&gt; offset++</a:t>
            </a:r>
            <a:endParaRPr/>
          </a:p>
        </p:txBody>
      </p:sp>
      <p:sp>
        <p:nvSpPr>
          <p:cNvPr id="318" name="Google Shape;318;p4"/>
          <p:cNvSpPr txBox="1"/>
          <p:nvPr/>
        </p:nvSpPr>
        <p:spPr>
          <a:xfrm>
            <a:off x="6981824" y="32575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19" name="Google Shape;319;p4"/>
          <p:cNvSpPr txBox="1"/>
          <p:nvPr/>
        </p:nvSpPr>
        <p:spPr>
          <a:xfrm>
            <a:off x="7010399" y="4095749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cxnSp>
        <p:nvCxnSpPr>
          <p:cNvPr id="320" name="Google Shape;320;p4"/>
          <p:cNvCxnSpPr/>
          <p:nvPr/>
        </p:nvCxnSpPr>
        <p:spPr>
          <a:xfrm>
            <a:off x="7186673" y="3667005"/>
            <a:ext cx="819150" cy="9525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4"/>
          <p:cNvSpPr txBox="1"/>
          <p:nvPr/>
        </p:nvSpPr>
        <p:spPr>
          <a:xfrm>
            <a:off x="6290118" y="3581400"/>
            <a:ext cx="2608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 -&gt; offset++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6337983" y="4467226"/>
            <a:ext cx="2357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 -&gt; offset++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764" name="Google Shape;764;p4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 ~ "jak dasz mi dane to ja je przechowam i dam komuś kto będzie je chciał"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Zapis jest tani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 jest szybka kiedy dyski są szybkie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Pomaga w skalowaniu usług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65" name="Google Shape;765;p4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>
            <p:ph type="title"/>
          </p:nvPr>
        </p:nvSpPr>
        <p:spPr>
          <a:xfrm>
            <a:off x="716877" y="0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923899" y="3531163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3203281" y="152579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4" name="Google Shape;774;p41"/>
          <p:cNvCxnSpPr>
            <a:stCxn id="773" idx="2"/>
            <a:endCxn id="772" idx="1"/>
          </p:cNvCxnSpPr>
          <p:nvPr/>
        </p:nvCxnSpPr>
        <p:spPr>
          <a:xfrm>
            <a:off x="4290975" y="2644214"/>
            <a:ext cx="1209000" cy="8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5" name="Google Shape;775;p41"/>
          <p:cNvSpPr txBox="1"/>
          <p:nvPr/>
        </p:nvSpPr>
        <p:spPr>
          <a:xfrm>
            <a:off x="3184450" y="2971338"/>
            <a:ext cx="1728191" cy="68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transakcje karty kredytowej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41"/>
          <p:cNvSpPr/>
          <p:nvPr/>
        </p:nvSpPr>
        <p:spPr>
          <a:xfrm>
            <a:off x="335360" y="5589240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Fraud-monitor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41"/>
          <p:cNvCxnSpPr>
            <a:stCxn id="772" idx="3"/>
            <a:endCxn id="776" idx="0"/>
          </p:cNvCxnSpPr>
          <p:nvPr/>
        </p:nvCxnSpPr>
        <p:spPr>
          <a:xfrm flipH="1">
            <a:off x="1422963" y="4772995"/>
            <a:ext cx="4077000" cy="81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8" name="Google Shape;778;p41"/>
          <p:cNvSpPr/>
          <p:nvPr/>
        </p:nvSpPr>
        <p:spPr>
          <a:xfrm>
            <a:off x="6096000" y="152579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Online-payment-monitor</a:t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4412269" y="5589240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Payment-aggregator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0" name="Google Shape;780;p41"/>
          <p:cNvCxnSpPr>
            <a:stCxn id="778" idx="2"/>
            <a:endCxn id="772" idx="1"/>
          </p:cNvCxnSpPr>
          <p:nvPr/>
        </p:nvCxnSpPr>
        <p:spPr>
          <a:xfrm flipH="1">
            <a:off x="5500094" y="2644214"/>
            <a:ext cx="1683600" cy="8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1" name="Google Shape;781;p41"/>
          <p:cNvSpPr txBox="1"/>
          <p:nvPr/>
        </p:nvSpPr>
        <p:spPr>
          <a:xfrm>
            <a:off x="6440893" y="2988796"/>
            <a:ext cx="1728191" cy="68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transakcje </a:t>
            </a:r>
            <a:b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41"/>
          <p:cNvCxnSpPr>
            <a:stCxn id="772" idx="3"/>
            <a:endCxn id="779" idx="0"/>
          </p:cNvCxnSpPr>
          <p:nvPr/>
        </p:nvCxnSpPr>
        <p:spPr>
          <a:xfrm>
            <a:off x="5499963" y="4772995"/>
            <a:ext cx="0" cy="81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3" name="Google Shape;783;p41"/>
          <p:cNvSpPr txBox="1"/>
          <p:nvPr/>
        </p:nvSpPr>
        <p:spPr>
          <a:xfrm>
            <a:off x="1884957" y="4682976"/>
            <a:ext cx="1728191" cy="68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transakcje karty kredytowej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5097770" y="4914483"/>
            <a:ext cx="1728191" cy="68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transakcje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41"/>
          <p:cNvSpPr/>
          <p:nvPr/>
        </p:nvSpPr>
        <p:spPr>
          <a:xfrm>
            <a:off x="8325290" y="5589239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6" name="Google Shape;786;p41"/>
          <p:cNvCxnSpPr>
            <a:stCxn id="772" idx="3"/>
            <a:endCxn id="785" idx="0"/>
          </p:cNvCxnSpPr>
          <p:nvPr/>
        </p:nvCxnSpPr>
        <p:spPr>
          <a:xfrm>
            <a:off x="5499963" y="4772995"/>
            <a:ext cx="3912900" cy="81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7" name="Google Shape;787;p41"/>
          <p:cNvSpPr txBox="1"/>
          <p:nvPr/>
        </p:nvSpPr>
        <p:spPr>
          <a:xfrm>
            <a:off x="7183694" y="4682976"/>
            <a:ext cx="1728191" cy="68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transakcje karty kredytowej i online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At-least-once</a:t>
            </a:r>
            <a:endParaRPr/>
          </a:p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Fire and wait albo Fire and log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ACK=1 lub ACK=-1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At-most-once </a:t>
            </a:r>
            <a:endParaRPr/>
          </a:p>
        </p:txBody>
      </p:sp>
      <p:sp>
        <p:nvSpPr>
          <p:cNvPr id="337" name="Google Shape;337;p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Wiadomość wysłana tylko raz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Wiadomość nie może się powtórzyć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38" name="Google Shape;338;p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 txBox="1"/>
          <p:nvPr>
            <p:ph type="title"/>
          </p:nvPr>
        </p:nvSpPr>
        <p:spPr>
          <a:xfrm>
            <a:off x="658284" y="5429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At-most-once </a:t>
            </a:r>
            <a:br>
              <a:rPr lang="pl-PL"/>
            </a:br>
            <a:r>
              <a:rPr lang="pl-PL"/>
              <a:t>Producent – Broker – Konsument 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4600575" y="2609850"/>
            <a:ext cx="1619250" cy="23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971550" y="2609850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347" name="Google Shape;347;p7"/>
          <p:cNvSpPr/>
          <p:nvPr/>
        </p:nvSpPr>
        <p:spPr>
          <a:xfrm>
            <a:off x="8963748" y="2580912"/>
            <a:ext cx="1714500" cy="23241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cxnSp>
        <p:nvCxnSpPr>
          <p:cNvPr id="348" name="Google Shape;348;p7"/>
          <p:cNvCxnSpPr/>
          <p:nvPr/>
        </p:nvCxnSpPr>
        <p:spPr>
          <a:xfrm>
            <a:off x="2724150" y="28289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7"/>
          <p:cNvCxnSpPr/>
          <p:nvPr/>
        </p:nvCxnSpPr>
        <p:spPr>
          <a:xfrm>
            <a:off x="2686049" y="3581400"/>
            <a:ext cx="19145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7"/>
          <p:cNvCxnSpPr/>
          <p:nvPr/>
        </p:nvCxnSpPr>
        <p:spPr>
          <a:xfrm>
            <a:off x="2724149" y="4467225"/>
            <a:ext cx="1876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7"/>
          <p:cNvSpPr txBox="1"/>
          <p:nvPr/>
        </p:nvSpPr>
        <p:spPr>
          <a:xfrm>
            <a:off x="3409950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52" name="Google Shape;352;p7"/>
          <p:cNvSpPr txBox="1"/>
          <p:nvPr/>
        </p:nvSpPr>
        <p:spPr>
          <a:xfrm>
            <a:off x="3438524" y="32575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53" name="Google Shape;353;p7"/>
          <p:cNvSpPr txBox="1"/>
          <p:nvPr/>
        </p:nvSpPr>
        <p:spPr>
          <a:xfrm>
            <a:off x="3467099" y="4095750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cxnSp>
        <p:nvCxnSpPr>
          <p:cNvPr id="354" name="Google Shape;354;p7"/>
          <p:cNvCxnSpPr/>
          <p:nvPr/>
        </p:nvCxnSpPr>
        <p:spPr>
          <a:xfrm>
            <a:off x="6248158" y="2828925"/>
            <a:ext cx="27059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7"/>
          <p:cNvCxnSpPr/>
          <p:nvPr/>
        </p:nvCxnSpPr>
        <p:spPr>
          <a:xfrm flipH="1" rot="10800000">
            <a:off x="6219704" y="3571754"/>
            <a:ext cx="2734397" cy="96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6" name="Google Shape;356;p7"/>
          <p:cNvCxnSpPr/>
          <p:nvPr/>
        </p:nvCxnSpPr>
        <p:spPr>
          <a:xfrm flipH="1" rot="10800000">
            <a:off x="6248158" y="4457579"/>
            <a:ext cx="2696298" cy="1929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7" name="Google Shape;357;p7"/>
          <p:cNvCxnSpPr/>
          <p:nvPr/>
        </p:nvCxnSpPr>
        <p:spPr>
          <a:xfrm flipH="1">
            <a:off x="6239116" y="3162180"/>
            <a:ext cx="2705944" cy="1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p7"/>
          <p:cNvCxnSpPr/>
          <p:nvPr/>
        </p:nvCxnSpPr>
        <p:spPr>
          <a:xfrm flipH="1">
            <a:off x="6210420" y="3857383"/>
            <a:ext cx="2754172" cy="976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7"/>
          <p:cNvCxnSpPr/>
          <p:nvPr/>
        </p:nvCxnSpPr>
        <p:spPr>
          <a:xfrm flipH="1">
            <a:off x="6248400" y="4743208"/>
            <a:ext cx="2657716" cy="976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7"/>
          <p:cNvSpPr txBox="1"/>
          <p:nvPr/>
        </p:nvSpPr>
        <p:spPr>
          <a:xfrm>
            <a:off x="7445173" y="250507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61" name="Google Shape;361;p7"/>
          <p:cNvSpPr txBox="1"/>
          <p:nvPr/>
        </p:nvSpPr>
        <p:spPr>
          <a:xfrm>
            <a:off x="6762751" y="2828323"/>
            <a:ext cx="26084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  -&gt;  procesuj</a:t>
            </a:r>
            <a:endParaRPr/>
          </a:p>
        </p:txBody>
      </p:sp>
      <p:sp>
        <p:nvSpPr>
          <p:cNvPr id="362" name="Google Shape;362;p7"/>
          <p:cNvSpPr txBox="1"/>
          <p:nvPr/>
        </p:nvSpPr>
        <p:spPr>
          <a:xfrm>
            <a:off x="7473748" y="3267196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63" name="Google Shape;363;p7"/>
          <p:cNvSpPr txBox="1"/>
          <p:nvPr/>
        </p:nvSpPr>
        <p:spPr>
          <a:xfrm>
            <a:off x="7473387" y="4105395"/>
            <a:ext cx="25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364" name="Google Shape;364;p7"/>
          <p:cNvSpPr txBox="1"/>
          <p:nvPr/>
        </p:nvSpPr>
        <p:spPr>
          <a:xfrm>
            <a:off x="6762751" y="3580677"/>
            <a:ext cx="26084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  -&gt;  procesuj</a:t>
            </a:r>
            <a:endParaRPr/>
          </a:p>
        </p:txBody>
      </p:sp>
      <p:sp>
        <p:nvSpPr>
          <p:cNvPr id="365" name="Google Shape;365;p7"/>
          <p:cNvSpPr txBox="1"/>
          <p:nvPr/>
        </p:nvSpPr>
        <p:spPr>
          <a:xfrm>
            <a:off x="6791687" y="4439132"/>
            <a:ext cx="26084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offset++  -&gt;  procesuj</a:t>
            </a:r>
            <a:endParaRPr/>
          </a:p>
        </p:txBody>
      </p:sp>
      <p:cxnSp>
        <p:nvCxnSpPr>
          <p:cNvPr id="366" name="Google Shape;366;p7"/>
          <p:cNvCxnSpPr/>
          <p:nvPr/>
        </p:nvCxnSpPr>
        <p:spPr>
          <a:xfrm>
            <a:off x="7803989" y="3686296"/>
            <a:ext cx="819150" cy="9525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At-most-once </a:t>
            </a:r>
            <a:endParaRPr/>
          </a:p>
        </p:txBody>
      </p:sp>
      <p:sp>
        <p:nvSpPr>
          <p:cNvPr id="373" name="Google Shape;373;p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Fire and forget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ACK=0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74" name="Google Shape;374;p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Exactly-once  </a:t>
            </a:r>
            <a:endParaRPr/>
          </a:p>
        </p:txBody>
      </p:sp>
      <p:sp>
        <p:nvSpPr>
          <p:cNvPr id="381" name="Google Shape;381;p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Wiadomość dokładnie raz zostanie zapisana na brokerze i dokładnie raz odczytana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Dla producenta proste rozwiązanie (</a:t>
            </a:r>
            <a:r>
              <a:rPr b="1" lang="pl-PL"/>
              <a:t>Idempotent Producer</a:t>
            </a:r>
            <a:r>
              <a:rPr lang="pl-PL"/>
              <a:t>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Dla konsumenta skomplikowane rozwiązanie - wymagana trn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