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TDVKEWO+EFx8jtT8qfCVxvbz9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21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0" name="Google Shape;20;p21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" name="Google Shape;21;p21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22" name="Google Shape;22;p21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32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1" name="Google Shape;131;p32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3" name="Google Shape;133;p32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134" name="Google Shape;134;p32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32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33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6" name="Google Shape;146;p33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3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8" name="Google Shape;14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3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3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3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3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6" name="Google Shape;166;p2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72" name="Google Shape;172;p3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3" name="Google Shape;183;p36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36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90" name="Google Shape;190;p3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98" name="Google Shape;198;p3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8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8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08" name="Google Shape;208;p3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39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16" name="Google Shape;216;p4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40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4]">
  <p:cSld name="Agenda [4]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22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22"/>
          <p:cNvCxnSpPr/>
          <p:nvPr/>
        </p:nvCxnSpPr>
        <p:spPr>
          <a:xfrm rot="10800000">
            <a:off x="1596731" y="308339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22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2"/>
          <p:cNvCxnSpPr/>
          <p:nvPr/>
        </p:nvCxnSpPr>
        <p:spPr>
          <a:xfrm rot="10800000">
            <a:off x="1596731" y="446756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22"/>
          <p:cNvCxnSpPr/>
          <p:nvPr/>
        </p:nvCxnSpPr>
        <p:spPr>
          <a:xfrm rot="10800000">
            <a:off x="1572771" y="5848221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5" name="Google Shape;225;p41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3" name="Google Shape;233;p4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4" name="Google Shape;23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40" name="Google Shape;240;p4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1" name="Google Shape;241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47" name="Google Shape;247;p4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8" name="Google Shape;248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58" name="Google Shape;25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25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6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6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0" name="Google Shape;6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27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Google Shape;7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8" name="Google Shape;78;p28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8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2" name="Google Shape;82;p28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8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8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8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9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89" name="Google Shape;89;p29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9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9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29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29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9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0" name="Google Shape;10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30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7" name="Google Shape;107;p30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0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0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0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0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0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4" name="Google Shape;11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31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1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31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4" name="Google Shape;1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idx="3" type="body"/>
          </p:nvPr>
        </p:nvSpPr>
        <p:spPr>
          <a:xfrm>
            <a:off x="2063535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None/>
            </a:pPr>
            <a:r>
              <a:rPr lang="pl-PL" sz="3600"/>
              <a:t>Interfejs AdminClient</a:t>
            </a:r>
            <a:endParaRPr sz="3600"/>
          </a:p>
        </p:txBody>
      </p:sp>
      <p:sp>
        <p:nvSpPr>
          <p:cNvPr id="264" name="Google Shape;264;p1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342" name="Google Shape;342;p10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Każda metoda przyjmuje w argumencie obiekt </a:t>
            </a:r>
            <a:r>
              <a:rPr lang="pl-PL" u="sng"/>
              <a:t>options</a:t>
            </a:r>
            <a:endParaRPr u="sng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43" name="Google Shape;343;p1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845965" y="2564904"/>
            <a:ext cx="11832976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ListTopicsResult listTopics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ListTopicsOptions options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ListTopicsOptions </a:t>
            </a: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AbstractOptions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ListTopicsOptions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ListTopicsOptions timeoutMs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Integer timeoutMs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ListTopicsOptions listInternal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listInternal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– kod</a:t>
            </a:r>
            <a:endParaRPr/>
          </a:p>
        </p:txBody>
      </p:sp>
      <p:sp>
        <p:nvSpPr>
          <p:cNvPr id="351" name="Google Shape;351;p1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1580493" y="2132856"/>
            <a:ext cx="903101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 properties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"localhost:9092"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AdminClient admin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AdminClient.create(properties);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ListTopicsResult listTopics = admin.listTopics();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8 (~40 min) </a:t>
            </a:r>
            <a:endParaRPr/>
          </a:p>
        </p:txBody>
      </p:sp>
      <p:sp>
        <p:nvSpPr>
          <p:cNvPr id="359" name="Google Shape;359;p1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5008306" y="2521251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transaction-verificator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4970222" y="5371511"/>
            <a:ext cx="2439655" cy="11591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cxnSp>
        <p:nvCxnSpPr>
          <p:cNvPr id="362" name="Google Shape;362;p12"/>
          <p:cNvCxnSpPr>
            <a:endCxn id="361" idx="0"/>
          </p:cNvCxnSpPr>
          <p:nvPr/>
        </p:nvCxnSpPr>
        <p:spPr>
          <a:xfrm flipH="1">
            <a:off x="6190050" y="3641711"/>
            <a:ext cx="15300" cy="172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3" name="Google Shape;363;p12"/>
          <p:cNvSpPr txBox="1"/>
          <p:nvPr/>
        </p:nvSpPr>
        <p:spPr>
          <a:xfrm>
            <a:off x="6299445" y="4321915"/>
            <a:ext cx="2175387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Przygotuj topiki</a:t>
            </a:r>
            <a:endParaRPr/>
          </a:p>
        </p:txBody>
      </p:sp>
      <p:sp>
        <p:nvSpPr>
          <p:cNvPr id="364" name="Google Shape;364;p12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>
                <a:latin typeface="Roboto"/>
                <a:ea typeface="Roboto"/>
                <a:cs typeface="Roboto"/>
                <a:sym typeface="Roboto"/>
              </a:rPr>
              <a:t>Ćwiczenia/</a:t>
            </a:r>
            <a:r>
              <a:rPr b="1" lang="pl-PL">
                <a:latin typeface="Roboto"/>
                <a:ea typeface="Roboto"/>
                <a:cs typeface="Roboto"/>
                <a:sym typeface="Roboto"/>
              </a:rPr>
              <a:t>13-adminclient-topics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8 (~40 min) </a:t>
            </a:r>
            <a:endParaRPr/>
          </a:p>
        </p:txBody>
      </p:sp>
      <p:sp>
        <p:nvSpPr>
          <p:cNvPr id="371" name="Google Shape;371;p13"/>
          <p:cNvSpPr txBox="1"/>
          <p:nvPr>
            <p:ph idx="1" type="body"/>
          </p:nvPr>
        </p:nvSpPr>
        <p:spPr>
          <a:xfrm>
            <a:off x="681039" y="1484784"/>
            <a:ext cx="10829924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Przed rozpoczęciem standardowego działania serwis </a:t>
            </a:r>
            <a:r>
              <a:rPr b="1" lang="pl-PL"/>
              <a:t>transaction-verificator</a:t>
            </a:r>
            <a:r>
              <a:rPr lang="pl-PL"/>
              <a:t> powinien: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Sprawdzić czy istnieją topiki: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/>
              <a:t>credit-card-trn</a:t>
            </a:r>
            <a:endParaRPr b="1"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/>
              <a:t>online-payment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/>
              <a:t>trn-to-verification</a:t>
            </a:r>
            <a:endParaRPr b="1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Topiki: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Powinny mieć co najmniej po 3 partycje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Nie powinny być oznaczone jako internal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Jeżeli topiki nie istnieją należy jest stworzyć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Jeżeli istnieją topiki ale mają błędne ustawienia należy je usunąć* i stworzyć poprawne</a:t>
            </a:r>
            <a:endParaRPr/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– co jeszcze</a:t>
            </a:r>
            <a:endParaRPr/>
          </a:p>
        </p:txBody>
      </p:sp>
      <p:sp>
        <p:nvSpPr>
          <p:cNvPr id="379" name="Google Shape;379;p1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Pobieranie informacji o metadanych clustra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80" name="Google Shape;380;p1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14"/>
          <p:cNvSpPr txBox="1"/>
          <p:nvPr/>
        </p:nvSpPr>
        <p:spPr>
          <a:xfrm>
            <a:off x="681037" y="3202776"/>
            <a:ext cx="1061780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DescribeClusterResult cluster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describeCluster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"Podłączono do klastra 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cluster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clusterId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 klastrze są następujące brokery:"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* 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node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"Kontroler to: 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cluster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– co jeszcze</a:t>
            </a:r>
            <a:endParaRPr/>
          </a:p>
        </p:txBody>
      </p:sp>
      <p:sp>
        <p:nvSpPr>
          <p:cNvPr id="388" name="Google Shape;388;p1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Eksploracja grup konsumentów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Opis konsumentów 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Offsety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15"/>
          <p:cNvSpPr txBox="1"/>
          <p:nvPr/>
        </p:nvSpPr>
        <p:spPr>
          <a:xfrm>
            <a:off x="1199456" y="2608473"/>
            <a:ext cx="108299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ConsumerGroupDescription groupDescription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describeConsumerGroups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CONSUMER_GRP_LIST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describedGroups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CONSUMER_GROUP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"Opis grupy 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CONSUMER_GROUP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groupDescription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5"/>
          <p:cNvSpPr txBox="1"/>
          <p:nvPr/>
        </p:nvSpPr>
        <p:spPr>
          <a:xfrm>
            <a:off x="1199456" y="4936901"/>
            <a:ext cx="975370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TopicPartition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OffsetAndMetadata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offsets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listConsumerGroupOffsets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CONSUMER_GROUP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partitionsToOffsetAndMetadata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– co jeszcze</a:t>
            </a:r>
            <a:endParaRPr/>
          </a:p>
        </p:txBody>
      </p:sp>
      <p:sp>
        <p:nvSpPr>
          <p:cNvPr id="398" name="Google Shape;398;p1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Modyfikowanie grup konsumentów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99" name="Google Shape;399;p1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528637" y="2708920"/>
            <a:ext cx="121693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admin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alterConsumerGroupOffsets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CONSUMER_GROUP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resetOffsets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ExecutionException 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getCause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UnknownMemberIdException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"Sprawdź, czy grupa jest nadal aktywna"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9 (~40 min)  </a:t>
            </a:r>
            <a:endParaRPr/>
          </a:p>
        </p:txBody>
      </p:sp>
      <p:sp>
        <p:nvSpPr>
          <p:cNvPr id="407" name="Google Shape;407;p1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17"/>
          <p:cNvCxnSpPr>
            <a:stCxn id="409" idx="3"/>
            <a:endCxn id="410" idx="2"/>
          </p:cNvCxnSpPr>
          <p:nvPr/>
        </p:nvCxnSpPr>
        <p:spPr>
          <a:xfrm flipH="1" rot="10800000">
            <a:off x="4383108" y="4461695"/>
            <a:ext cx="13743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1" name="Google Shape;411;p17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>
                <a:latin typeface="Roboto"/>
                <a:ea typeface="Roboto"/>
                <a:cs typeface="Roboto"/>
                <a:sym typeface="Roboto"/>
              </a:rPr>
              <a:t>Ćwiczenia/</a:t>
            </a:r>
            <a:r>
              <a:rPr b="1" lang="pl-PL">
                <a:latin typeface="Roboto"/>
                <a:ea typeface="Roboto"/>
                <a:cs typeface="Roboto"/>
                <a:sym typeface="Roboto"/>
              </a:rPr>
              <a:t>14-adminclient-consumers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2207721" y="390848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Consumer-group-managment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17"/>
          <p:cNvSpPr/>
          <p:nvPr/>
        </p:nvSpPr>
        <p:spPr>
          <a:xfrm>
            <a:off x="5245758" y="5604894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transaction-verificator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17"/>
          <p:cNvCxnSpPr>
            <a:stCxn id="410" idx="3"/>
            <a:endCxn id="412" idx="0"/>
          </p:cNvCxnSpPr>
          <p:nvPr/>
        </p:nvCxnSpPr>
        <p:spPr>
          <a:xfrm>
            <a:off x="6333453" y="5082526"/>
            <a:ext cx="0" cy="5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4" name="Google Shape;414;p17"/>
          <p:cNvSpPr/>
          <p:nvPr/>
        </p:nvSpPr>
        <p:spPr>
          <a:xfrm>
            <a:off x="5245759" y="2237203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/>
          </a:p>
        </p:txBody>
      </p:sp>
      <p:cxnSp>
        <p:nvCxnSpPr>
          <p:cNvPr id="415" name="Google Shape;415;p17"/>
          <p:cNvCxnSpPr>
            <a:stCxn id="414" idx="2"/>
            <a:endCxn id="410" idx="1"/>
          </p:cNvCxnSpPr>
          <p:nvPr/>
        </p:nvCxnSpPr>
        <p:spPr>
          <a:xfrm>
            <a:off x="6333453" y="3355622"/>
            <a:ext cx="0" cy="48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17"/>
          <p:cNvSpPr/>
          <p:nvPr/>
        </p:nvSpPr>
        <p:spPr>
          <a:xfrm>
            <a:off x="5757389" y="3840694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9 (~40 min) </a:t>
            </a:r>
            <a:endParaRPr/>
          </a:p>
        </p:txBody>
      </p:sp>
      <p:sp>
        <p:nvSpPr>
          <p:cNvPr id="422" name="Google Shape;422;p18"/>
          <p:cNvSpPr txBox="1"/>
          <p:nvPr>
            <p:ph idx="1" type="body"/>
          </p:nvPr>
        </p:nvSpPr>
        <p:spPr>
          <a:xfrm>
            <a:off x="681039" y="1484784"/>
            <a:ext cx="10829924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Stwórz prostą aplikację </a:t>
            </a:r>
            <a:r>
              <a:rPr b="1" lang="pl-PL"/>
              <a:t>consumer-group-managment, </a:t>
            </a:r>
            <a:r>
              <a:rPr lang="pl-PL"/>
              <a:t>która podczas uruchomienia: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Pobierze z Kafki wszystkie offsety dla grupy </a:t>
            </a:r>
            <a:r>
              <a:rPr b="1" lang="pl-PL"/>
              <a:t>credit-card-trn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Ustawi te offsety na 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Jeżeli wystąpi jakiś błąd zaloguje jego treść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Pamiętaj że konsumenci muszą być nie aktywni podczas tego procesu (tj. aplikacja </a:t>
            </a:r>
            <a:r>
              <a:rPr b="1" lang="pl-PL"/>
              <a:t>transaction-verificator</a:t>
            </a:r>
            <a:r>
              <a:rPr lang="pl-PL"/>
              <a:t> musi zostać wyłączona)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423" name="Google Shape;423;p1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Podsumowanie</a:t>
            </a:r>
            <a:endParaRPr/>
          </a:p>
        </p:txBody>
      </p:sp>
      <p:sp>
        <p:nvSpPr>
          <p:cNvPr id="430" name="Google Shape;430;p19"/>
          <p:cNvSpPr txBox="1"/>
          <p:nvPr>
            <p:ph idx="1" type="body"/>
          </p:nvPr>
        </p:nvSpPr>
        <p:spPr>
          <a:xfrm>
            <a:off x="681039" y="1484784"/>
            <a:ext cx="10829924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431" name="Google Shape;431;p1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9"/>
          <p:cNvSpPr txBox="1"/>
          <p:nvPr/>
        </p:nvSpPr>
        <p:spPr>
          <a:xfrm>
            <a:off x="833439" y="1637184"/>
            <a:ext cx="10829924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Użyteczne narzędzie administracyjne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Dla programistów jeżeli chcą np. tworzyć topiki „w locie”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Dla operatorów i inżynierów SRE w momencie awarii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271" name="Google Shape;271;p2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Eksploracja i modyfikowanie grup konsumentów</a:t>
            </a:r>
            <a:endParaRPr/>
          </a:p>
        </p:txBody>
      </p:sp>
      <p:sp>
        <p:nvSpPr>
          <p:cNvPr id="272" name="Google Shape;272;p2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Zarządzanie topikami </a:t>
            </a:r>
            <a:endParaRPr/>
          </a:p>
        </p:txBody>
      </p:sp>
      <p:sp>
        <p:nvSpPr>
          <p:cNvPr id="273" name="Google Shape;273;p2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74" name="Google Shape;274;p2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75" name="Google Shape;275;p2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2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p2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p2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</a:t>
            </a:r>
            <a:endParaRPr/>
          </a:p>
        </p:txBody>
      </p:sp>
      <p:sp>
        <p:nvSpPr>
          <p:cNvPr id="285" name="Google Shape;285;p3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Pozwala na sterowanie funkcjonalnościami administracyjnymi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86" name="Google Shape;286;p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293" name="Google Shape;293;p4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Asynchroniczny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94" name="Google Shape;294;p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301" name="Google Shape;301;p5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Odpowiedz opakowana jest w obiekt </a:t>
            </a:r>
            <a:r>
              <a:rPr b="1" lang="pl-PL"/>
              <a:t>Result</a:t>
            </a:r>
            <a:r>
              <a:rPr lang="pl-PL"/>
              <a:t>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02" name="Google Shape;302;p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309" name="Google Shape;309;p6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Odpowiedz opakowana jest w obiekt </a:t>
            </a:r>
            <a:r>
              <a:rPr b="1" lang="pl-PL"/>
              <a:t>Result</a:t>
            </a:r>
            <a:r>
              <a:rPr lang="pl-PL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Propagacja metadanych Kafki z kontrolera do brokerów jest asynchroniczna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10" name="Google Shape;310;p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317" name="Google Shape;317;p7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Odpowiedz opakowana jest w obiekt </a:t>
            </a:r>
            <a:r>
              <a:rPr b="1" lang="pl-PL"/>
              <a:t>Result</a:t>
            </a:r>
            <a:r>
              <a:rPr lang="pl-PL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Propagacja metadanych Kafki z kontrolera do brokerów jest asynchroniczna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Jedna klasa -&gt; </a:t>
            </a:r>
            <a:r>
              <a:rPr b="1" lang="pl-PL"/>
              <a:t>KafkaAdminClient</a:t>
            </a:r>
            <a:endParaRPr b="1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325" name="Google Shape;325;p8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Odpowiedz opakowana jest w obiekt </a:t>
            </a:r>
            <a:r>
              <a:rPr b="1" lang="pl-PL"/>
              <a:t>Result</a:t>
            </a:r>
            <a:r>
              <a:rPr lang="pl-PL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Propagacja metadanych Kafki z kontrolera do brokerów jest asynchroniczna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Jedna klasa -&gt; </a:t>
            </a:r>
            <a:r>
              <a:rPr b="1" lang="pl-PL"/>
              <a:t>KafkaAdminClient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Modyfikacje klastra obsługuje kontroler, a odczytywanie stanu klastra obsługuje dowolny broker 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26" name="Google Shape;326;p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Interfejs AdminClient - cechy </a:t>
            </a:r>
            <a:endParaRPr/>
          </a:p>
        </p:txBody>
      </p:sp>
      <p:sp>
        <p:nvSpPr>
          <p:cNvPr id="333" name="Google Shape;333;p9"/>
          <p:cNvSpPr txBox="1"/>
          <p:nvPr>
            <p:ph idx="1" type="body"/>
          </p:nvPr>
        </p:nvSpPr>
        <p:spPr>
          <a:xfrm>
            <a:off x="681038" y="1636068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Asynchroniczny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Odpowiedz opakowana jest w obiekt </a:t>
            </a:r>
            <a:r>
              <a:rPr b="1" lang="pl-PL"/>
              <a:t>Result</a:t>
            </a:r>
            <a:r>
              <a:rPr lang="pl-PL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Propagacja metadanych Kafki z kontrolera do brokerów jest asynchroniczna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Jedna klasa -&gt; </a:t>
            </a:r>
            <a:r>
              <a:rPr b="1" lang="pl-PL"/>
              <a:t>KafkaAdminClient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Modyfikacje klastra obsługuje kontroler, a odczytywanie stanu klastra obsługuje dowolny broker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Wymaga jednej konfiguracji – adres brokera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34" name="Google Shape;334;p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9"/>
          <p:cNvSpPr txBox="1"/>
          <p:nvPr/>
        </p:nvSpPr>
        <p:spPr>
          <a:xfrm>
            <a:off x="833439" y="5445224"/>
            <a:ext cx="996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properties</a:t>
            </a:r>
            <a:r>
              <a:rPr b="1" i="0" lang="pl-PL" sz="18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i="0" lang="pl-PL" sz="18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i="0" lang="pl-PL" sz="18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i="0" lang="pl-PL" sz="18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i="0" lang="pl-PL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pl-PL" sz="1800" u="none" cap="none" strike="noStrike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"localhost:9092"</a:t>
            </a:r>
            <a:r>
              <a:rPr b="1" i="0" lang="pl-PL" sz="1800" u="none" cap="none" strike="noStrike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