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6858000" cx="12192000"/>
  <p:notesSz cx="6858000" cy="9144000"/>
  <p:embeddedFontLst>
    <p:embeddedFont>
      <p:font typeface="Roboto"/>
      <p:regular r:id="rId90"/>
      <p:bold r:id="rId91"/>
      <p:italic r:id="rId92"/>
      <p:boldItalic r:id="rId93"/>
    </p:embeddedFont>
    <p:embeddedFont>
      <p:font typeface="Open Sans"/>
      <p:regular r:id="rId94"/>
      <p:bold r:id="rId95"/>
      <p:italic r:id="rId96"/>
      <p:boldItalic r:id="rId9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8" roundtripDataSignature="AMtx7mjEyHJ9KArNqAnZBbDxR1huYjDd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18FA2C-8E9A-494E-8B8B-6E3CDA26797A}">
  <a:tblStyle styleId="{2418FA2C-8E9A-494E-8B8B-6E3CDA26797A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D"/>
          </a:solidFill>
        </a:fill>
      </a:tcStyle>
    </a:wholeTbl>
    <a:band1H>
      <a:tcTxStyle/>
      <a:tcStyle>
        <a:fill>
          <a:solidFill>
            <a:srgbClr val="CAE1DA"/>
          </a:solidFill>
        </a:fill>
      </a:tcStyle>
    </a:band1H>
    <a:band2H>
      <a:tcTxStyle/>
    </a:band2H>
    <a:band1V>
      <a:tcTxStyle/>
      <a:tcStyle>
        <a:fill>
          <a:solidFill>
            <a:srgbClr val="CAE1DA"/>
          </a:solidFill>
        </a:fill>
      </a:tcStyle>
    </a:band1V>
    <a:band2V>
      <a:tcTxStyle/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OpenSans-bold.fntdata"/><Relationship Id="rId94" Type="http://schemas.openxmlformats.org/officeDocument/2006/relationships/font" Target="fonts/OpenSans-regular.fntdata"/><Relationship Id="rId97" Type="http://schemas.openxmlformats.org/officeDocument/2006/relationships/font" Target="fonts/OpenSans-boldItalic.fntdata"/><Relationship Id="rId96" Type="http://schemas.openxmlformats.org/officeDocument/2006/relationships/font" Target="fonts/Open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8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-bold.fntdata"/><Relationship Id="rId90" Type="http://schemas.openxmlformats.org/officeDocument/2006/relationships/font" Target="fonts/Roboto-regular.fntdata"/><Relationship Id="rId93" Type="http://schemas.openxmlformats.org/officeDocument/2006/relationships/font" Target="fonts/Roboto-boldItalic.fntdata"/><Relationship Id="rId92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4" name="Google Shape;60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strike="noStrike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-PL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3" name="Google Shape;64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1" name="Google Shape;65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2" name="Google Shape;67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9" name="Google Shape;67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6" name="Google Shape;68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3" name="Google Shape;69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5" name="Google Shape;71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2" name="Google Shape;7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8" name="Google Shape;728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6" name="Google Shape;736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3" name="Google Shape;76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2" name="Google Shape;77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1" name="Google Shape;82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2" name="Google Shape;822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8" name="Google Shape;828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829" name="Google Shape;829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3" name="Google Shape;85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8" name="Google Shape;86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5" name="Google Shape;885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3" name="Google Shape;893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1" name="Google Shape;90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1" name="Google Shape;911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0" name="Google Shape;93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8" name="Google Shape;93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9" name="Google Shape;104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5" name="Google Shape;1075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3" name="Google Shape;1103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5" name="Google Shape;1185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5" name="Google Shape;124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6" name="Google Shape;1276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7" name="Google Shape;1277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9" name="Google Shape;1309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2" name="Google Shape;134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3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5" name="Google Shape;1375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384" name="Google Shape;1384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6" name="Google Shape;1416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3" name="Google Shape;1453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1" name="Google Shape;1461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9" name="Google Shape;1469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3" name="Google Shape;1493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1" name="Google Shape;1501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21" name="Google Shape;1521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1" name="Google Shape;154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42" name="Google Shape;1542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4" name="Google Shape;1564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7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6" name="Google Shape;1576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0" name="Google Shape;1590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0" name="Google Shape;161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8" name="Google Shape;161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5" name="Google Shape;1635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5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5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9;p85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0" name="Google Shape;20;p85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1" name="Google Shape;21;p85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2" name="Google Shape;22;p85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85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85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8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8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8" name="Google Shape;128;p98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98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98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31" name="Google Shape;131;p98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98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3" name="Google Shape;133;p98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134" name="Google Shape;134;p98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98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98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98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98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9" name="Google Shape;139;p9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9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99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3" name="Google Shape;143;p99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9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9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6" name="Google Shape;146;p99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99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8" name="Google Shape;148;p9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9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99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99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9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8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5" name="Google Shape;165;p8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6" name="Google Shape;166;p8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89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8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8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8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9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9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9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78" name="Google Shape;178;p9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0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0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0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0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88" name="Google Shape;188;p101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9" name="Google Shape;189;p10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101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2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0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0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0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6" name="Google Shape;196;p10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7" name="Google Shape;197;p102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102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0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0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0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04" name="Google Shape;204;p10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103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03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03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103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4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10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0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0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14" name="Google Shape;214;p10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5" name="Google Shape;215;p104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16" name="Google Shape;216;p104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6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6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6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86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6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6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32;p86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86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6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86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6" name="Google Shape;36;p86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" name="Google Shape;37;p86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86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" name="Google Shape;39;p86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5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0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0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0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22" name="Google Shape;222;p10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105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05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0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0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0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0" name="Google Shape;230;p10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1" name="Google Shape;231;p10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2" name="Google Shape;232;p10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10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0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0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38" name="Google Shape;238;p10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39" name="Google Shape;239;p10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0" name="Google Shape;240;p10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3" name="Google Shape;243;p10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0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0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46" name="Google Shape;246;p10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7" name="Google Shape;247;p10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0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0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0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53" name="Google Shape;253;p10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4" name="Google Shape;254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1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1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59" name="Google Shape;259;p1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1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1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64" name="Google Shape;264;p1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1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1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91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1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1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6" name="Google Shape;46;p91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91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1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49" name="Google Shape;49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2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92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2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92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2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2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" name="Google Shape;57;p92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92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92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0" name="Google Shape;60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3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93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3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93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8" name="Google Shape;68;p93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93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3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71" name="Google Shape;71;p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4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4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94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78" name="Google Shape;78;p94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94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0" name="Google Shape;80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4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82" name="Google Shape;82;p94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94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4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94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4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95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89" name="Google Shape;89;p95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5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5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95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95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95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5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95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7" name="Google Shape;97;p95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95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95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0" name="Google Shape;100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6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6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96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07" name="Google Shape;107;p96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96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96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6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6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6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6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14" name="Google Shape;114;p9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7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97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97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9" name="Google Shape;119;p97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97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97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2" name="Google Shape;122;p97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97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4" name="Google Shape;124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4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8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87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6" name="Google Shape;156;p8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7" name="Google Shape;157;p8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58" name="Google Shape;158;p8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9" name="Google Shape;159;p8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kafka.apache.org/download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eveloper.confluent.io/quickstart/kafka-docker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6.jpg"/><Relationship Id="rId6" Type="http://schemas.openxmlformats.org/officeDocument/2006/relationships/image" Target="../media/image13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6.jp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"/>
          <p:cNvSpPr txBox="1"/>
          <p:nvPr>
            <p:ph idx="3" type="body"/>
          </p:nvPr>
        </p:nvSpPr>
        <p:spPr>
          <a:xfrm>
            <a:off x="2063535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70000" lnSpcReduction="20000"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rPr lang="pl-PL" sz="3600"/>
              <a:t>Apache Kafka </a:t>
            </a:r>
            <a:br>
              <a:rPr lang="pl-PL" sz="3600"/>
            </a:br>
            <a:r>
              <a:rPr lang="pl-PL" sz="3600"/>
              <a:t>podstawowe mechanizmy i architektura</a:t>
            </a:r>
            <a:endParaRPr/>
          </a:p>
        </p:txBody>
      </p:sp>
      <p:sp>
        <p:nvSpPr>
          <p:cNvPr id="270" name="Google Shape;270;p1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0"/>
          <p:cNvSpPr/>
          <p:nvPr/>
        </p:nvSpPr>
        <p:spPr>
          <a:xfrm>
            <a:off x="2915455" y="142309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455" name="Google Shape;455;p10"/>
          <p:cNvSpPr/>
          <p:nvPr/>
        </p:nvSpPr>
        <p:spPr>
          <a:xfrm>
            <a:off x="1055858" y="5639624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1</a:t>
            </a:r>
            <a:endParaRPr/>
          </a:p>
        </p:txBody>
      </p:sp>
      <p:sp>
        <p:nvSpPr>
          <p:cNvPr id="456" name="Google Shape;456;p10"/>
          <p:cNvSpPr/>
          <p:nvPr/>
        </p:nvSpPr>
        <p:spPr>
          <a:xfrm>
            <a:off x="458992" y="2974962"/>
            <a:ext cx="1937675" cy="2173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10"/>
          <p:cNvSpPr/>
          <p:nvPr/>
        </p:nvSpPr>
        <p:spPr>
          <a:xfrm>
            <a:off x="714917" y="325762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58" name="Google Shape;458;p10"/>
          <p:cNvSpPr txBox="1"/>
          <p:nvPr/>
        </p:nvSpPr>
        <p:spPr>
          <a:xfrm>
            <a:off x="9881874" y="468496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10"/>
          <p:cNvSpPr/>
          <p:nvPr/>
        </p:nvSpPr>
        <p:spPr>
          <a:xfrm>
            <a:off x="989426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60" name="Google Shape;460;p10"/>
          <p:cNvSpPr/>
          <p:nvPr/>
        </p:nvSpPr>
        <p:spPr>
          <a:xfrm>
            <a:off x="1263935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61" name="Google Shape;461;p10"/>
          <p:cNvSpPr/>
          <p:nvPr/>
        </p:nvSpPr>
        <p:spPr>
          <a:xfrm>
            <a:off x="1538444" y="325762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462" name="Google Shape;462;p10"/>
          <p:cNvSpPr/>
          <p:nvPr/>
        </p:nvSpPr>
        <p:spPr>
          <a:xfrm>
            <a:off x="1812954" y="324816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10"/>
          <p:cNvSpPr/>
          <p:nvPr/>
        </p:nvSpPr>
        <p:spPr>
          <a:xfrm>
            <a:off x="4659284" y="3012132"/>
            <a:ext cx="1528798" cy="2136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0"/>
          <p:cNvSpPr/>
          <p:nvPr/>
        </p:nvSpPr>
        <p:spPr>
          <a:xfrm>
            <a:off x="4924502" y="328550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10"/>
          <p:cNvSpPr/>
          <p:nvPr/>
        </p:nvSpPr>
        <p:spPr>
          <a:xfrm>
            <a:off x="5199011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66" name="Google Shape;466;p10"/>
          <p:cNvSpPr/>
          <p:nvPr/>
        </p:nvSpPr>
        <p:spPr>
          <a:xfrm>
            <a:off x="5473520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67" name="Google Shape;467;p10"/>
          <p:cNvSpPr/>
          <p:nvPr/>
        </p:nvSpPr>
        <p:spPr>
          <a:xfrm>
            <a:off x="5748029" y="32855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468" name="Google Shape;468;p10"/>
          <p:cNvCxnSpPr/>
          <p:nvPr/>
        </p:nvCxnSpPr>
        <p:spPr>
          <a:xfrm flipH="1">
            <a:off x="1384055" y="2359205"/>
            <a:ext cx="1983226" cy="6079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10"/>
          <p:cNvCxnSpPr/>
          <p:nvPr/>
        </p:nvCxnSpPr>
        <p:spPr>
          <a:xfrm>
            <a:off x="4185037" y="2359205"/>
            <a:ext cx="1380724" cy="6544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0" name="Google Shape;470;p10"/>
          <p:cNvSpPr/>
          <p:nvPr/>
        </p:nvSpPr>
        <p:spPr>
          <a:xfrm>
            <a:off x="2860289" y="3129775"/>
            <a:ext cx="1300974" cy="91997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Key-value storage</a:t>
            </a:r>
            <a:endParaRPr/>
          </a:p>
        </p:txBody>
      </p:sp>
      <p:cxnSp>
        <p:nvCxnSpPr>
          <p:cNvPr id="471" name="Google Shape;471;p10"/>
          <p:cNvCxnSpPr/>
          <p:nvPr/>
        </p:nvCxnSpPr>
        <p:spPr>
          <a:xfrm flipH="1">
            <a:off x="4148249" y="3524695"/>
            <a:ext cx="525122" cy="19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72" name="Google Shape;472;p10"/>
          <p:cNvCxnSpPr/>
          <p:nvPr/>
        </p:nvCxnSpPr>
        <p:spPr>
          <a:xfrm rot="10800000">
            <a:off x="2401224" y="3572462"/>
            <a:ext cx="450781" cy="7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73" name="Google Shape;473;p10"/>
          <p:cNvSpPr/>
          <p:nvPr/>
        </p:nvSpPr>
        <p:spPr>
          <a:xfrm>
            <a:off x="4803697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74" name="Google Shape;474;p10"/>
          <p:cNvSpPr/>
          <p:nvPr/>
        </p:nvSpPr>
        <p:spPr>
          <a:xfrm>
            <a:off x="5078206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75" name="Google Shape;475;p10"/>
          <p:cNvSpPr/>
          <p:nvPr/>
        </p:nvSpPr>
        <p:spPr>
          <a:xfrm>
            <a:off x="5352715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76" name="Google Shape;476;p10"/>
          <p:cNvSpPr/>
          <p:nvPr/>
        </p:nvSpPr>
        <p:spPr>
          <a:xfrm>
            <a:off x="5627224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477" name="Google Shape;477;p10"/>
          <p:cNvSpPr/>
          <p:nvPr/>
        </p:nvSpPr>
        <p:spPr>
          <a:xfrm>
            <a:off x="5901734" y="44004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807843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1082352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80" name="Google Shape;480;p10"/>
          <p:cNvSpPr/>
          <p:nvPr/>
        </p:nvSpPr>
        <p:spPr>
          <a:xfrm>
            <a:off x="1356861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81" name="Google Shape;481;p10"/>
          <p:cNvSpPr/>
          <p:nvPr/>
        </p:nvSpPr>
        <p:spPr>
          <a:xfrm>
            <a:off x="1631370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482" name="Google Shape;482;p10"/>
          <p:cNvCxnSpPr/>
          <p:nvPr/>
        </p:nvCxnSpPr>
        <p:spPr>
          <a:xfrm>
            <a:off x="2404560" y="4360848"/>
            <a:ext cx="2263528" cy="3183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3" name="Google Shape;483;p10"/>
          <p:cNvCxnSpPr/>
          <p:nvPr/>
        </p:nvCxnSpPr>
        <p:spPr>
          <a:xfrm rot="10800000">
            <a:off x="2400674" y="4727224"/>
            <a:ext cx="2252713" cy="5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10"/>
          <p:cNvCxnSpPr/>
          <p:nvPr/>
        </p:nvCxnSpPr>
        <p:spPr>
          <a:xfrm rot="10800000">
            <a:off x="1564332" y="5098933"/>
            <a:ext cx="50349" cy="5628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85" name="Google Shape;485;p10"/>
          <p:cNvCxnSpPr/>
          <p:nvPr/>
        </p:nvCxnSpPr>
        <p:spPr>
          <a:xfrm rot="10800000">
            <a:off x="5420797" y="5136104"/>
            <a:ext cx="22470" cy="544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86" name="Google Shape;486;p10"/>
          <p:cNvSpPr/>
          <p:nvPr/>
        </p:nvSpPr>
        <p:spPr>
          <a:xfrm>
            <a:off x="4354760" y="5667501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2</a:t>
            </a:r>
            <a:endParaRPr/>
          </a:p>
        </p:txBody>
      </p:sp>
      <p:cxnSp>
        <p:nvCxnSpPr>
          <p:cNvPr id="487" name="Google Shape;487;p10"/>
          <p:cNvCxnSpPr/>
          <p:nvPr/>
        </p:nvCxnSpPr>
        <p:spPr>
          <a:xfrm>
            <a:off x="769435" y="5527287"/>
            <a:ext cx="2258121" cy="115229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10"/>
          <p:cNvCxnSpPr/>
          <p:nvPr/>
        </p:nvCxnSpPr>
        <p:spPr>
          <a:xfrm flipH="1" rot="10800000">
            <a:off x="880947" y="5527286"/>
            <a:ext cx="2100146" cy="115229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9" name="Google Shape;489;p10"/>
          <p:cNvCxnSpPr/>
          <p:nvPr/>
        </p:nvCxnSpPr>
        <p:spPr>
          <a:xfrm rot="10800000">
            <a:off x="2391383" y="5061763"/>
            <a:ext cx="1973932" cy="711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90" name="Google Shape;490;p10"/>
          <p:cNvSpPr txBox="1"/>
          <p:nvPr/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(bezpieczne dane)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"/>
          <p:cNvSpPr txBox="1"/>
          <p:nvPr>
            <p:ph idx="1" type="body"/>
          </p:nvPr>
        </p:nvSpPr>
        <p:spPr>
          <a:xfrm>
            <a:off x="7322308" y="1882867"/>
            <a:ext cx="4729280" cy="306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Prosty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Konsumenta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plik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Wysoka dostępność brokerów (HA)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Dane są bezpieczne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Wysoka dostępność kosumentów (HA)</a:t>
            </a:r>
            <a:endParaRPr/>
          </a:p>
          <a:p>
            <a:pPr indent="-132588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497" name="Google Shape;497;p11"/>
          <p:cNvSpPr/>
          <p:nvPr/>
        </p:nvSpPr>
        <p:spPr>
          <a:xfrm>
            <a:off x="2915455" y="142309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498" name="Google Shape;498;p11"/>
          <p:cNvSpPr/>
          <p:nvPr/>
        </p:nvSpPr>
        <p:spPr>
          <a:xfrm>
            <a:off x="1055858" y="5639624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1</a:t>
            </a:r>
            <a:endParaRPr/>
          </a:p>
        </p:txBody>
      </p:sp>
      <p:sp>
        <p:nvSpPr>
          <p:cNvPr id="499" name="Google Shape;499;p11"/>
          <p:cNvSpPr/>
          <p:nvPr/>
        </p:nvSpPr>
        <p:spPr>
          <a:xfrm>
            <a:off x="458992" y="2974962"/>
            <a:ext cx="1937675" cy="2173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11"/>
          <p:cNvSpPr/>
          <p:nvPr/>
        </p:nvSpPr>
        <p:spPr>
          <a:xfrm>
            <a:off x="714917" y="325762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501" name="Google Shape;501;p11"/>
          <p:cNvSpPr txBox="1"/>
          <p:nvPr/>
        </p:nvSpPr>
        <p:spPr>
          <a:xfrm>
            <a:off x="9881874" y="468496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1"/>
          <p:cNvSpPr/>
          <p:nvPr/>
        </p:nvSpPr>
        <p:spPr>
          <a:xfrm>
            <a:off x="989426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503" name="Google Shape;503;p11"/>
          <p:cNvSpPr/>
          <p:nvPr/>
        </p:nvSpPr>
        <p:spPr>
          <a:xfrm>
            <a:off x="1263935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504" name="Google Shape;504;p11"/>
          <p:cNvSpPr/>
          <p:nvPr/>
        </p:nvSpPr>
        <p:spPr>
          <a:xfrm>
            <a:off x="1538444" y="325762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505" name="Google Shape;505;p11"/>
          <p:cNvSpPr/>
          <p:nvPr/>
        </p:nvSpPr>
        <p:spPr>
          <a:xfrm>
            <a:off x="1812954" y="324816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1"/>
          <p:cNvSpPr/>
          <p:nvPr/>
        </p:nvSpPr>
        <p:spPr>
          <a:xfrm>
            <a:off x="4659284" y="3012132"/>
            <a:ext cx="1528798" cy="2136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4924502" y="328550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11"/>
          <p:cNvSpPr/>
          <p:nvPr/>
        </p:nvSpPr>
        <p:spPr>
          <a:xfrm>
            <a:off x="5199011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509" name="Google Shape;509;p11"/>
          <p:cNvSpPr/>
          <p:nvPr/>
        </p:nvSpPr>
        <p:spPr>
          <a:xfrm>
            <a:off x="5473520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510" name="Google Shape;510;p11"/>
          <p:cNvSpPr/>
          <p:nvPr/>
        </p:nvSpPr>
        <p:spPr>
          <a:xfrm>
            <a:off x="5748029" y="32855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511" name="Google Shape;511;p11"/>
          <p:cNvCxnSpPr/>
          <p:nvPr/>
        </p:nvCxnSpPr>
        <p:spPr>
          <a:xfrm flipH="1">
            <a:off x="1384055" y="2359205"/>
            <a:ext cx="1983226" cy="6079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2" name="Google Shape;512;p11"/>
          <p:cNvCxnSpPr/>
          <p:nvPr/>
        </p:nvCxnSpPr>
        <p:spPr>
          <a:xfrm>
            <a:off x="4185037" y="2359205"/>
            <a:ext cx="1380724" cy="6544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11"/>
          <p:cNvSpPr/>
          <p:nvPr/>
        </p:nvSpPr>
        <p:spPr>
          <a:xfrm>
            <a:off x="2860289" y="3129775"/>
            <a:ext cx="1300974" cy="91997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Key-value storage</a:t>
            </a:r>
            <a:endParaRPr/>
          </a:p>
        </p:txBody>
      </p:sp>
      <p:cxnSp>
        <p:nvCxnSpPr>
          <p:cNvPr id="514" name="Google Shape;514;p11"/>
          <p:cNvCxnSpPr/>
          <p:nvPr/>
        </p:nvCxnSpPr>
        <p:spPr>
          <a:xfrm flipH="1">
            <a:off x="4148249" y="3524695"/>
            <a:ext cx="525122" cy="19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15" name="Google Shape;515;p11"/>
          <p:cNvCxnSpPr/>
          <p:nvPr/>
        </p:nvCxnSpPr>
        <p:spPr>
          <a:xfrm rot="10800000">
            <a:off x="2401224" y="3572462"/>
            <a:ext cx="450781" cy="7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16" name="Google Shape;516;p11"/>
          <p:cNvSpPr/>
          <p:nvPr/>
        </p:nvSpPr>
        <p:spPr>
          <a:xfrm>
            <a:off x="4803697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517" name="Google Shape;517;p11"/>
          <p:cNvSpPr/>
          <p:nvPr/>
        </p:nvSpPr>
        <p:spPr>
          <a:xfrm>
            <a:off x="5078206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518" name="Google Shape;518;p11"/>
          <p:cNvSpPr/>
          <p:nvPr/>
        </p:nvSpPr>
        <p:spPr>
          <a:xfrm>
            <a:off x="5352715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519" name="Google Shape;519;p11"/>
          <p:cNvSpPr/>
          <p:nvPr/>
        </p:nvSpPr>
        <p:spPr>
          <a:xfrm>
            <a:off x="5627224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520" name="Google Shape;520;p11"/>
          <p:cNvSpPr/>
          <p:nvPr/>
        </p:nvSpPr>
        <p:spPr>
          <a:xfrm>
            <a:off x="5901734" y="44004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11"/>
          <p:cNvSpPr/>
          <p:nvPr/>
        </p:nvSpPr>
        <p:spPr>
          <a:xfrm>
            <a:off x="807843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11"/>
          <p:cNvSpPr/>
          <p:nvPr/>
        </p:nvSpPr>
        <p:spPr>
          <a:xfrm>
            <a:off x="1082352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523" name="Google Shape;523;p11"/>
          <p:cNvSpPr/>
          <p:nvPr/>
        </p:nvSpPr>
        <p:spPr>
          <a:xfrm>
            <a:off x="1356861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524" name="Google Shape;524;p11"/>
          <p:cNvSpPr/>
          <p:nvPr/>
        </p:nvSpPr>
        <p:spPr>
          <a:xfrm>
            <a:off x="1631370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525" name="Google Shape;525;p11"/>
          <p:cNvCxnSpPr/>
          <p:nvPr/>
        </p:nvCxnSpPr>
        <p:spPr>
          <a:xfrm>
            <a:off x="2404560" y="4360848"/>
            <a:ext cx="2263528" cy="3183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6" name="Google Shape;526;p11"/>
          <p:cNvCxnSpPr/>
          <p:nvPr/>
        </p:nvCxnSpPr>
        <p:spPr>
          <a:xfrm rot="10800000">
            <a:off x="2400674" y="4727224"/>
            <a:ext cx="2252713" cy="5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7" name="Google Shape;527;p11"/>
          <p:cNvCxnSpPr/>
          <p:nvPr/>
        </p:nvCxnSpPr>
        <p:spPr>
          <a:xfrm rot="10800000">
            <a:off x="1564332" y="5098933"/>
            <a:ext cx="50349" cy="56289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528" name="Google Shape;528;p11"/>
          <p:cNvCxnSpPr/>
          <p:nvPr/>
        </p:nvCxnSpPr>
        <p:spPr>
          <a:xfrm rot="10800000">
            <a:off x="5420797" y="5136104"/>
            <a:ext cx="22470" cy="54430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529" name="Google Shape;529;p11"/>
          <p:cNvSpPr/>
          <p:nvPr/>
        </p:nvSpPr>
        <p:spPr>
          <a:xfrm>
            <a:off x="4354760" y="5667501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2</a:t>
            </a:r>
            <a:endParaRPr/>
          </a:p>
        </p:txBody>
      </p:sp>
      <p:cxnSp>
        <p:nvCxnSpPr>
          <p:cNvPr id="530" name="Google Shape;530;p11"/>
          <p:cNvCxnSpPr/>
          <p:nvPr/>
        </p:nvCxnSpPr>
        <p:spPr>
          <a:xfrm>
            <a:off x="769435" y="5527287"/>
            <a:ext cx="2258121" cy="115229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1" name="Google Shape;531;p11"/>
          <p:cNvCxnSpPr/>
          <p:nvPr/>
        </p:nvCxnSpPr>
        <p:spPr>
          <a:xfrm flipH="1" rot="10800000">
            <a:off x="880947" y="5527286"/>
            <a:ext cx="2100146" cy="115229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2" name="Google Shape;532;p11"/>
          <p:cNvCxnSpPr/>
          <p:nvPr/>
        </p:nvCxnSpPr>
        <p:spPr>
          <a:xfrm rot="10800000">
            <a:off x="2391383" y="5061763"/>
            <a:ext cx="1973932" cy="7115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533" name="Google Shape;533;p11"/>
          <p:cNvSpPr/>
          <p:nvPr/>
        </p:nvSpPr>
        <p:spPr>
          <a:xfrm>
            <a:off x="3346992" y="5770188"/>
            <a:ext cx="492512" cy="696952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4" name="Google Shape;534;p11"/>
          <p:cNvCxnSpPr/>
          <p:nvPr/>
        </p:nvCxnSpPr>
        <p:spPr>
          <a:xfrm>
            <a:off x="2794852" y="6079995"/>
            <a:ext cx="544384" cy="504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5" name="Google Shape;535;p11"/>
          <p:cNvCxnSpPr/>
          <p:nvPr/>
        </p:nvCxnSpPr>
        <p:spPr>
          <a:xfrm flipH="1">
            <a:off x="3822455" y="6079997"/>
            <a:ext cx="514982" cy="5042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11"/>
          <p:cNvSpPr txBox="1"/>
          <p:nvPr/>
        </p:nvSpPr>
        <p:spPr>
          <a:xfrm>
            <a:off x="7282114" y="5091640"/>
            <a:ext cx="47292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pl-PL" sz="18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Wady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</a:pPr>
            <a:r>
              <a:rPr b="0" i="0" lang="pl-PL" sz="16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Dodatkowy zewnętrzny element - DB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37" name="Google Shape;53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4932" y="305043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38" name="Google Shape;53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9802" y="1067523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39" name="Google Shape;53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13101" y="800822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95539" y="197374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41" name="Google Shape;5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9444" y="1667545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709813" y="1381666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11"/>
          <p:cNvSpPr txBox="1"/>
          <p:nvPr/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(bezpieczne dane)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2"/>
          <p:cNvSpPr txBox="1"/>
          <p:nvPr>
            <p:ph idx="1" type="body"/>
          </p:nvPr>
        </p:nvSpPr>
        <p:spPr>
          <a:xfrm>
            <a:off x="7322308" y="1882867"/>
            <a:ext cx="47292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Prosty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Konsumenta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Można dołożyć plik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Wysoka dostępność brokerów (HA)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Dane są bezpieczne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Wysoka dostępność kosumentów (HA)</a:t>
            </a:r>
            <a:endParaRPr/>
          </a:p>
          <a:p>
            <a:pPr indent="-122301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550" name="Google Shape;550;p12"/>
          <p:cNvSpPr/>
          <p:nvPr/>
        </p:nvSpPr>
        <p:spPr>
          <a:xfrm>
            <a:off x="2878284" y="1255829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551" name="Google Shape;551;p12"/>
          <p:cNvSpPr/>
          <p:nvPr/>
        </p:nvSpPr>
        <p:spPr>
          <a:xfrm>
            <a:off x="516882" y="5760429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1</a:t>
            </a:r>
            <a:endParaRPr/>
          </a:p>
        </p:txBody>
      </p:sp>
      <p:sp>
        <p:nvSpPr>
          <p:cNvPr id="552" name="Google Shape;552;p12"/>
          <p:cNvSpPr/>
          <p:nvPr/>
        </p:nvSpPr>
        <p:spPr>
          <a:xfrm>
            <a:off x="143041" y="2714767"/>
            <a:ext cx="2272211" cy="2554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287453" y="29416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554" name="Google Shape;554;p12"/>
          <p:cNvSpPr txBox="1"/>
          <p:nvPr/>
        </p:nvSpPr>
        <p:spPr>
          <a:xfrm>
            <a:off x="9881874" y="468496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561962" y="29416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556" name="Google Shape;556;p12"/>
          <p:cNvSpPr/>
          <p:nvPr/>
        </p:nvSpPr>
        <p:spPr>
          <a:xfrm>
            <a:off x="836471" y="29416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557" name="Google Shape;557;p12"/>
          <p:cNvSpPr/>
          <p:nvPr/>
        </p:nvSpPr>
        <p:spPr>
          <a:xfrm>
            <a:off x="1110980" y="294167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558" name="Google Shape;558;p12"/>
          <p:cNvSpPr/>
          <p:nvPr/>
        </p:nvSpPr>
        <p:spPr>
          <a:xfrm>
            <a:off x="1385490" y="29322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4677869" y="2751937"/>
            <a:ext cx="2300090" cy="261030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12"/>
          <p:cNvSpPr/>
          <p:nvPr/>
        </p:nvSpPr>
        <p:spPr>
          <a:xfrm>
            <a:off x="4943087" y="30253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12"/>
          <p:cNvSpPr/>
          <p:nvPr/>
        </p:nvSpPr>
        <p:spPr>
          <a:xfrm>
            <a:off x="5217596" y="302530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562" name="Google Shape;562;p12"/>
          <p:cNvSpPr/>
          <p:nvPr/>
        </p:nvSpPr>
        <p:spPr>
          <a:xfrm>
            <a:off x="5492105" y="302530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563" name="Google Shape;563;p12"/>
          <p:cNvSpPr/>
          <p:nvPr/>
        </p:nvSpPr>
        <p:spPr>
          <a:xfrm>
            <a:off x="5766614" y="302530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564" name="Google Shape;564;p12"/>
          <p:cNvCxnSpPr/>
          <p:nvPr/>
        </p:nvCxnSpPr>
        <p:spPr>
          <a:xfrm flipH="1">
            <a:off x="1430519" y="2182645"/>
            <a:ext cx="2085445" cy="48718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5" name="Google Shape;565;p12"/>
          <p:cNvCxnSpPr/>
          <p:nvPr/>
        </p:nvCxnSpPr>
        <p:spPr>
          <a:xfrm>
            <a:off x="4185037" y="2182644"/>
            <a:ext cx="1287797" cy="53364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6" name="Google Shape;566;p12"/>
          <p:cNvSpPr/>
          <p:nvPr/>
        </p:nvSpPr>
        <p:spPr>
          <a:xfrm>
            <a:off x="2878874" y="2869580"/>
            <a:ext cx="1300974" cy="91997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Key-value storage</a:t>
            </a:r>
            <a:endParaRPr/>
          </a:p>
        </p:txBody>
      </p:sp>
      <p:cxnSp>
        <p:nvCxnSpPr>
          <p:cNvPr id="567" name="Google Shape;567;p12"/>
          <p:cNvCxnSpPr/>
          <p:nvPr/>
        </p:nvCxnSpPr>
        <p:spPr>
          <a:xfrm flipH="1">
            <a:off x="4166834" y="3264500"/>
            <a:ext cx="525122" cy="19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568" name="Google Shape;568;p12"/>
          <p:cNvCxnSpPr/>
          <p:nvPr/>
        </p:nvCxnSpPr>
        <p:spPr>
          <a:xfrm rot="10800000">
            <a:off x="2419809" y="3312267"/>
            <a:ext cx="450781" cy="7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569" name="Google Shape;569;p12"/>
          <p:cNvSpPr/>
          <p:nvPr/>
        </p:nvSpPr>
        <p:spPr>
          <a:xfrm>
            <a:off x="4822282" y="414972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570" name="Google Shape;570;p12"/>
          <p:cNvSpPr/>
          <p:nvPr/>
        </p:nvSpPr>
        <p:spPr>
          <a:xfrm>
            <a:off x="5096791" y="414972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571" name="Google Shape;571;p12"/>
          <p:cNvSpPr/>
          <p:nvPr/>
        </p:nvSpPr>
        <p:spPr>
          <a:xfrm>
            <a:off x="5371300" y="414972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572" name="Google Shape;572;p12"/>
          <p:cNvSpPr/>
          <p:nvPr/>
        </p:nvSpPr>
        <p:spPr>
          <a:xfrm>
            <a:off x="5645809" y="41497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573" name="Google Shape;573;p12"/>
          <p:cNvSpPr/>
          <p:nvPr/>
        </p:nvSpPr>
        <p:spPr>
          <a:xfrm>
            <a:off x="5920319" y="414025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12"/>
          <p:cNvSpPr/>
          <p:nvPr/>
        </p:nvSpPr>
        <p:spPr>
          <a:xfrm>
            <a:off x="380379" y="409396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12"/>
          <p:cNvSpPr/>
          <p:nvPr/>
        </p:nvSpPr>
        <p:spPr>
          <a:xfrm>
            <a:off x="654888" y="409396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576" name="Google Shape;576;p12"/>
          <p:cNvSpPr/>
          <p:nvPr/>
        </p:nvSpPr>
        <p:spPr>
          <a:xfrm>
            <a:off x="929397" y="409396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577" name="Google Shape;577;p12"/>
          <p:cNvSpPr/>
          <p:nvPr/>
        </p:nvSpPr>
        <p:spPr>
          <a:xfrm>
            <a:off x="1203906" y="409396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578" name="Google Shape;578;p12"/>
          <p:cNvCxnSpPr/>
          <p:nvPr/>
        </p:nvCxnSpPr>
        <p:spPr>
          <a:xfrm>
            <a:off x="2423145" y="4100653"/>
            <a:ext cx="2263528" cy="3183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9" name="Google Shape;579;p12"/>
          <p:cNvCxnSpPr/>
          <p:nvPr/>
        </p:nvCxnSpPr>
        <p:spPr>
          <a:xfrm rot="10800000">
            <a:off x="2419259" y="4467029"/>
            <a:ext cx="2252713" cy="5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0" name="Google Shape;580;p12"/>
          <p:cNvSpPr/>
          <p:nvPr/>
        </p:nvSpPr>
        <p:spPr>
          <a:xfrm>
            <a:off x="4986663" y="5760428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2</a:t>
            </a:r>
            <a:endParaRPr/>
          </a:p>
        </p:txBody>
      </p:sp>
      <p:sp>
        <p:nvSpPr>
          <p:cNvPr id="581" name="Google Shape;581;p12"/>
          <p:cNvSpPr/>
          <p:nvPr/>
        </p:nvSpPr>
        <p:spPr>
          <a:xfrm>
            <a:off x="5511441" y="5060233"/>
            <a:ext cx="1374140" cy="21773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Offsety...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2" name="Google Shape;582;p12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​</a:t>
            </a:r>
            <a:endParaRPr/>
          </a:p>
        </p:txBody>
      </p:sp>
      <p:sp>
        <p:nvSpPr>
          <p:cNvPr id="583" name="Google Shape;583;p12"/>
          <p:cNvSpPr/>
          <p:nvPr/>
        </p:nvSpPr>
        <p:spPr>
          <a:xfrm>
            <a:off x="948733" y="4985891"/>
            <a:ext cx="1374140" cy="217734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Offsety...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12"/>
          <p:cNvCxnSpPr/>
          <p:nvPr/>
        </p:nvCxnSpPr>
        <p:spPr>
          <a:xfrm>
            <a:off x="560891" y="5239936"/>
            <a:ext cx="116918" cy="50576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5" name="Google Shape;585;p12"/>
          <p:cNvCxnSpPr/>
          <p:nvPr/>
        </p:nvCxnSpPr>
        <p:spPr>
          <a:xfrm>
            <a:off x="5181395" y="5362681"/>
            <a:ext cx="93535" cy="38955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12"/>
          <p:cNvCxnSpPr/>
          <p:nvPr/>
        </p:nvCxnSpPr>
        <p:spPr>
          <a:xfrm rot="10800000">
            <a:off x="1727883" y="5188140"/>
            <a:ext cx="3885" cy="58147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7" name="Google Shape;587;p12"/>
          <p:cNvCxnSpPr/>
          <p:nvPr/>
        </p:nvCxnSpPr>
        <p:spPr>
          <a:xfrm flipH="1" rot="10800000">
            <a:off x="6192255" y="5234603"/>
            <a:ext cx="33285" cy="50713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88" name="Google Shape;58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1187" y="305043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89" name="Google Shape;58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6057" y="1067523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90" name="Google Shape;59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9356" y="800822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91" name="Google Shape;59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5699" y="1667545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92" name="Google Shape;59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22348" y="1375093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593" name="Google Shape;59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3506" y="1988273"/>
            <a:ext cx="266701" cy="2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p12"/>
          <p:cNvSpPr txBox="1"/>
          <p:nvPr>
            <p:ph type="title"/>
          </p:nvPr>
        </p:nvSpPr>
        <p:spPr>
          <a:xfrm>
            <a:off x="681038" y="0"/>
            <a:ext cx="10829925" cy="1125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(bezpieczne dane)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Wiadomość</a:t>
            </a:r>
            <a:endParaRPr/>
          </a:p>
        </p:txBody>
      </p:sp>
      <p:sp>
        <p:nvSpPr>
          <p:cNvPr id="601" name="Google Shape;601;p13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 = „Komunikat” = „Wiersz” = „Rekord”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Tablica bajtów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Może zawierać klucz(opcjonalny)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Grupowane są w batche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Topik, Partycja, Segment</a:t>
            </a:r>
            <a:endParaRPr/>
          </a:p>
        </p:txBody>
      </p:sp>
      <p:sp>
        <p:nvSpPr>
          <p:cNvPr id="608" name="Google Shape;608;p1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09" name="Google Shape;609;p14"/>
          <p:cNvSpPr/>
          <p:nvPr/>
        </p:nvSpPr>
        <p:spPr>
          <a:xfrm>
            <a:off x="1135535" y="1970479"/>
            <a:ext cx="448937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A </a:t>
            </a:r>
            <a:endParaRPr/>
          </a:p>
        </p:txBody>
      </p:sp>
      <p:sp>
        <p:nvSpPr>
          <p:cNvPr id="610" name="Google Shape;610;p14"/>
          <p:cNvSpPr/>
          <p:nvPr/>
        </p:nvSpPr>
        <p:spPr>
          <a:xfrm>
            <a:off x="1131518" y="3104872"/>
            <a:ext cx="1432191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Partycja 0</a:t>
            </a:r>
            <a:endParaRPr/>
          </a:p>
        </p:txBody>
      </p:sp>
      <p:sp>
        <p:nvSpPr>
          <p:cNvPr id="611" name="Google Shape;611;p14"/>
          <p:cNvSpPr/>
          <p:nvPr/>
        </p:nvSpPr>
        <p:spPr>
          <a:xfrm>
            <a:off x="2664698" y="3104871"/>
            <a:ext cx="143219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612" name="Google Shape;612;p14"/>
          <p:cNvSpPr/>
          <p:nvPr/>
        </p:nvSpPr>
        <p:spPr>
          <a:xfrm>
            <a:off x="4207060" y="3104872"/>
            <a:ext cx="1432191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613" name="Google Shape;613;p14"/>
          <p:cNvSpPr/>
          <p:nvPr/>
        </p:nvSpPr>
        <p:spPr>
          <a:xfrm>
            <a:off x="1136682" y="4211723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/>
          </a:p>
        </p:txBody>
      </p:sp>
      <p:sp>
        <p:nvSpPr>
          <p:cNvPr id="614" name="Google Shape;614;p14"/>
          <p:cNvSpPr/>
          <p:nvPr/>
        </p:nvSpPr>
        <p:spPr>
          <a:xfrm>
            <a:off x="1623260" y="4211722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/>
          </a:p>
        </p:txBody>
      </p:sp>
      <p:sp>
        <p:nvSpPr>
          <p:cNvPr id="615" name="Google Shape;615;p14"/>
          <p:cNvSpPr/>
          <p:nvPr/>
        </p:nvSpPr>
        <p:spPr>
          <a:xfrm>
            <a:off x="1136682" y="4661578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/>
          </a:p>
        </p:txBody>
      </p:sp>
      <p:sp>
        <p:nvSpPr>
          <p:cNvPr id="616" name="Google Shape;616;p14"/>
          <p:cNvSpPr/>
          <p:nvPr/>
        </p:nvSpPr>
        <p:spPr>
          <a:xfrm>
            <a:off x="1623260" y="4661578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S5</a:t>
            </a:r>
            <a:endParaRPr/>
          </a:p>
        </p:txBody>
      </p:sp>
      <p:sp>
        <p:nvSpPr>
          <p:cNvPr id="617" name="Google Shape;617;p14"/>
          <p:cNvSpPr/>
          <p:nvPr/>
        </p:nvSpPr>
        <p:spPr>
          <a:xfrm>
            <a:off x="2109838" y="4211723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/>
          </a:p>
        </p:txBody>
      </p:sp>
      <p:sp>
        <p:nvSpPr>
          <p:cNvPr id="618" name="Google Shape;618;p14"/>
          <p:cNvSpPr/>
          <p:nvPr/>
        </p:nvSpPr>
        <p:spPr>
          <a:xfrm>
            <a:off x="2660682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/>
          </a:p>
        </p:txBody>
      </p:sp>
      <p:sp>
        <p:nvSpPr>
          <p:cNvPr id="619" name="Google Shape;619;p14"/>
          <p:cNvSpPr/>
          <p:nvPr/>
        </p:nvSpPr>
        <p:spPr>
          <a:xfrm>
            <a:off x="3147260" y="4230083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/>
          </a:p>
        </p:txBody>
      </p:sp>
      <p:sp>
        <p:nvSpPr>
          <p:cNvPr id="620" name="Google Shape;620;p14"/>
          <p:cNvSpPr/>
          <p:nvPr/>
        </p:nvSpPr>
        <p:spPr>
          <a:xfrm>
            <a:off x="2660682" y="4679939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/>
          </a:p>
        </p:txBody>
      </p:sp>
      <p:sp>
        <p:nvSpPr>
          <p:cNvPr id="621" name="Google Shape;621;p14"/>
          <p:cNvSpPr/>
          <p:nvPr/>
        </p:nvSpPr>
        <p:spPr>
          <a:xfrm>
            <a:off x="3633838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/>
          </a:p>
        </p:txBody>
      </p:sp>
      <p:sp>
        <p:nvSpPr>
          <p:cNvPr id="622" name="Google Shape;622;p14"/>
          <p:cNvSpPr/>
          <p:nvPr/>
        </p:nvSpPr>
        <p:spPr>
          <a:xfrm>
            <a:off x="4203043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/>
          </a:p>
        </p:txBody>
      </p:sp>
      <p:sp>
        <p:nvSpPr>
          <p:cNvPr id="623" name="Google Shape;623;p14"/>
          <p:cNvSpPr/>
          <p:nvPr/>
        </p:nvSpPr>
        <p:spPr>
          <a:xfrm>
            <a:off x="4689621" y="4230083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/>
          </a:p>
        </p:txBody>
      </p:sp>
      <p:sp>
        <p:nvSpPr>
          <p:cNvPr id="624" name="Google Shape;624;p14"/>
          <p:cNvSpPr/>
          <p:nvPr/>
        </p:nvSpPr>
        <p:spPr>
          <a:xfrm>
            <a:off x="5176199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/>
          </a:p>
        </p:txBody>
      </p:sp>
      <p:sp>
        <p:nvSpPr>
          <p:cNvPr id="625" name="Google Shape;625;p14"/>
          <p:cNvSpPr/>
          <p:nvPr/>
        </p:nvSpPr>
        <p:spPr>
          <a:xfrm>
            <a:off x="6240016" y="1988840"/>
            <a:ext cx="448937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626" name="Google Shape;626;p14"/>
          <p:cNvSpPr/>
          <p:nvPr/>
        </p:nvSpPr>
        <p:spPr>
          <a:xfrm>
            <a:off x="6235999" y="3123233"/>
            <a:ext cx="1432191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Partycja 0</a:t>
            </a:r>
            <a:endParaRPr/>
          </a:p>
        </p:txBody>
      </p:sp>
      <p:sp>
        <p:nvSpPr>
          <p:cNvPr id="627" name="Google Shape;627;p14"/>
          <p:cNvSpPr/>
          <p:nvPr/>
        </p:nvSpPr>
        <p:spPr>
          <a:xfrm>
            <a:off x="7769179" y="3123232"/>
            <a:ext cx="143219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628" name="Google Shape;628;p14"/>
          <p:cNvSpPr/>
          <p:nvPr/>
        </p:nvSpPr>
        <p:spPr>
          <a:xfrm>
            <a:off x="6241163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/>
          </a:p>
        </p:txBody>
      </p:sp>
      <p:sp>
        <p:nvSpPr>
          <p:cNvPr id="629" name="Google Shape;629;p14"/>
          <p:cNvSpPr/>
          <p:nvPr/>
        </p:nvSpPr>
        <p:spPr>
          <a:xfrm>
            <a:off x="6727741" y="4230083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/>
          </a:p>
        </p:txBody>
      </p:sp>
      <p:sp>
        <p:nvSpPr>
          <p:cNvPr id="630" name="Google Shape;630;p14"/>
          <p:cNvSpPr/>
          <p:nvPr/>
        </p:nvSpPr>
        <p:spPr>
          <a:xfrm>
            <a:off x="6241163" y="4679939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S4</a:t>
            </a:r>
            <a:endParaRPr/>
          </a:p>
        </p:txBody>
      </p:sp>
      <p:sp>
        <p:nvSpPr>
          <p:cNvPr id="631" name="Google Shape;631;p14"/>
          <p:cNvSpPr/>
          <p:nvPr/>
        </p:nvSpPr>
        <p:spPr>
          <a:xfrm>
            <a:off x="7214319" y="423008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S3</a:t>
            </a:r>
            <a:endParaRPr/>
          </a:p>
        </p:txBody>
      </p:sp>
      <p:sp>
        <p:nvSpPr>
          <p:cNvPr id="632" name="Google Shape;632;p14"/>
          <p:cNvSpPr/>
          <p:nvPr/>
        </p:nvSpPr>
        <p:spPr>
          <a:xfrm>
            <a:off x="7765163" y="4248445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S1</a:t>
            </a:r>
            <a:endParaRPr/>
          </a:p>
        </p:txBody>
      </p:sp>
      <p:sp>
        <p:nvSpPr>
          <p:cNvPr id="633" name="Google Shape;633;p14"/>
          <p:cNvSpPr/>
          <p:nvPr/>
        </p:nvSpPr>
        <p:spPr>
          <a:xfrm>
            <a:off x="8251741" y="4248444"/>
            <a:ext cx="449856" cy="367229"/>
          </a:xfrm>
          <a:prstGeom prst="rect">
            <a:avLst/>
          </a:prstGeom>
          <a:solidFill>
            <a:srgbClr val="F48EA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Topiki</a:t>
            </a:r>
            <a:endParaRPr/>
          </a:p>
        </p:txBody>
      </p:sp>
      <p:sp>
        <p:nvSpPr>
          <p:cNvPr id="640" name="Google Shape;640;p1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 nich zapisywane są wiadomości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Podział biznesowy danych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Nieograniczona ilość / nieograniczony rozmiar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Każdy topik ma co najmniej jedną partycję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Domyślnie tworzą się automatycznie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Topiki - konfiguracja</a:t>
            </a:r>
            <a:endParaRPr/>
          </a:p>
        </p:txBody>
      </p:sp>
      <p:sp>
        <p:nvSpPr>
          <p:cNvPr id="647" name="Google Shape;647;p1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graphicFrame>
        <p:nvGraphicFramePr>
          <p:cNvPr id="648" name="Google Shape;648;p16"/>
          <p:cNvGraphicFramePr/>
          <p:nvPr/>
        </p:nvGraphicFramePr>
        <p:xfrm>
          <a:off x="722819" y="21822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{2418FA2C-8E9A-494E-8B8B-6E3CDA26797A}</a:tableStyleId>
              </a:tblPr>
              <a:tblGrid>
                <a:gridCol w="3582125"/>
                <a:gridCol w="5040300"/>
                <a:gridCol w="2123925"/>
              </a:tblGrid>
              <a:tr h="37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Właściwość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Opis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b="1" i="0" lang="pl-PL" sz="1800" u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Domyślna wartość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pl-PL" sz="1800" u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cleanup.policy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 ma się stać ze starymi wiadomościami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delete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retention.ms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Czas wykorzystywany w polityce topika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 day 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rebuchet MS"/>
                        <a:buNone/>
                      </a:pPr>
                      <a:r>
                        <a:rPr b="0" i="0" lang="pl-PL" sz="1800" u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unclean.leader.election.enable</a:t>
                      </a:r>
                      <a:endParaRPr b="0"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Czy przepinać na non sync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false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retention.bytes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Rozmiar wykorzystywany w politycze topika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min.insync.replicas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Minimalna ilość synchronizowanych replik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max.message.bytes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Maksymalny rozmiar wiaodmości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1Mb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3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compression.type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Rodzaj kompresji 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producer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Partycje</a:t>
            </a:r>
            <a:endParaRPr/>
          </a:p>
        </p:txBody>
      </p:sp>
      <p:sp>
        <p:nvSpPr>
          <p:cNvPr id="655" name="Google Shape;655;p1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Sekwencja danych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Więcej partycji = zwiększamy zrównoleglanie konsumowania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Mogą zapewniać redundancje danych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Specjalnie wydzielony obszar w pamięci serwera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Topik może mieć 1 lub więcej partycji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Partycja nie może być dzielona na wiele brokerów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Dla grupy konsumentów – 1 partycja = 1 konsument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Ilość partycji można zmieniać*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Partycje – nowe wiadomości bez klucza</a:t>
            </a:r>
            <a:endParaRPr/>
          </a:p>
        </p:txBody>
      </p:sp>
      <p:pic>
        <p:nvPicPr>
          <p:cNvPr id="662" name="Google Shape;66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565" y="1930400"/>
            <a:ext cx="68865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Partycje – nowe wiadomości bez klucza</a:t>
            </a:r>
            <a:endParaRPr/>
          </a:p>
        </p:txBody>
      </p:sp>
      <p:pic>
        <p:nvPicPr>
          <p:cNvPr id="669" name="Google Shape;66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6333" y="1930400"/>
            <a:ext cx="6957151" cy="393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Agenda</a:t>
            </a:r>
            <a:endParaRPr/>
          </a:p>
        </p:txBody>
      </p:sp>
      <p:sp>
        <p:nvSpPr>
          <p:cNvPr id="277" name="Google Shape;277;p2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Produkowanie i konsumowanie wiadomości</a:t>
            </a:r>
            <a:endParaRPr/>
          </a:p>
        </p:txBody>
      </p:sp>
      <p:sp>
        <p:nvSpPr>
          <p:cNvPr id="278" name="Google Shape;278;p2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Kafka - Jak mogło wyglądać projektowanie Kafki?</a:t>
            </a:r>
            <a:endParaRPr/>
          </a:p>
        </p:txBody>
      </p:sp>
      <p:sp>
        <p:nvSpPr>
          <p:cNvPr id="279" name="Google Shape;279;p2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/>
              <a:t>Gwarancje dostarczenia </a:t>
            </a:r>
            <a:endParaRPr/>
          </a:p>
        </p:txBody>
      </p:sp>
      <p:sp>
        <p:nvSpPr>
          <p:cNvPr id="280" name="Google Shape;280;p2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Broker kontroler i Rebalancing</a:t>
            </a:r>
            <a:endParaRPr/>
          </a:p>
        </p:txBody>
      </p:sp>
      <p:sp>
        <p:nvSpPr>
          <p:cNvPr id="281" name="Google Shape;281;p2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2" name="Google Shape;282;p2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3" name="Google Shape;283;p2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84" name="Google Shape;284;p2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Partycje – nowe wiadomości z kluczem</a:t>
            </a:r>
            <a:endParaRPr/>
          </a:p>
        </p:txBody>
      </p:sp>
      <p:pic>
        <p:nvPicPr>
          <p:cNvPr id="676" name="Google Shape;6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3987" y="1930400"/>
            <a:ext cx="769620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Partycje – nowe wiadomości z kluczem</a:t>
            </a:r>
            <a:endParaRPr/>
          </a:p>
        </p:txBody>
      </p:sp>
      <p:pic>
        <p:nvPicPr>
          <p:cNvPr descr="Obraz zawierający tekst&#10;&#10;Opis wygenerowany automatycznie" id="683" name="Google Shape;68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9153" y="1922463"/>
            <a:ext cx="7690907" cy="43291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Kolejność </a:t>
            </a:r>
            <a:endParaRPr/>
          </a:p>
        </p:txBody>
      </p:sp>
      <p:sp>
        <p:nvSpPr>
          <p:cNvPr id="690" name="Google Shape;690;p2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Kolejność jest zagwarantowana w obrębie jednej partycji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Wiele partycji per topik = brak kolejności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Segment </a:t>
            </a:r>
            <a:endParaRPr/>
          </a:p>
        </p:txBody>
      </p:sp>
      <p:sp>
        <p:nvSpPr>
          <p:cNvPr id="697" name="Google Shape;697;p2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Fizyczny plik na dysku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Zawiera zbiór rekordów (wiadomości)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uruchomić   </a:t>
            </a:r>
            <a:endParaRPr/>
          </a:p>
        </p:txBody>
      </p:sp>
      <p:sp>
        <p:nvSpPr>
          <p:cNvPr id="704" name="Google Shape;704;p2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Instalacja Kafka+Zookeper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https://kafka.apache.org/downloads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uruchomić   </a:t>
            </a:r>
            <a:endParaRPr/>
          </a:p>
        </p:txBody>
      </p:sp>
      <p:sp>
        <p:nvSpPr>
          <p:cNvPr id="710" name="Google Shape;710;p25"/>
          <p:cNvSpPr txBox="1"/>
          <p:nvPr>
            <p:ph idx="1" type="body"/>
          </p:nvPr>
        </p:nvSpPr>
        <p:spPr>
          <a:xfrm>
            <a:off x="646327" y="1428330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Docker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Spotify/kafka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bitnami/kafka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11" name="Google Shape;711;p25"/>
          <p:cNvSpPr txBox="1"/>
          <p:nvPr/>
        </p:nvSpPr>
        <p:spPr>
          <a:xfrm>
            <a:off x="1487488" y="2682322"/>
            <a:ext cx="1061127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 run -p </a:t>
            </a:r>
            <a:r>
              <a:rPr lang="pl-PL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2181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2181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-p </a:t>
            </a:r>
            <a:r>
              <a:rPr b="0" lang="pl-PL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9092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9092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 ADVERTISED_HOST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ip_address </a:t>
            </a:r>
            <a:b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env ADVERTISED_PORT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9092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spotify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2" name="Google Shape;712;p25"/>
          <p:cNvSpPr txBox="1"/>
          <p:nvPr/>
        </p:nvSpPr>
        <p:spPr>
          <a:xfrm>
            <a:off x="1487488" y="5039852"/>
            <a:ext cx="1046590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sSL https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raw.githubusercontent.com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bitnami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bitnami-docker-kafka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docker-compose.yml </a:t>
            </a:r>
            <a:r>
              <a:rPr b="1" lang="pl-PL" sz="1800">
                <a:solidFill>
                  <a:srgbClr val="804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docker-compose.yml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 up -d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uruchomić</a:t>
            </a:r>
            <a:endParaRPr/>
          </a:p>
        </p:txBody>
      </p:sp>
      <p:sp>
        <p:nvSpPr>
          <p:cNvPr id="719" name="Google Shape;719;p2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Docker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confluentinc/kafka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 u="sng">
                <a:solidFill>
                  <a:schemeClr val="hlink"/>
                </a:solidFill>
                <a:hlinkClick r:id="rId3"/>
              </a:rPr>
              <a:t>https://developer.confluent.io/quickstart/kafka-docker/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/>
              <a:t>Ćwiczenia/00-confluentinc-kafka</a:t>
            </a:r>
            <a:endParaRPr/>
          </a:p>
          <a:p>
            <a:pPr indent="-91439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docker-compose up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None/>
            </a:pPr>
            <a:r>
              <a:rPr lang="pl-PL">
                <a:solidFill>
                  <a:srgbClr val="000000"/>
                </a:solidFill>
                <a:highlight>
                  <a:srgbClr val="FFFFFF"/>
                </a:highlight>
              </a:rPr>
              <a:t>		lub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Char char="▪"/>
            </a:pPr>
            <a:r>
              <a:rPr lang="pl-PL">
                <a:solidFill>
                  <a:srgbClr val="000000"/>
                </a:solidFill>
                <a:highlight>
                  <a:srgbClr val="FFFFFF"/>
                </a:highlight>
              </a:rPr>
              <a:t>docker-compose -f docker-compose-for-ca-vpn.yml up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91439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"/>
          <p:cNvSpPr txBox="1"/>
          <p:nvPr/>
        </p:nvSpPr>
        <p:spPr>
          <a:xfrm>
            <a:off x="490331" y="641942"/>
            <a:ext cx="12191999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'3'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 zookeeper</a:t>
            </a:r>
            <a:r>
              <a:rPr b="0" lang="pl-PL" sz="14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confluentinc/cp-zookeeper:7.0.1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container_name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zookeeper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ZOOKEEPER_CLIENT_PORT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2181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ZOOKEEPER_TICK_TIME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 kafka</a:t>
            </a:r>
            <a:r>
              <a:rPr b="0" lang="pl-PL" sz="140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confluentinc/cp-kafka:7.0.1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container_name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kafka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ports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# To learn about configuring Kafka for access across networks see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# https://www.confluent.io/blog/kafka-client-cannot-connect-to-broker-on-aws-on-docker-etc/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"9092:9092"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depends_on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zookeeper</a:t>
            </a:r>
            <a:endParaRPr b="0" sz="14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KAFKA_BROKER_ID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KAFKA_ZOOKEEPER_CONNECT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'zookeeper:2181'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KAFKA_LISTENER_SECURITY_PROTOCOL_MAP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PLAINTEXT:PLAINTEXT,PLAINTEXT_INTERNAL:PLAINTEXT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KAFKA_ADVERTISED_LISTENERS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PLAINTEXT://localhost:9092,PLAINTEXT_INTERNAL://kafka:29092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KAFKA_OFFSETS_TOPIC_REPLICATION_FACTOR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KAFKA_TRANSACTION_STATE_LOG_MIN_ISR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KAFKA_TRANSACTION_STATE_LOG_REPLICATION_FACTOR</a:t>
            </a:r>
            <a:r>
              <a:rPr b="0" lang="pl-PL" sz="14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140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AKHQ</a:t>
            </a:r>
            <a:endParaRPr/>
          </a:p>
        </p:txBody>
      </p:sp>
      <p:sp>
        <p:nvSpPr>
          <p:cNvPr id="732" name="Google Shape;732;p2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descr="Obraz zawierający tekst, monitor, zrzut ekranu, ekran&#10;&#10;Opis wygenerowany automatycznie" id="733" name="Google Shape;73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20" y="2086941"/>
            <a:ext cx="8054431" cy="3973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uruchomić - Kafka + Zookeper + AKHQ</a:t>
            </a:r>
            <a:endParaRPr/>
          </a:p>
        </p:txBody>
      </p:sp>
      <p:sp>
        <p:nvSpPr>
          <p:cNvPr id="740" name="Google Shape;740;p2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41" name="Google Shape;741;p2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1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Ćwiczenia/01-confluentic-kafka-akhq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docker-compose up</a:t>
            </a:r>
            <a:endParaRPr b="0"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rPr b="0" i="0" lang="pl-PL" sz="24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lub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docker-compose -f docker-compose-for-ca-vpn.yml up</a:t>
            </a:r>
            <a:endParaRPr b="0"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http</a:t>
            </a:r>
            <a:r>
              <a:rPr b="0" lang="pl-PL" sz="2400">
                <a:solidFill>
                  <a:srgbClr val="804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://</a:t>
            </a:r>
            <a:r>
              <a:rPr b="0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localhost</a:t>
            </a:r>
            <a:r>
              <a:rPr b="0" lang="pl-PL" sz="2400">
                <a:solidFill>
                  <a:srgbClr val="804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lang="pl-PL" sz="2400">
                <a:solidFill>
                  <a:srgbClr val="FF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8080</a:t>
            </a:r>
            <a:r>
              <a:rPr b="0" lang="pl-PL" sz="2400">
                <a:solidFill>
                  <a:srgbClr val="804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b="0" lang="pl-PL" sz="24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ui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Kafka</a:t>
            </a:r>
            <a:endParaRPr/>
          </a:p>
        </p:txBody>
      </p:sp>
      <p:sp>
        <p:nvSpPr>
          <p:cNvPr id="291" name="Google Shape;291;p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Szyna danych publish-subscribe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Baza danych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Składnica danych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Stworzona w 2011 (Linkedin)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Napisana w Scala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Open source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pełni skalowana horyzontalnie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Niezależna od języków programowania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92" name="Google Shape;29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2032" y="1859106"/>
            <a:ext cx="4824536" cy="3139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0"/>
          <p:cNvSpPr txBox="1"/>
          <p:nvPr/>
        </p:nvSpPr>
        <p:spPr>
          <a:xfrm>
            <a:off x="728870" y="0"/>
            <a:ext cx="12341086" cy="68172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version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'3'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services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zookeeper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confluentinc/cp-zookeeper:7.0.1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container_name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zookeeper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ZOOKEEPER_CLIENT_PORT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2181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ZOOKEEPER_TICK_TIME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2000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kafka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confluentinc/cp-kafka:7.0.1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container_name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kafka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ports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# To learn about configuring Kafka for access across networks see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# https://www.confluent.io/blog/kafka-client-cannot-connect-to-broker-on-aws-on-docker-etc/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"9092:9092"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depends_on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zookeeper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KAFKA_BROKER_ID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KAFKA_ZOOKEEPER_CONNECT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'zookeeper:2181'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KAFKA_LISTENER_SECURITY_PROTOCOL_MAP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PLAINTEXT:PLAINTEXT,PLAINTEXT_INTERNAL:PLAINTEXT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KAFKA_ADVERTISED_LISTENERS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PLAINTEXT://localhost:9092,PLAINTEXT_INTERNAL://kafka:29092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KAFKA_OFFSETS_TOPIC_REPLICATION_FACTOR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KAFKA_TRANSACTION_STATE_LOG_MIN_ISR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KAFKA_TRANSACTION_STATE_LOG_REPLICATION_FACTOR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lang="pl-PL" sz="950">
                <a:solidFill>
                  <a:srgbClr val="FF804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 akhq</a:t>
            </a:r>
            <a:r>
              <a:rPr b="0" lang="pl-PL" sz="950">
                <a:solidFill>
                  <a:srgbClr val="000000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image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tchiotludo/akhq:0.22.0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environment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AKHQ_CONFIGURATION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akhq: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connections: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docker-kafka-server: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properties: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bootstrap.servers: kafka:29092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ports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- 8080:8080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depends_on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kafka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- zookeeper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volumes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zookeeper_data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driver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local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kafka_data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95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driver</a:t>
            </a:r>
            <a:r>
              <a:rPr b="0" lang="pl-PL" sz="9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local</a:t>
            </a:r>
            <a:endParaRPr b="0" sz="9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Produkowanie wiadomości</a:t>
            </a:r>
            <a:endParaRPr/>
          </a:p>
        </p:txBody>
      </p:sp>
      <p:pic>
        <p:nvPicPr>
          <p:cNvPr id="753" name="Google Shape;75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5520" y="1519543"/>
            <a:ext cx="7704856" cy="5338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- konfiguracja</a:t>
            </a:r>
            <a:endParaRPr/>
          </a:p>
        </p:txBody>
      </p:sp>
      <p:sp>
        <p:nvSpPr>
          <p:cNvPr id="760" name="Google Shape;760;p32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Trzy niezbędne właściwości: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bootstrap.servers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key.serializer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value.serializer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najprostszy kod</a:t>
            </a:r>
            <a:endParaRPr/>
          </a:p>
        </p:txBody>
      </p:sp>
      <p:sp>
        <p:nvSpPr>
          <p:cNvPr id="767" name="Google Shape;767;p3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Zależności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68" name="Google Shape;768;p3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9" name="Google Shape;769;p33"/>
          <p:cNvSpPr txBox="1"/>
          <p:nvPr/>
        </p:nvSpPr>
        <p:spPr>
          <a:xfrm>
            <a:off x="1271464" y="2942776"/>
            <a:ext cx="784197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&lt;dependency&gt;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&lt;groupId&gt;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org.apache.kafka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&lt;/groupId&gt;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&lt;artifactId&gt;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kafka-clients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&lt;/artifactId&gt;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3.4.0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&lt;/version&gt;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&lt;/dependency&gt;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najprostszy kod</a:t>
            </a:r>
            <a:endParaRPr/>
          </a:p>
        </p:txBody>
      </p:sp>
      <p:sp>
        <p:nvSpPr>
          <p:cNvPr id="776" name="Google Shape;776;p3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KafkaProducer</a:t>
            </a:r>
            <a:endParaRPr/>
          </a:p>
        </p:txBody>
      </p:sp>
      <p:sp>
        <p:nvSpPr>
          <p:cNvPr id="777" name="Google Shape;777;p3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8" name="Google Shape;778;p34"/>
          <p:cNvSpPr txBox="1"/>
          <p:nvPr/>
        </p:nvSpPr>
        <p:spPr>
          <a:xfrm>
            <a:off x="681039" y="2708920"/>
            <a:ext cx="13468796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Producer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createProducer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Properties properties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BOOTSTRAP_SERVERS_CONFIG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"localhost:9092"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KEY_SERIALIZER_CLASS_CONFIG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StringSerializer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VALUE_SERIALIZER_CLASS_CONFIG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		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StringSerializer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KafkaProducer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najprostszy kod</a:t>
            </a:r>
            <a:endParaRPr/>
          </a:p>
        </p:txBody>
      </p:sp>
      <p:sp>
        <p:nvSpPr>
          <p:cNvPr id="785" name="Google Shape;785;p3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Wysyłanie wiadomości</a:t>
            </a:r>
            <a:endParaRPr/>
          </a:p>
        </p:txBody>
      </p:sp>
      <p:sp>
        <p:nvSpPr>
          <p:cNvPr id="786" name="Google Shape;786;p3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35"/>
          <p:cNvSpPr txBox="1"/>
          <p:nvPr/>
        </p:nvSpPr>
        <p:spPr>
          <a:xfrm>
            <a:off x="962989" y="2708920"/>
            <a:ext cx="1221519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producer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createProducer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record </a:t>
            </a:r>
            <a:b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"key1"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"value1"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800">
              <a:solidFill>
                <a:srgbClr val="000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flush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ProducerRecord - szczegóły </a:t>
            </a:r>
            <a:endParaRPr/>
          </a:p>
        </p:txBody>
      </p:sp>
      <p:sp>
        <p:nvSpPr>
          <p:cNvPr id="794" name="Google Shape;794;p3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Key = null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Partycje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95" name="Google Shape;795;p3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6" name="Google Shape;796;p36"/>
          <p:cNvSpPr txBox="1"/>
          <p:nvPr/>
        </p:nvSpPr>
        <p:spPr>
          <a:xfrm>
            <a:off x="833439" y="2276872"/>
            <a:ext cx="1017435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 value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7" name="Google Shape;797;p36"/>
          <p:cNvSpPr txBox="1"/>
          <p:nvPr/>
        </p:nvSpPr>
        <p:spPr>
          <a:xfrm>
            <a:off x="831935" y="4513519"/>
            <a:ext cx="121489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ProducerRecord - szczegóły </a:t>
            </a:r>
            <a:endParaRPr/>
          </a:p>
        </p:txBody>
      </p:sp>
      <p:sp>
        <p:nvSpPr>
          <p:cNvPr id="804" name="Google Shape;804;p3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Nagłówki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Timestamp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805" name="Google Shape;805;p3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548837" y="2090171"/>
            <a:ext cx="1342113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K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Iterable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headers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headers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37"/>
          <p:cNvSpPr txBox="1"/>
          <p:nvPr/>
        </p:nvSpPr>
        <p:spPr>
          <a:xfrm>
            <a:off x="583485" y="4940352"/>
            <a:ext cx="11754679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Integer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Long timestamp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		K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b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 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partition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timestamp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Rodzaje wysyłania wiadomości </a:t>
            </a:r>
            <a:endParaRPr/>
          </a:p>
        </p:txBody>
      </p:sp>
      <p:sp>
        <p:nvSpPr>
          <p:cNvPr id="814" name="Google Shape;814;p3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Fire and forget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Fire and wait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Fire and log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815" name="Google Shape;815;p3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38"/>
          <p:cNvSpPr txBox="1"/>
          <p:nvPr/>
        </p:nvSpPr>
        <p:spPr>
          <a:xfrm>
            <a:off x="833439" y="2297006"/>
            <a:ext cx="610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38"/>
          <p:cNvSpPr txBox="1"/>
          <p:nvPr/>
        </p:nvSpPr>
        <p:spPr>
          <a:xfrm>
            <a:off x="833439" y="3941440"/>
            <a:ext cx="610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8" name="Google Shape;818;p38"/>
          <p:cNvSpPr txBox="1"/>
          <p:nvPr/>
        </p:nvSpPr>
        <p:spPr>
          <a:xfrm>
            <a:off x="833439" y="5556519"/>
            <a:ext cx="610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new Callback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…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1 (~20 min) </a:t>
            </a:r>
            <a:endParaRPr/>
          </a:p>
        </p:txBody>
      </p:sp>
      <p:sp>
        <p:nvSpPr>
          <p:cNvPr id="825" name="Google Shape;825;p39"/>
          <p:cNvSpPr txBox="1"/>
          <p:nvPr>
            <p:ph idx="1" type="body"/>
          </p:nvPr>
        </p:nvSpPr>
        <p:spPr>
          <a:xfrm>
            <a:off x="681039" y="1340768"/>
            <a:ext cx="10829924" cy="5386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 sz="1800"/>
              <a:t>Ćwiczenia/01-confluentic-kafka-akhq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Uruchom: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Kafka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Zookeper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UI (np. AKHQ)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Stwórz topik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Partition -&gt; 4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Replicator Factor-&gt; 1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Retention -&gt; -1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Zdefiniuj producenta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Dodaj zależność do </a:t>
            </a:r>
            <a:r>
              <a:rPr b="1" lang="pl-PL" sz="1800"/>
              <a:t>kafka-clients</a:t>
            </a:r>
            <a:r>
              <a:rPr lang="pl-PL" sz="1800"/>
              <a:t> 	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Połącz producenta do Kafki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Serializator dla klucza i wartości - StringSerializer</a:t>
            </a:r>
            <a:endParaRPr sz="180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800"/>
              <a:t>Prześlij wiadomość z dowolną wartością do Kafki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mogło wyglądać projektowanie Kafki?</a:t>
            </a:r>
            <a:endParaRPr/>
          </a:p>
        </p:txBody>
      </p:sp>
      <p:sp>
        <p:nvSpPr>
          <p:cNvPr id="299" name="Google Shape;299;p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Szybka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Bezpieczna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Proste API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Rozszerzalna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Małe wymagania sprzętowe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Serializer</a:t>
            </a:r>
            <a:endParaRPr/>
          </a:p>
        </p:txBody>
      </p:sp>
      <p:sp>
        <p:nvSpPr>
          <p:cNvPr id="832" name="Google Shape;832;p4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Pozwala serializować dowolne obiekty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Klasa która implementuje interfejs </a:t>
            </a:r>
            <a:r>
              <a:rPr b="1" lang="pl-PL"/>
              <a:t>Serializer (</a:t>
            </a:r>
            <a:r>
              <a:rPr lang="pl-PL"/>
              <a:t>org.apache.kafka.common.serialization</a:t>
            </a:r>
            <a:r>
              <a:rPr b="1" lang="pl-PL"/>
              <a:t>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konfiguracji Kafki należy wybrać nowy Serializer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Istnieje wiele domyślnych serializatorów np.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StringSerializer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LongSerializer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ByteArraySerializer</a:t>
            </a:r>
            <a:endParaRPr/>
          </a:p>
        </p:txBody>
      </p:sp>
      <p:sp>
        <p:nvSpPr>
          <p:cNvPr id="833" name="Google Shape;833;p4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4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Serializer</a:t>
            </a:r>
            <a:endParaRPr/>
          </a:p>
        </p:txBody>
      </p:sp>
      <p:sp>
        <p:nvSpPr>
          <p:cNvPr id="840" name="Google Shape;840;p4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841" name="Google Shape;841;p4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2" name="Google Shape;842;p41"/>
          <p:cNvSpPr txBox="1"/>
          <p:nvPr/>
        </p:nvSpPr>
        <p:spPr>
          <a:xfrm>
            <a:off x="445605" y="1847195"/>
            <a:ext cx="12016409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CustomSerializer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Serializer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pl-PL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serialize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 data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ObjectMapper objectMapper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ObjectMapper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pl-PL" sz="2000">
                <a:solidFill>
                  <a:srgbClr val="8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bytes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bytes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objectMapper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writeValueAsBytes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JsonProcessingException e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RuntimeException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20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"Serialize error"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2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bytes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0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20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Serializer</a:t>
            </a:r>
            <a:endParaRPr/>
          </a:p>
        </p:txBody>
      </p:sp>
      <p:sp>
        <p:nvSpPr>
          <p:cNvPr id="849" name="Google Shape;849;p4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42"/>
          <p:cNvSpPr txBox="1"/>
          <p:nvPr/>
        </p:nvSpPr>
        <p:spPr>
          <a:xfrm>
            <a:off x="825741" y="2632068"/>
            <a:ext cx="1033258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properties 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Properties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ProducerConfig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VALUE_SERIALIZER_CLASS_CONFIG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CutomSerializer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2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2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2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KafkaProducer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0" lang="pl-PL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b="1" lang="pl-PL" sz="2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4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Algorytm wyboru partycji</a:t>
            </a:r>
            <a:endParaRPr/>
          </a:p>
        </p:txBody>
      </p:sp>
      <p:sp>
        <p:nvSpPr>
          <p:cNvPr id="857" name="Google Shape;857;p4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(Hash klucza) % (Ilość partycji)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Wszystkie wiadomości z tym samym kluczem trafią na jedną partycję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 jednej partycji są wiadomości z różnymi kluczami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Gdy wiadomość ma pusty klucz rozrzucana jest losowo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Dodanie nowej partycji = zaburzenie kolejności </a:t>
            </a:r>
            <a:endParaRPr/>
          </a:p>
        </p:txBody>
      </p:sp>
      <p:sp>
        <p:nvSpPr>
          <p:cNvPr id="858" name="Google Shape;858;p4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9" name="Google Shape;859;p43"/>
          <p:cNvSpPr/>
          <p:nvPr/>
        </p:nvSpPr>
        <p:spPr>
          <a:xfrm>
            <a:off x="1050915" y="4887732"/>
            <a:ext cx="1867083" cy="10999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Rekord</a:t>
            </a:r>
            <a:endParaRPr/>
          </a:p>
        </p:txBody>
      </p:sp>
      <p:sp>
        <p:nvSpPr>
          <p:cNvPr id="860" name="Google Shape;860;p43"/>
          <p:cNvSpPr/>
          <p:nvPr/>
        </p:nvSpPr>
        <p:spPr>
          <a:xfrm>
            <a:off x="4823791" y="4862858"/>
            <a:ext cx="1867083" cy="11248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Logika przydzielania partycji</a:t>
            </a:r>
            <a:endParaRPr/>
          </a:p>
        </p:txBody>
      </p:sp>
      <p:sp>
        <p:nvSpPr>
          <p:cNvPr id="861" name="Google Shape;861;p43"/>
          <p:cNvSpPr/>
          <p:nvPr/>
        </p:nvSpPr>
        <p:spPr>
          <a:xfrm>
            <a:off x="9776325" y="4810813"/>
            <a:ext cx="1867083" cy="112480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cxnSp>
        <p:nvCxnSpPr>
          <p:cNvPr id="862" name="Google Shape;862;p43"/>
          <p:cNvCxnSpPr>
            <a:stCxn id="859" idx="3"/>
            <a:endCxn id="860" idx="1"/>
          </p:cNvCxnSpPr>
          <p:nvPr/>
        </p:nvCxnSpPr>
        <p:spPr>
          <a:xfrm flipH="1" rot="10800000">
            <a:off x="2917998" y="5425398"/>
            <a:ext cx="1905900" cy="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63" name="Google Shape;863;p43"/>
          <p:cNvCxnSpPr>
            <a:stCxn id="860" idx="3"/>
            <a:endCxn id="861" idx="1"/>
          </p:cNvCxnSpPr>
          <p:nvPr/>
        </p:nvCxnSpPr>
        <p:spPr>
          <a:xfrm flipH="1" rot="10800000">
            <a:off x="6690874" y="5373361"/>
            <a:ext cx="3085500" cy="5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64" name="Google Shape;864;p43"/>
          <p:cNvSpPr txBox="1"/>
          <p:nvPr/>
        </p:nvSpPr>
        <p:spPr>
          <a:xfrm>
            <a:off x="7355282" y="5029906"/>
            <a:ext cx="21698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partition 1</a:t>
            </a:r>
            <a:endParaRPr/>
          </a:p>
        </p:txBody>
      </p:sp>
      <p:sp>
        <p:nvSpPr>
          <p:cNvPr id="865" name="Google Shape;865;p43"/>
          <p:cNvSpPr txBox="1"/>
          <p:nvPr/>
        </p:nvSpPr>
        <p:spPr>
          <a:xfrm>
            <a:off x="3471652" y="5068365"/>
            <a:ext cx="11009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.send()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4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Algorytm wyboru partycji</a:t>
            </a:r>
            <a:endParaRPr/>
          </a:p>
        </p:txBody>
      </p:sp>
      <p:sp>
        <p:nvSpPr>
          <p:cNvPr id="872" name="Google Shape;872;p4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Zmiana klucza = zmiana partycji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Pusty klucz = losowo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Partycja zdefiniowana w argumencie: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873" name="Google Shape;873;p4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4" name="Google Shape;874;p44"/>
          <p:cNvSpPr txBox="1"/>
          <p:nvPr/>
        </p:nvSpPr>
        <p:spPr>
          <a:xfrm>
            <a:off x="681039" y="4438320"/>
            <a:ext cx="1143885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ProducerRecord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record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		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ProducerRecord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FF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"key"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"value1"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Partitioner</a:t>
            </a:r>
            <a:endParaRPr/>
          </a:p>
        </p:txBody>
      </p:sp>
      <p:sp>
        <p:nvSpPr>
          <p:cNvPr id="881" name="Google Shape;881;p4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Pozwala zaimplementować własny algorytm rozkładu wiadomości na partycje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Klasa, która implementuje interfejs Partitioner (org.apache.kafka.clients.producer)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konfiguracji Kafki należy wybrać nowy Partitioner</a:t>
            </a:r>
            <a:endParaRPr/>
          </a:p>
        </p:txBody>
      </p:sp>
      <p:sp>
        <p:nvSpPr>
          <p:cNvPr id="882" name="Google Shape;882;p4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Partitioner</a:t>
            </a:r>
            <a:endParaRPr/>
          </a:p>
        </p:txBody>
      </p:sp>
      <p:sp>
        <p:nvSpPr>
          <p:cNvPr id="889" name="Google Shape;889;p4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0" name="Google Shape;890;p46"/>
          <p:cNvSpPr txBox="1"/>
          <p:nvPr/>
        </p:nvSpPr>
        <p:spPr>
          <a:xfrm>
            <a:off x="293021" y="2115648"/>
            <a:ext cx="11563619" cy="4616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CustomPartitioner </a:t>
            </a:r>
            <a:r>
              <a:rPr b="1" lang="pl-PL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Partitioner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String country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partition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 topic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 key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keyBytes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Object value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											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byte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valueBytes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Cluster cluster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numberOfPartitions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cluster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partitionsForTopic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numberOfPartitions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GeoData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value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getCountry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equalsIgnoreCase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country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pl-PL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40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pl-PL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Utils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toPositive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Utils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murmur2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keyBytes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numberOfPartitions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pl-PL" sz="14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configure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?&gt;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configs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country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configs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40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"partition.geographic.country"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4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4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Partitioner</a:t>
            </a:r>
            <a:endParaRPr/>
          </a:p>
        </p:txBody>
      </p:sp>
      <p:sp>
        <p:nvSpPr>
          <p:cNvPr id="897" name="Google Shape;897;p4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47"/>
          <p:cNvSpPr txBox="1"/>
          <p:nvPr/>
        </p:nvSpPr>
        <p:spPr>
          <a:xfrm>
            <a:off x="677334" y="2898913"/>
            <a:ext cx="12877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 properties 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ProducerConfig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PARTITIONER_CLASS_CONFIG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CustomPartitioner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0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KafkaProducer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&lt;&gt;(</a:t>
            </a:r>
            <a:r>
              <a:rPr b="0" lang="pl-PL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properties</a:t>
            </a:r>
            <a:r>
              <a:rPr b="1" lang="pl-PL" sz="1800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Partitioner – domyślny </a:t>
            </a:r>
            <a:endParaRPr/>
          </a:p>
        </p:txBody>
      </p:sp>
      <p:sp>
        <p:nvSpPr>
          <p:cNvPr id="905" name="Google Shape;905;p4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BuiltInPartitioner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Serializowanie klucza (KafkaProducer.class)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Hashowanie serializowanego klucza i modulo ilości partycji  (BuiltInPartitioner.class)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906" name="Google Shape;906;p4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7" name="Google Shape;907;p48"/>
          <p:cNvSpPr txBox="1"/>
          <p:nvPr/>
        </p:nvSpPr>
        <p:spPr>
          <a:xfrm>
            <a:off x="1240528" y="3821498"/>
            <a:ext cx="10346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serializedKey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keySerializer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serialize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record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topic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record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record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8" name="Google Shape;908;p48"/>
          <p:cNvSpPr txBox="1"/>
          <p:nvPr/>
        </p:nvSpPr>
        <p:spPr>
          <a:xfrm>
            <a:off x="1240528" y="6109930"/>
            <a:ext cx="69938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toPositive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Utils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murmur2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serializedKey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%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numPartitions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2 (~50 min) </a:t>
            </a:r>
            <a:endParaRPr/>
          </a:p>
        </p:txBody>
      </p:sp>
      <p:sp>
        <p:nvSpPr>
          <p:cNvPr id="915" name="Google Shape;915;p4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6" name="Google Shape;916;p4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/>
              <a:t>Ćwiczenia/02-credit-card-monitor</a:t>
            </a:r>
            <a:endParaRPr/>
          </a:p>
        </p:txBody>
      </p:sp>
      <p:sp>
        <p:nvSpPr>
          <p:cNvPr id="917" name="Google Shape;917;p49"/>
          <p:cNvSpPr/>
          <p:nvPr/>
        </p:nvSpPr>
        <p:spPr>
          <a:xfrm>
            <a:off x="3587800" y="2869790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8" name="Google Shape;918;p49"/>
          <p:cNvCxnSpPr>
            <a:stCxn id="917" idx="2"/>
            <a:endCxn id="919" idx="1"/>
          </p:cNvCxnSpPr>
          <p:nvPr/>
        </p:nvCxnSpPr>
        <p:spPr>
          <a:xfrm>
            <a:off x="4675494" y="3988209"/>
            <a:ext cx="0" cy="8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9" name="Google Shape;919;p49"/>
          <p:cNvSpPr/>
          <p:nvPr/>
        </p:nvSpPr>
        <p:spPr>
          <a:xfrm>
            <a:off x="4099429" y="4817194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/>
          <p:nvPr/>
        </p:nvSpPr>
        <p:spPr>
          <a:xfrm>
            <a:off x="1558723" y="2093774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306" name="Google Shape;306;p5"/>
          <p:cNvSpPr/>
          <p:nvPr/>
        </p:nvSpPr>
        <p:spPr>
          <a:xfrm>
            <a:off x="1557730" y="5482238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307" name="Google Shape;307;p5"/>
          <p:cNvSpPr/>
          <p:nvPr/>
        </p:nvSpPr>
        <p:spPr>
          <a:xfrm>
            <a:off x="664375" y="3559403"/>
            <a:ext cx="3559215" cy="12442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5"/>
          <p:cNvSpPr txBox="1"/>
          <p:nvPr/>
        </p:nvSpPr>
        <p:spPr>
          <a:xfrm>
            <a:off x="7322427" y="4437112"/>
            <a:ext cx="9739146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Roboto"/>
              <a:buNone/>
            </a:pPr>
            <a:r>
              <a:t/>
            </a:r>
            <a:endParaRPr b="0" i="0" sz="36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Konsument (i coś pomiędzy)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2 (~50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50"/>
          <p:cNvSpPr txBox="1"/>
          <p:nvPr>
            <p:ph idx="1" type="body"/>
          </p:nvPr>
        </p:nvSpPr>
        <p:spPr>
          <a:xfrm>
            <a:off x="681039" y="1484784"/>
            <a:ext cx="10829924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Stwórz topik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Partition -&gt; 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 serwisie </a:t>
            </a:r>
            <a:r>
              <a:rPr b="1" lang="pl-PL"/>
              <a:t>credit-card-monitor</a:t>
            </a:r>
            <a:r>
              <a:rPr lang="pl-PL"/>
              <a:t> dodaj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Każda transakcja kartą kredytową powinna powodować wysyłanie wiadomości na Kafkę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Wiadomość powinna zawierać danę o transakcji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Klucz to id klienta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Stwórz nowy serializer który zamienia detale transakcji na json </a:t>
            </a:r>
            <a:br>
              <a:rPr lang="pl-PL"/>
            </a:br>
            <a:r>
              <a:rPr lang="pl-PL"/>
              <a:t>przed zapisem na Kafkę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Stwórz nowy partitioner, który do partycji numer 3 będzie wysyłał wiadomości od klienta z ID:1, a resztę wiadomości ma standardowo rozsyłać na pozostałe partycje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Wyślij kilka wiadomości na Kafkę, aby wiadomości wylądowały na różnych partycjach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927" name="Google Shape;927;p5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Produkowanie wiadomości</a:t>
            </a:r>
            <a:endParaRPr/>
          </a:p>
        </p:txBody>
      </p:sp>
      <p:sp>
        <p:nvSpPr>
          <p:cNvPr id="934" name="Google Shape;934;p5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Nieskończona liczba producentów może pisać do jednego topiku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To producent decyduje na którą partycję wysyła wiadomość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Producent w wiadomości wysyła: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Klucz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Wartość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Nagłówki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Numer partycji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935" name="Google Shape;935;p5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5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942" name="Google Shape;942;p5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943" name="Google Shape;943;p5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950" name="Google Shape;950;p53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951" name="Google Shape;951;p53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2" name="Google Shape;952;p53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953" name="Google Shape;953;p53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954" name="Google Shape;954;p53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955" name="Google Shape;955;p53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956" name="Google Shape;956;p53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957" name="Google Shape;957;p53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8" name="Google Shape;958;p53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9" name="Google Shape;959;p53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60" name="Google Shape;960;p53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61" name="Google Shape;961;p53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Wywołana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53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3" name="Google Shape;963;p53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964" name="Google Shape;964;p53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965" name="Google Shape;965;p53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966" name="Google Shape;966;p53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7" name="Google Shape;967;p53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8" name="Google Shape;968;p53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975" name="Google Shape;975;p54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976" name="Google Shape;976;p54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54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978" name="Google Shape;978;p54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979" name="Google Shape;979;p54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980" name="Google Shape;980;p54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981" name="Google Shape;981;p54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982" name="Google Shape;982;p54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3" name="Google Shape;983;p54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4" name="Google Shape;984;p54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5" name="Google Shape;985;p54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86" name="Google Shape;986;p54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7" name="Google Shape;987;p54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Wywołana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54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54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990" name="Google Shape;990;p54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991" name="Google Shape;991;p54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992" name="Google Shape;992;p54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3" name="Google Shape;993;p54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54"/>
          <p:cNvSpPr/>
          <p:nvPr/>
        </p:nvSpPr>
        <p:spPr>
          <a:xfrm>
            <a:off x="677418" y="27470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001" name="Google Shape;1001;p55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002" name="Google Shape;1002;p55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55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004" name="Google Shape;1004;p55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005" name="Google Shape;1005;p55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006" name="Google Shape;1006;p55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007" name="Google Shape;1007;p55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008" name="Google Shape;1008;p55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9" name="Google Shape;1009;p55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0" name="Google Shape;1010;p55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1" name="Google Shape;1011;p55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2" name="Google Shape;1012;p55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3" name="Google Shape;1013;p55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55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55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016" name="Google Shape;1016;p55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17" name="Google Shape;1017;p55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18" name="Google Shape;1018;p55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55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0" name="Google Shape;1020;p55"/>
          <p:cNvSpPr/>
          <p:nvPr/>
        </p:nvSpPr>
        <p:spPr>
          <a:xfrm>
            <a:off x="3786378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027" name="Google Shape;1027;p56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028" name="Google Shape;1028;p56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9" name="Google Shape;1029;p56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030" name="Google Shape;1030;p56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031" name="Google Shape;1031;p56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032" name="Google Shape;1032;p56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033" name="Google Shape;1033;p56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034" name="Google Shape;1034;p56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5" name="Google Shape;1035;p56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6" name="Google Shape;1036;p56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7" name="Google Shape;1037;p56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8" name="Google Shape;1038;p56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9" name="Google Shape;1039;p56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56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56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042" name="Google Shape;1042;p56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43" name="Google Shape;1043;p56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44" name="Google Shape;1044;p56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56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6" name="Google Shape;1046;p56"/>
          <p:cNvSpPr/>
          <p:nvPr/>
        </p:nvSpPr>
        <p:spPr>
          <a:xfrm>
            <a:off x="6206490" y="3509010"/>
            <a:ext cx="615696" cy="640079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5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053" name="Google Shape;1053;p57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054" name="Google Shape;1054;p57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5" name="Google Shape;1055;p57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056" name="Google Shape;1056;p57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057" name="Google Shape;1057;p57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058" name="Google Shape;1058;p57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059" name="Google Shape;1059;p57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060" name="Google Shape;1060;p57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1" name="Google Shape;1061;p57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2" name="Google Shape;1062;p57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3" name="Google Shape;1063;p57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64" name="Google Shape;1064;p57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5" name="Google Shape;1065;p57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57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57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068" name="Google Shape;1068;p57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69" name="Google Shape;1069;p57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70" name="Google Shape;1070;p57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1" name="Google Shape;1071;p57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57"/>
          <p:cNvSpPr/>
          <p:nvPr/>
        </p:nvSpPr>
        <p:spPr>
          <a:xfrm>
            <a:off x="9784842" y="2576322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5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079" name="Google Shape;1079;p58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080" name="Google Shape;1080;p58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1" name="Google Shape;1081;p58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082" name="Google Shape;1082;p58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083" name="Google Shape;1083;p58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084" name="Google Shape;1084;p58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085" name="Google Shape;1085;p58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086" name="Google Shape;1086;p58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7" name="Google Shape;1087;p58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8" name="Google Shape;1088;p58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58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0" name="Google Shape;1090;p58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1" name="Google Shape;1091;p58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2" name="Google Shape;1092;p58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3" name="Google Shape;1093;p58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094" name="Google Shape;1094;p58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95" name="Google Shape;1095;p58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096" name="Google Shape;1096;p58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58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58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099" name="Google Shape;1099;p58"/>
          <p:cNvSpPr/>
          <p:nvPr/>
        </p:nvSpPr>
        <p:spPr>
          <a:xfrm>
            <a:off x="677417" y="282625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5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106" name="Google Shape;1106;p59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107" name="Google Shape;1107;p59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59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109" name="Google Shape;1109;p59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110" name="Google Shape;1110;p59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111" name="Google Shape;1111;p59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112" name="Google Shape;1112;p59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113" name="Google Shape;1113;p59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4" name="Google Shape;1114;p59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5" name="Google Shape;1115;p59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6" name="Google Shape;1116;p59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7" name="Google Shape;1117;p59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8" name="Google Shape;1118;p59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59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0" name="Google Shape;1120;p59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121" name="Google Shape;1121;p59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22" name="Google Shape;1122;p59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23" name="Google Shape;1123;p59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4" name="Google Shape;1124;p59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59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26" name="Google Shape;1126;p59"/>
          <p:cNvSpPr/>
          <p:nvPr/>
        </p:nvSpPr>
        <p:spPr>
          <a:xfrm>
            <a:off x="3512057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/>
          <p:nvPr>
            <p:ph idx="1" type="body"/>
          </p:nvPr>
        </p:nvSpPr>
        <p:spPr>
          <a:xfrm>
            <a:off x="5877129" y="2200489"/>
            <a:ext cx="3040820" cy="145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Bezpieczne dane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Proste rozwiązanie</a:t>
            </a:r>
            <a:endParaRPr/>
          </a:p>
          <a:p>
            <a:pPr indent="-112014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1558723" y="2093774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>
            <a:off x="1557730" y="5482238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>
            <a:off x="664375" y="3559403"/>
            <a:ext cx="3559215" cy="12442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6"/>
          <p:cNvSpPr/>
          <p:nvPr/>
        </p:nvSpPr>
        <p:spPr>
          <a:xfrm>
            <a:off x="2090812" y="3817041"/>
            <a:ext cx="646254" cy="723417"/>
          </a:xfrm>
          <a:prstGeom prst="can">
            <a:avLst>
              <a:gd fmla="val 25000" name="adj"/>
            </a:avLst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DB</a:t>
            </a:r>
            <a:endParaRPr/>
          </a:p>
        </p:txBody>
      </p:sp>
      <p:cxnSp>
        <p:nvCxnSpPr>
          <p:cNvPr id="320" name="Google Shape;320;p6"/>
          <p:cNvCxnSpPr/>
          <p:nvPr/>
        </p:nvCxnSpPr>
        <p:spPr>
          <a:xfrm flipH="1">
            <a:off x="2414279" y="3015656"/>
            <a:ext cx="6578" cy="79927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1" name="Google Shape;321;p6"/>
          <p:cNvSpPr txBox="1"/>
          <p:nvPr/>
        </p:nvSpPr>
        <p:spPr>
          <a:xfrm>
            <a:off x="5876031" y="3931710"/>
            <a:ext cx="3559215" cy="145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Wady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Nie efektywny sposób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2" name="Google Shape;322;p6"/>
          <p:cNvCxnSpPr/>
          <p:nvPr/>
        </p:nvCxnSpPr>
        <p:spPr>
          <a:xfrm>
            <a:off x="2417618" y="4599708"/>
            <a:ext cx="13855" cy="830284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23" name="Google Shape;3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4095" y="1581811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24" name="Google Shape;3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91073" y="2418587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5626" y="2093774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26" name="Google Shape;3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57723" y="2685288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63946" y="2947332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67207" y="3258697"/>
            <a:ext cx="266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Konsument (i coś pomiędzy)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133" name="Google Shape;1133;p60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134" name="Google Shape;1134;p60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60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136" name="Google Shape;1136;p60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137" name="Google Shape;1137;p60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138" name="Google Shape;1138;p60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139" name="Google Shape;1139;p60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140" name="Google Shape;1140;p60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1" name="Google Shape;1141;p60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2" name="Google Shape;1142;p60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3" name="Google Shape;1143;p60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4" name="Google Shape;1144;p60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5" name="Google Shape;1145;p60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0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7" name="Google Shape;1147;p60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148" name="Google Shape;1148;p60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49" name="Google Shape;1149;p60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50" name="Google Shape;1150;p60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60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60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53" name="Google Shape;1153;p60"/>
          <p:cNvSpPr/>
          <p:nvPr/>
        </p:nvSpPr>
        <p:spPr>
          <a:xfrm>
            <a:off x="3512057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54" name="Google Shape;1154;p60"/>
          <p:cNvSpPr/>
          <p:nvPr/>
        </p:nvSpPr>
        <p:spPr>
          <a:xfrm>
            <a:off x="726185" y="27470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161" name="Google Shape;1161;p61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162" name="Google Shape;1162;p61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61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164" name="Google Shape;1164;p61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165" name="Google Shape;1165;p61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166" name="Google Shape;1166;p61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167" name="Google Shape;1167;p61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168" name="Google Shape;1168;p61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69" name="Google Shape;1169;p61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0" name="Google Shape;1170;p61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1" name="Google Shape;1171;p61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2" name="Google Shape;1172;p61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3" name="Google Shape;1173;p61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61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61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176" name="Google Shape;1176;p61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77" name="Google Shape;1177;p61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178" name="Google Shape;1178;p61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9" name="Google Shape;1179;p61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61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81" name="Google Shape;1181;p61"/>
          <p:cNvSpPr/>
          <p:nvPr/>
        </p:nvSpPr>
        <p:spPr>
          <a:xfrm>
            <a:off x="3188969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82" name="Google Shape;1182;p61"/>
          <p:cNvSpPr/>
          <p:nvPr/>
        </p:nvSpPr>
        <p:spPr>
          <a:xfrm>
            <a:off x="3829049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189" name="Google Shape;1189;p62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190" name="Google Shape;1190;p62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1" name="Google Shape;1191;p62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192" name="Google Shape;1192;p62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193" name="Google Shape;1193;p62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194" name="Google Shape;1194;p62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195" name="Google Shape;1195;p62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196" name="Google Shape;1196;p62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7" name="Google Shape;1197;p62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8" name="Google Shape;1198;p62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9" name="Google Shape;1199;p62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0" name="Google Shape;1200;p62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1" name="Google Shape;1201;p62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62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2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204" name="Google Shape;1204;p62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05" name="Google Shape;1205;p62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06" name="Google Shape;1206;p62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62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8" name="Google Shape;1208;p62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09" name="Google Shape;1209;p62"/>
          <p:cNvSpPr/>
          <p:nvPr/>
        </p:nvSpPr>
        <p:spPr>
          <a:xfrm>
            <a:off x="3188969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10" name="Google Shape;1210;p62"/>
          <p:cNvSpPr/>
          <p:nvPr/>
        </p:nvSpPr>
        <p:spPr>
          <a:xfrm>
            <a:off x="3829049" y="2704338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1" name="Google Shape;1211;p62"/>
          <p:cNvSpPr/>
          <p:nvPr/>
        </p:nvSpPr>
        <p:spPr>
          <a:xfrm>
            <a:off x="4469129" y="267995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6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218" name="Google Shape;1218;p63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219" name="Google Shape;1219;p63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63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221" name="Google Shape;1221;p63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222" name="Google Shape;1222;p63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223" name="Google Shape;1223;p63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224" name="Google Shape;1224;p63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225" name="Google Shape;1225;p63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6" name="Google Shape;1226;p63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7" name="Google Shape;1227;p63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8" name="Google Shape;1228;p63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9" name="Google Shape;1229;p63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0" name="Google Shape;1230;p63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63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3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233" name="Google Shape;1233;p63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34" name="Google Shape;1234;p63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35" name="Google Shape;1235;p63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6" name="Google Shape;1236;p63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7" name="Google Shape;1237;p63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38" name="Google Shape;1238;p63"/>
          <p:cNvSpPr/>
          <p:nvPr/>
        </p:nvSpPr>
        <p:spPr>
          <a:xfrm>
            <a:off x="5676137" y="213131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39" name="Google Shape;1239;p63"/>
          <p:cNvSpPr/>
          <p:nvPr/>
        </p:nvSpPr>
        <p:spPr>
          <a:xfrm>
            <a:off x="6316217" y="213131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63"/>
          <p:cNvSpPr/>
          <p:nvPr/>
        </p:nvSpPr>
        <p:spPr>
          <a:xfrm>
            <a:off x="6956297" y="210693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1" name="Google Shape;1241;p63"/>
          <p:cNvSpPr/>
          <p:nvPr/>
        </p:nvSpPr>
        <p:spPr>
          <a:xfrm>
            <a:off x="3411949" y="2666196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2" name="Google Shape;1242;p63"/>
          <p:cNvSpPr/>
          <p:nvPr/>
        </p:nvSpPr>
        <p:spPr>
          <a:xfrm>
            <a:off x="4076077" y="2680177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6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249" name="Google Shape;1249;p64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250" name="Google Shape;1250;p64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64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252" name="Google Shape;1252;p64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253" name="Google Shape;1253;p64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254" name="Google Shape;1254;p64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255" name="Google Shape;1255;p64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256" name="Google Shape;1256;p64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7" name="Google Shape;1257;p64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8" name="Google Shape;1258;p64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9" name="Google Shape;1259;p64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0" name="Google Shape;1260;p64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1" name="Google Shape;1261;p64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2" name="Google Shape;1262;p64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3" name="Google Shape;1263;p64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264" name="Google Shape;1264;p64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65" name="Google Shape;1265;p64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66" name="Google Shape;1266;p64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64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8" name="Google Shape;1268;p64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69" name="Google Shape;1269;p64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70" name="Google Shape;1270;p64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1" name="Google Shape;1271;p64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64"/>
          <p:cNvSpPr/>
          <p:nvPr/>
        </p:nvSpPr>
        <p:spPr>
          <a:xfrm>
            <a:off x="5900683" y="1645535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3" name="Google Shape;1273;p64"/>
          <p:cNvSpPr/>
          <p:nvPr/>
        </p:nvSpPr>
        <p:spPr>
          <a:xfrm>
            <a:off x="6564811" y="1659516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280" name="Google Shape;1280;p65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281" name="Google Shape;1281;p65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2" name="Google Shape;1282;p65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283" name="Google Shape;1283;p65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284" name="Google Shape;1284;p65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285" name="Google Shape;1285;p65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286" name="Google Shape;1286;p65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287" name="Google Shape;1287;p65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8" name="Google Shape;1288;p65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9" name="Google Shape;1289;p65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0" name="Google Shape;1290;p65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1" name="Google Shape;1291;p65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2" name="Google Shape;1292;p65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3" name="Google Shape;1293;p65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65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295" name="Google Shape;1295;p65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96" name="Google Shape;1296;p65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297" name="Google Shape;1297;p65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65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9" name="Google Shape;1299;p65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00" name="Google Shape;1300;p65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01" name="Google Shape;1301;p65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2" name="Google Shape;1302;p65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3" name="Google Shape;1303;p65"/>
          <p:cNvSpPr/>
          <p:nvPr/>
        </p:nvSpPr>
        <p:spPr>
          <a:xfrm>
            <a:off x="5900683" y="1645535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65"/>
          <p:cNvSpPr/>
          <p:nvPr/>
        </p:nvSpPr>
        <p:spPr>
          <a:xfrm>
            <a:off x="6564811" y="1659516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65"/>
          <p:cNvSpPr/>
          <p:nvPr/>
        </p:nvSpPr>
        <p:spPr>
          <a:xfrm>
            <a:off x="3579728" y="2652213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65"/>
          <p:cNvSpPr/>
          <p:nvPr/>
        </p:nvSpPr>
        <p:spPr>
          <a:xfrm>
            <a:off x="4243856" y="2666194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313" name="Google Shape;1313;p66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314" name="Google Shape;1314;p66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5" name="Google Shape;1315;p66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316" name="Google Shape;1316;p66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317" name="Google Shape;1317;p66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318" name="Google Shape;1318;p66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319" name="Google Shape;1319;p66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320" name="Google Shape;1320;p66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66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66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3" name="Google Shape;1323;p66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4" name="Google Shape;1324;p66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5" name="Google Shape;1325;p66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66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66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328" name="Google Shape;1328;p66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329" name="Google Shape;1329;p66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330" name="Google Shape;1330;p66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66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66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33" name="Google Shape;1333;p66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34" name="Google Shape;1334;p66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66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66"/>
          <p:cNvSpPr/>
          <p:nvPr/>
        </p:nvSpPr>
        <p:spPr>
          <a:xfrm>
            <a:off x="5900683" y="1645535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66"/>
          <p:cNvSpPr/>
          <p:nvPr/>
        </p:nvSpPr>
        <p:spPr>
          <a:xfrm>
            <a:off x="6564811" y="1659516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66"/>
          <p:cNvSpPr/>
          <p:nvPr/>
        </p:nvSpPr>
        <p:spPr>
          <a:xfrm>
            <a:off x="5886700" y="5238819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66"/>
          <p:cNvSpPr/>
          <p:nvPr/>
        </p:nvSpPr>
        <p:spPr>
          <a:xfrm>
            <a:off x="6550829" y="5252800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6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 </a:t>
            </a:r>
            <a:endParaRPr/>
          </a:p>
        </p:txBody>
      </p:sp>
      <p:sp>
        <p:nvSpPr>
          <p:cNvPr id="1346" name="Google Shape;1346;p67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347" name="Google Shape;1347;p67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8" name="Google Shape;1348;p67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349" name="Google Shape;1349;p67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350" name="Google Shape;1350;p67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351" name="Google Shape;1351;p67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352" name="Google Shape;1352;p67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353" name="Google Shape;1353;p67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4" name="Google Shape;1354;p67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5" name="Google Shape;1355;p67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6" name="Google Shape;1356;p67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7" name="Google Shape;1357;p67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8" name="Google Shape;1358;p67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9" name="Google Shape;1359;p67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67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361" name="Google Shape;1361;p67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362" name="Google Shape;1362;p67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363" name="Google Shape;1363;p67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4" name="Google Shape;1364;p67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5" name="Google Shape;1365;p67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66" name="Google Shape;1366;p67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67" name="Google Shape;1367;p67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8" name="Google Shape;1368;p67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67"/>
          <p:cNvSpPr/>
          <p:nvPr/>
        </p:nvSpPr>
        <p:spPr>
          <a:xfrm>
            <a:off x="9256278" y="4861314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0" name="Google Shape;1370;p67"/>
          <p:cNvSpPr/>
          <p:nvPr/>
        </p:nvSpPr>
        <p:spPr>
          <a:xfrm>
            <a:off x="9920407" y="4875295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67"/>
          <p:cNvSpPr/>
          <p:nvPr/>
        </p:nvSpPr>
        <p:spPr>
          <a:xfrm>
            <a:off x="10626481" y="4861315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67"/>
          <p:cNvSpPr/>
          <p:nvPr/>
        </p:nvSpPr>
        <p:spPr>
          <a:xfrm>
            <a:off x="11290609" y="4875296"/>
            <a:ext cx="661051" cy="703723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68"/>
          <p:cNvSpPr txBox="1"/>
          <p:nvPr>
            <p:ph type="title"/>
          </p:nvPr>
        </p:nvSpPr>
        <p:spPr>
          <a:xfrm>
            <a:off x="681038" y="1"/>
            <a:ext cx="1151096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/>
              <a:t>Producent – mechanizm publikowania (</a:t>
            </a:r>
            <a:r>
              <a:rPr b="1" lang="pl-PL"/>
              <a:t>Idempotent Producer</a:t>
            </a:r>
            <a:r>
              <a:rPr lang="pl-PL"/>
              <a:t>)</a:t>
            </a:r>
            <a:endParaRPr/>
          </a:p>
        </p:txBody>
      </p:sp>
      <p:sp>
        <p:nvSpPr>
          <p:cNvPr id="1379" name="Google Shape;1379;p6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Każdy producent ma przypisany ID (Producer ID = PID)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Każda wiadomość zawiera numer PID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Każda wiadomość ma wygenerowany sekwencyjny numer (sekwencja per topic)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Broker sprawdza kombinacje PID i numer sekwencji i odrzuca niższy niż aktualny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Konfiguracja producenta: </a:t>
            </a:r>
            <a:r>
              <a:rPr b="1" i="0" lang="pl-PL">
                <a:latin typeface="Arial"/>
                <a:ea typeface="Arial"/>
                <a:cs typeface="Arial"/>
                <a:sym typeface="Arial"/>
              </a:rPr>
              <a:t>enable.idempotence</a:t>
            </a:r>
            <a:r>
              <a:rPr b="1" lang="pl-PL">
                <a:latin typeface="Arial"/>
                <a:ea typeface="Arial"/>
                <a:cs typeface="Arial"/>
                <a:sym typeface="Arial"/>
              </a:rPr>
              <a:t> = true</a:t>
            </a:r>
            <a:r>
              <a:rPr lang="pl-PL"/>
              <a:t>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380" name="Google Shape;1380;p6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69"/>
          <p:cNvSpPr txBox="1"/>
          <p:nvPr>
            <p:ph type="title"/>
          </p:nvPr>
        </p:nvSpPr>
        <p:spPr>
          <a:xfrm>
            <a:off x="656361" y="16218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 (</a:t>
            </a:r>
            <a:r>
              <a:rPr b="1" lang="pl-PL"/>
              <a:t>Idempotent Producer</a:t>
            </a:r>
            <a:r>
              <a:rPr lang="pl-PL"/>
              <a:t>)</a:t>
            </a:r>
            <a:endParaRPr/>
          </a:p>
        </p:txBody>
      </p:sp>
      <p:sp>
        <p:nvSpPr>
          <p:cNvPr id="1387" name="Google Shape;1387;p69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388" name="Google Shape;1388;p69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69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390" name="Google Shape;1390;p69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391" name="Google Shape;1391;p69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392" name="Google Shape;1392;p69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393" name="Google Shape;1393;p69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394" name="Google Shape;1394;p69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5" name="Google Shape;1395;p69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6" name="Google Shape;1396;p69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7" name="Google Shape;1397;p69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98" name="Google Shape;1398;p69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99" name="Google Shape;1399;p69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0" name="Google Shape;1400;p69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1" name="Google Shape;1401;p69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402" name="Google Shape;1402;p69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403" name="Google Shape;1403;p69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404" name="Google Shape;1404;p69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69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69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07" name="Google Shape;1407;p69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08" name="Google Shape;1408;p69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69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69"/>
          <p:cNvSpPr/>
          <p:nvPr/>
        </p:nvSpPr>
        <p:spPr>
          <a:xfrm>
            <a:off x="4488535" y="1428820"/>
            <a:ext cx="1919399" cy="120007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SN:5)</a:t>
            </a:r>
            <a:endParaRPr/>
          </a:p>
        </p:txBody>
      </p:sp>
      <p:sp>
        <p:nvSpPr>
          <p:cNvPr id="1411" name="Google Shape;1411;p69"/>
          <p:cNvSpPr/>
          <p:nvPr/>
        </p:nvSpPr>
        <p:spPr>
          <a:xfrm>
            <a:off x="6627727" y="1421828"/>
            <a:ext cx="1961344" cy="1214052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SN:6)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2" name="Google Shape;1412;p69"/>
          <p:cNvSpPr/>
          <p:nvPr/>
        </p:nvSpPr>
        <p:spPr>
          <a:xfrm>
            <a:off x="4586406" y="5399608"/>
            <a:ext cx="1919399" cy="120007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SN:7)</a:t>
            </a:r>
            <a:endParaRPr/>
          </a:p>
        </p:txBody>
      </p:sp>
      <p:sp>
        <p:nvSpPr>
          <p:cNvPr id="1413" name="Google Shape;1413;p69"/>
          <p:cNvSpPr/>
          <p:nvPr/>
        </p:nvSpPr>
        <p:spPr>
          <a:xfrm>
            <a:off x="6683653" y="5399607"/>
            <a:ext cx="1961344" cy="1214052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SN:8)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7"/>
          <p:cNvSpPr txBox="1"/>
          <p:nvPr>
            <p:ph idx="1" type="body"/>
          </p:nvPr>
        </p:nvSpPr>
        <p:spPr>
          <a:xfrm>
            <a:off x="6692429" y="2603747"/>
            <a:ext cx="4729280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Bardzo prosty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 b="1"/>
          </a:p>
        </p:txBody>
      </p:sp>
      <p:sp>
        <p:nvSpPr>
          <p:cNvPr id="336" name="Google Shape;336;p7"/>
          <p:cNvSpPr/>
          <p:nvPr/>
        </p:nvSpPr>
        <p:spPr>
          <a:xfrm>
            <a:off x="1598307" y="1593986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 1 </a:t>
            </a:r>
            <a:endParaRPr/>
          </a:p>
        </p:txBody>
      </p:sp>
      <p:sp>
        <p:nvSpPr>
          <p:cNvPr id="337" name="Google Shape;337;p7"/>
          <p:cNvSpPr/>
          <p:nvPr/>
        </p:nvSpPr>
        <p:spPr>
          <a:xfrm>
            <a:off x="1599058" y="484322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1 </a:t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404443" y="3029391"/>
            <a:ext cx="5571113" cy="124427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1476917" y="33170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1751426" y="33170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2025935" y="33170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2300444" y="331700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2574954" y="330753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2849463" y="330753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3123972" y="330753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3398481" y="33075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347" name="Google Shape;347;p7"/>
          <p:cNvCxnSpPr/>
          <p:nvPr/>
        </p:nvCxnSpPr>
        <p:spPr>
          <a:xfrm>
            <a:off x="2066306" y="2526474"/>
            <a:ext cx="1399309" cy="76595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7"/>
          <p:cNvCxnSpPr/>
          <p:nvPr/>
        </p:nvCxnSpPr>
        <p:spPr>
          <a:xfrm flipH="1">
            <a:off x="2143868" y="3940999"/>
            <a:ext cx="5937" cy="88966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9" name="Google Shape;349;p7"/>
          <p:cNvSpPr txBox="1"/>
          <p:nvPr/>
        </p:nvSpPr>
        <p:spPr>
          <a:xfrm>
            <a:off x="6660583" y="4843227"/>
            <a:ext cx="5189393" cy="1531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9000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Wady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9000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Niska dostępność brokerów (HA)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9000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Dane nie są </a:t>
            </a:r>
            <a:r>
              <a:rPr b="0" i="0" lang="pl-PL" sz="22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bezpieczne</a:t>
            </a:r>
            <a:endParaRPr b="0" i="0" sz="24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1168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0566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7"/>
          <p:cNvSpPr txBox="1"/>
          <p:nvPr/>
        </p:nvSpPr>
        <p:spPr>
          <a:xfrm>
            <a:off x="6676506" y="3119140"/>
            <a:ext cx="4729280" cy="1352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Można dołożyć Konsumenta 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7"/>
          <p:cNvSpPr txBox="1"/>
          <p:nvPr/>
        </p:nvSpPr>
        <p:spPr>
          <a:xfrm>
            <a:off x="6683204" y="3742246"/>
            <a:ext cx="4637683" cy="557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ct val="90000"/>
              <a:buFont typeface="Noto Sans Symbols"/>
              <a:buChar char="▪"/>
            </a:pPr>
            <a:r>
              <a:rPr b="0" i="0" lang="pl-PL" sz="62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Można dołożyć Producenta</a:t>
            </a:r>
            <a:endParaRPr/>
          </a:p>
          <a:p>
            <a:pPr indent="-259333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59333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3182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79999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7"/>
          <p:cNvSpPr txBox="1"/>
          <p:nvPr/>
        </p:nvSpPr>
        <p:spPr>
          <a:xfrm>
            <a:off x="6660583" y="4260599"/>
            <a:ext cx="3238067" cy="431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Można dołożyć plik</a:t>
            </a:r>
            <a:endParaRPr/>
          </a:p>
        </p:txBody>
      </p:sp>
      <p:sp>
        <p:nvSpPr>
          <p:cNvPr id="353" name="Google Shape;353;p7"/>
          <p:cNvSpPr/>
          <p:nvPr/>
        </p:nvSpPr>
        <p:spPr>
          <a:xfrm>
            <a:off x="3761356" y="4833330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2</a:t>
            </a:r>
            <a:endParaRPr/>
          </a:p>
        </p:txBody>
      </p:sp>
      <p:cxnSp>
        <p:nvCxnSpPr>
          <p:cNvPr id="354" name="Google Shape;354;p7"/>
          <p:cNvCxnSpPr/>
          <p:nvPr/>
        </p:nvCxnSpPr>
        <p:spPr>
          <a:xfrm>
            <a:off x="3495057" y="3935431"/>
            <a:ext cx="1156855" cy="87481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7"/>
          <p:cNvSpPr/>
          <p:nvPr/>
        </p:nvSpPr>
        <p:spPr>
          <a:xfrm>
            <a:off x="3711125" y="158903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 2 </a:t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3710208" y="331248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7"/>
          <p:cNvCxnSpPr/>
          <p:nvPr/>
        </p:nvCxnSpPr>
        <p:spPr>
          <a:xfrm flipH="1">
            <a:off x="3826822" y="2516578"/>
            <a:ext cx="728353" cy="795647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358" name="Google Shape;3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9075" y="3226130"/>
            <a:ext cx="1595252" cy="776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96444" y="1270760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60" name="Google Shape;3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5278" y="2362062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61" name="Google Shape;36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81248" y="1765334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62" name="Google Shape;36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49976" y="2924462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47949" y="2044937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64" name="Google Shape;3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71377" y="2621087"/>
            <a:ext cx="266701" cy="2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7"/>
          <p:cNvSpPr txBox="1"/>
          <p:nvPr/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(i pliki pomiędzy)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p70"/>
          <p:cNvSpPr txBox="1"/>
          <p:nvPr>
            <p:ph type="title"/>
          </p:nvPr>
        </p:nvSpPr>
        <p:spPr>
          <a:xfrm>
            <a:off x="656361" y="162187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Producent – mechanizm publikowania (</a:t>
            </a:r>
            <a:r>
              <a:rPr b="1" lang="pl-PL"/>
              <a:t>Idempotent Producer</a:t>
            </a:r>
            <a:r>
              <a:rPr lang="pl-PL"/>
              <a:t>)</a:t>
            </a:r>
            <a:endParaRPr/>
          </a:p>
        </p:txBody>
      </p:sp>
      <p:sp>
        <p:nvSpPr>
          <p:cNvPr id="1420" name="Google Shape;1420;p70"/>
          <p:cNvSpPr/>
          <p:nvPr/>
        </p:nvSpPr>
        <p:spPr>
          <a:xfrm>
            <a:off x="408432" y="3575304"/>
            <a:ext cx="1121664" cy="98755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/>
          </a:p>
        </p:txBody>
      </p:sp>
      <p:sp>
        <p:nvSpPr>
          <p:cNvPr id="1421" name="Google Shape;1421;p70"/>
          <p:cNvSpPr/>
          <p:nvPr/>
        </p:nvSpPr>
        <p:spPr>
          <a:xfrm>
            <a:off x="3087243" y="1810130"/>
            <a:ext cx="4194048" cy="47061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2" name="Google Shape;1422;p70"/>
          <p:cNvSpPr/>
          <p:nvPr/>
        </p:nvSpPr>
        <p:spPr>
          <a:xfrm>
            <a:off x="9271254" y="3428238"/>
            <a:ext cx="1402080" cy="132283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423" name="Google Shape;1423;p70"/>
          <p:cNvSpPr/>
          <p:nvPr/>
        </p:nvSpPr>
        <p:spPr>
          <a:xfrm>
            <a:off x="5851397" y="2916174"/>
            <a:ext cx="1219200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1</a:t>
            </a:r>
            <a:endParaRPr/>
          </a:p>
        </p:txBody>
      </p:sp>
      <p:sp>
        <p:nvSpPr>
          <p:cNvPr id="1424" name="Google Shape;1424;p70"/>
          <p:cNvSpPr/>
          <p:nvPr/>
        </p:nvSpPr>
        <p:spPr>
          <a:xfrm>
            <a:off x="5851397" y="4287774"/>
            <a:ext cx="1207008" cy="914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Request 2</a:t>
            </a:r>
            <a:endParaRPr/>
          </a:p>
        </p:txBody>
      </p:sp>
      <p:sp>
        <p:nvSpPr>
          <p:cNvPr id="1425" name="Google Shape;1425;p70"/>
          <p:cNvSpPr/>
          <p:nvPr/>
        </p:nvSpPr>
        <p:spPr>
          <a:xfrm>
            <a:off x="3510533" y="3507486"/>
            <a:ext cx="1121664" cy="87782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Kolejka</a:t>
            </a:r>
            <a:endParaRPr/>
          </a:p>
        </p:txBody>
      </p:sp>
      <p:sp>
        <p:nvSpPr>
          <p:cNvPr id="1426" name="Google Shape;1426;p70"/>
          <p:cNvSpPr txBox="1"/>
          <p:nvPr/>
        </p:nvSpPr>
        <p:spPr>
          <a:xfrm>
            <a:off x="4578095" y="1426464"/>
            <a:ext cx="17434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427" name="Google Shape;1427;p70"/>
          <p:cNvCxnSpPr/>
          <p:nvPr/>
        </p:nvCxnSpPr>
        <p:spPr>
          <a:xfrm>
            <a:off x="1571244" y="4049268"/>
            <a:ext cx="1834896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8" name="Google Shape;1428;p70"/>
          <p:cNvCxnSpPr/>
          <p:nvPr/>
        </p:nvCxnSpPr>
        <p:spPr>
          <a:xfrm flipH="1">
            <a:off x="4674108" y="3287268"/>
            <a:ext cx="1103376" cy="6339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29" name="Google Shape;1429;p70"/>
          <p:cNvCxnSpPr/>
          <p:nvPr/>
        </p:nvCxnSpPr>
        <p:spPr>
          <a:xfrm rot="10800000">
            <a:off x="4649724" y="4128516"/>
            <a:ext cx="1127760" cy="62179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0" name="Google Shape;1430;p70"/>
          <p:cNvCxnSpPr/>
          <p:nvPr/>
        </p:nvCxnSpPr>
        <p:spPr>
          <a:xfrm>
            <a:off x="7142988" y="3390900"/>
            <a:ext cx="1987296" cy="59740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31" name="Google Shape;1431;p70"/>
          <p:cNvCxnSpPr/>
          <p:nvPr/>
        </p:nvCxnSpPr>
        <p:spPr>
          <a:xfrm flipH="1" rot="10800000">
            <a:off x="7094220" y="4183380"/>
            <a:ext cx="2078736" cy="58521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32" name="Google Shape;1432;p70"/>
          <p:cNvSpPr txBox="1"/>
          <p:nvPr/>
        </p:nvSpPr>
        <p:spPr>
          <a:xfrm>
            <a:off x="1743456" y="3584447"/>
            <a:ext cx="13045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Wywolana metoda send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70"/>
          <p:cNvSpPr txBox="1"/>
          <p:nvPr/>
        </p:nvSpPr>
        <p:spPr>
          <a:xfrm>
            <a:off x="4486655" y="3200399"/>
            <a:ext cx="13045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PULL​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70"/>
          <p:cNvSpPr txBox="1"/>
          <p:nvPr/>
        </p:nvSpPr>
        <p:spPr>
          <a:xfrm>
            <a:off x="4724400" y="4486656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PULL​</a:t>
            </a:r>
            <a:endParaRPr/>
          </a:p>
        </p:txBody>
      </p:sp>
      <p:sp>
        <p:nvSpPr>
          <p:cNvPr id="1435" name="Google Shape;1435;p70"/>
          <p:cNvSpPr txBox="1"/>
          <p:nvPr/>
        </p:nvSpPr>
        <p:spPr>
          <a:xfrm>
            <a:off x="7772400" y="2938272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436" name="Google Shape;1436;p70"/>
          <p:cNvSpPr txBox="1"/>
          <p:nvPr/>
        </p:nvSpPr>
        <p:spPr>
          <a:xfrm>
            <a:off x="7772400" y="4535424"/>
            <a:ext cx="9265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endParaRPr/>
          </a:p>
        </p:txBody>
      </p:sp>
      <p:sp>
        <p:nvSpPr>
          <p:cNvPr id="1437" name="Google Shape;1437;p70"/>
          <p:cNvSpPr/>
          <p:nvPr/>
        </p:nvSpPr>
        <p:spPr>
          <a:xfrm>
            <a:off x="6156960" y="5332476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70"/>
          <p:cNvSpPr/>
          <p:nvPr/>
        </p:nvSpPr>
        <p:spPr>
          <a:xfrm>
            <a:off x="6156960" y="2107691"/>
            <a:ext cx="731520" cy="743712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70"/>
          <p:cNvSpPr/>
          <p:nvPr/>
        </p:nvSpPr>
        <p:spPr>
          <a:xfrm>
            <a:off x="9394698" y="2631186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40" name="Google Shape;1440;p70"/>
          <p:cNvSpPr/>
          <p:nvPr/>
        </p:nvSpPr>
        <p:spPr>
          <a:xfrm>
            <a:off x="1007744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41" name="Google Shape;1441;p70"/>
          <p:cNvSpPr/>
          <p:nvPr/>
        </p:nvSpPr>
        <p:spPr>
          <a:xfrm>
            <a:off x="10717529" y="2618994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70"/>
          <p:cNvSpPr/>
          <p:nvPr/>
        </p:nvSpPr>
        <p:spPr>
          <a:xfrm>
            <a:off x="11357609" y="2594610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3" name="Google Shape;1443;p70"/>
          <p:cNvSpPr/>
          <p:nvPr/>
        </p:nvSpPr>
        <p:spPr>
          <a:xfrm>
            <a:off x="4488535" y="1428820"/>
            <a:ext cx="1919399" cy="120007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SN:5)</a:t>
            </a:r>
            <a:endParaRPr/>
          </a:p>
        </p:txBody>
      </p:sp>
      <p:sp>
        <p:nvSpPr>
          <p:cNvPr id="1444" name="Google Shape;1444;p70"/>
          <p:cNvSpPr/>
          <p:nvPr/>
        </p:nvSpPr>
        <p:spPr>
          <a:xfrm>
            <a:off x="6627727" y="1421828"/>
            <a:ext cx="1961344" cy="1214052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SN:6)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5" name="Google Shape;1445;p70"/>
          <p:cNvSpPr/>
          <p:nvPr/>
        </p:nvSpPr>
        <p:spPr>
          <a:xfrm>
            <a:off x="4586406" y="5399608"/>
            <a:ext cx="1919399" cy="1200070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SN:7)</a:t>
            </a:r>
            <a:endParaRPr/>
          </a:p>
        </p:txBody>
      </p:sp>
      <p:sp>
        <p:nvSpPr>
          <p:cNvPr id="1446" name="Google Shape;1446;p70"/>
          <p:cNvSpPr/>
          <p:nvPr/>
        </p:nvSpPr>
        <p:spPr>
          <a:xfrm>
            <a:off x="6683653" y="5399607"/>
            <a:ext cx="1961344" cy="1214052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(PID: 1, SN:8)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7" name="Google Shape;1447;p70"/>
          <p:cNvSpPr/>
          <p:nvPr/>
        </p:nvSpPr>
        <p:spPr>
          <a:xfrm>
            <a:off x="9422661" y="4980103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48" name="Google Shape;1448;p70"/>
          <p:cNvSpPr/>
          <p:nvPr/>
        </p:nvSpPr>
        <p:spPr>
          <a:xfrm>
            <a:off x="10105412" y="4967911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70"/>
          <p:cNvSpPr/>
          <p:nvPr/>
        </p:nvSpPr>
        <p:spPr>
          <a:xfrm>
            <a:off x="10745492" y="4967911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0" name="Google Shape;1450;p70"/>
          <p:cNvSpPr/>
          <p:nvPr/>
        </p:nvSpPr>
        <p:spPr>
          <a:xfrm>
            <a:off x="11385572" y="4943527"/>
            <a:ext cx="640080" cy="682751"/>
          </a:xfrm>
          <a:prstGeom prst="verticalScroll">
            <a:avLst>
              <a:gd fmla="val 12500" name="adj"/>
            </a:avLst>
          </a:prstGeom>
          <a:solidFill>
            <a:srgbClr val="FFFF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71"/>
          <p:cNvSpPr txBox="1"/>
          <p:nvPr>
            <p:ph type="title"/>
          </p:nvPr>
        </p:nvSpPr>
        <p:spPr>
          <a:xfrm>
            <a:off x="681038" y="1"/>
            <a:ext cx="11391625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/>
              <a:t>Producent – mechanizm publikowania (</a:t>
            </a:r>
            <a:r>
              <a:rPr b="1" lang="pl-PL"/>
              <a:t>Idempotent Producer</a:t>
            </a:r>
            <a:r>
              <a:rPr lang="pl-PL"/>
              <a:t>)</a:t>
            </a:r>
            <a:endParaRPr/>
          </a:p>
        </p:txBody>
      </p:sp>
      <p:sp>
        <p:nvSpPr>
          <p:cNvPr id="1457" name="Google Shape;1457;p7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Przykład</a:t>
            </a:r>
            <a:r>
              <a:rPr b="1" lang="pl-PL"/>
              <a:t> OutOfOrderSequenceException -&gt; https://www.youtube.com/watch?v=-vOOjQRfW6I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 b="1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458" name="Google Shape;1458;p7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7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465" name="Google Shape;1465;p7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Ma zapewnić Fault tolerance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Lider = broker do którego produkowane są wiadomości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Replika = kopia topika na innym serwerze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Ilość replik - parametr Replicator Factor  (edytowalny)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466" name="Google Shape;1466;p7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7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473" name="Google Shape;1473;p73"/>
          <p:cNvSpPr/>
          <p:nvPr/>
        </p:nvSpPr>
        <p:spPr>
          <a:xfrm>
            <a:off x="1989434" y="1802192"/>
            <a:ext cx="2102385" cy="350703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4" name="Google Shape;1474;p73"/>
          <p:cNvSpPr/>
          <p:nvPr/>
        </p:nvSpPr>
        <p:spPr>
          <a:xfrm>
            <a:off x="2191410" y="2013348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475" name="Google Shape;1475;p73"/>
          <p:cNvSpPr/>
          <p:nvPr/>
        </p:nvSpPr>
        <p:spPr>
          <a:xfrm>
            <a:off x="2191409" y="3096673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non sync)</a:t>
            </a:r>
            <a:endParaRPr/>
          </a:p>
        </p:txBody>
      </p:sp>
      <p:sp>
        <p:nvSpPr>
          <p:cNvPr id="1476" name="Google Shape;1476;p73"/>
          <p:cNvSpPr/>
          <p:nvPr/>
        </p:nvSpPr>
        <p:spPr>
          <a:xfrm>
            <a:off x="2191410" y="4198360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  <p:sp>
        <p:nvSpPr>
          <p:cNvPr id="1477" name="Google Shape;1477;p73"/>
          <p:cNvSpPr txBox="1"/>
          <p:nvPr/>
        </p:nvSpPr>
        <p:spPr>
          <a:xfrm>
            <a:off x="2301234" y="1277614"/>
            <a:ext cx="1072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1</a:t>
            </a:r>
            <a:endParaRPr/>
          </a:p>
        </p:txBody>
      </p:sp>
      <p:sp>
        <p:nvSpPr>
          <p:cNvPr id="1478" name="Google Shape;1478;p73"/>
          <p:cNvSpPr/>
          <p:nvPr/>
        </p:nvSpPr>
        <p:spPr>
          <a:xfrm>
            <a:off x="4716108" y="1838914"/>
            <a:ext cx="2102385" cy="350703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73"/>
          <p:cNvSpPr/>
          <p:nvPr/>
        </p:nvSpPr>
        <p:spPr>
          <a:xfrm>
            <a:off x="4918084" y="2050070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  <p:sp>
        <p:nvSpPr>
          <p:cNvPr id="1480" name="Google Shape;1480;p73"/>
          <p:cNvSpPr/>
          <p:nvPr/>
        </p:nvSpPr>
        <p:spPr>
          <a:xfrm>
            <a:off x="4918083" y="3133395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481" name="Google Shape;1481;p73"/>
          <p:cNvSpPr/>
          <p:nvPr/>
        </p:nvSpPr>
        <p:spPr>
          <a:xfrm>
            <a:off x="4918084" y="4235082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  <p:sp>
        <p:nvSpPr>
          <p:cNvPr id="1482" name="Google Shape;1482;p73"/>
          <p:cNvSpPr txBox="1"/>
          <p:nvPr/>
        </p:nvSpPr>
        <p:spPr>
          <a:xfrm>
            <a:off x="5229885" y="1507132"/>
            <a:ext cx="1072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2</a:t>
            </a:r>
            <a:endParaRPr/>
          </a:p>
        </p:txBody>
      </p:sp>
      <p:sp>
        <p:nvSpPr>
          <p:cNvPr id="1483" name="Google Shape;1483;p73"/>
          <p:cNvSpPr/>
          <p:nvPr/>
        </p:nvSpPr>
        <p:spPr>
          <a:xfrm>
            <a:off x="7332615" y="1866457"/>
            <a:ext cx="2102385" cy="3507035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73"/>
          <p:cNvSpPr/>
          <p:nvPr/>
        </p:nvSpPr>
        <p:spPr>
          <a:xfrm>
            <a:off x="7534590" y="3160938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B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in sync)</a:t>
            </a:r>
            <a:endParaRPr/>
          </a:p>
        </p:txBody>
      </p:sp>
      <p:sp>
        <p:nvSpPr>
          <p:cNvPr id="1485" name="Google Shape;1485;p73"/>
          <p:cNvSpPr/>
          <p:nvPr/>
        </p:nvSpPr>
        <p:spPr>
          <a:xfrm>
            <a:off x="7534591" y="4262625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 C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486" name="Google Shape;1486;p73"/>
          <p:cNvSpPr txBox="1"/>
          <p:nvPr/>
        </p:nvSpPr>
        <p:spPr>
          <a:xfrm>
            <a:off x="7846392" y="1534675"/>
            <a:ext cx="10723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3</a:t>
            </a:r>
            <a:endParaRPr/>
          </a:p>
        </p:txBody>
      </p:sp>
      <p:sp>
        <p:nvSpPr>
          <p:cNvPr id="1487" name="Google Shape;1487;p73"/>
          <p:cNvSpPr/>
          <p:nvPr/>
        </p:nvSpPr>
        <p:spPr>
          <a:xfrm>
            <a:off x="4771193" y="5535727"/>
            <a:ext cx="1900409" cy="32132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Lider</a:t>
            </a:r>
            <a:endParaRPr/>
          </a:p>
        </p:txBody>
      </p:sp>
      <p:sp>
        <p:nvSpPr>
          <p:cNvPr id="1488" name="Google Shape;1488;p73"/>
          <p:cNvSpPr/>
          <p:nvPr/>
        </p:nvSpPr>
        <p:spPr>
          <a:xfrm>
            <a:off x="4771192" y="5976400"/>
            <a:ext cx="1900408" cy="321326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Replika in sync</a:t>
            </a:r>
            <a:endParaRPr/>
          </a:p>
        </p:txBody>
      </p:sp>
      <p:sp>
        <p:nvSpPr>
          <p:cNvPr id="1489" name="Google Shape;1489;p73"/>
          <p:cNvSpPr/>
          <p:nvPr/>
        </p:nvSpPr>
        <p:spPr>
          <a:xfrm>
            <a:off x="4771192" y="6389533"/>
            <a:ext cx="1900407" cy="321326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Replika non sync</a:t>
            </a:r>
            <a:endParaRPr/>
          </a:p>
        </p:txBody>
      </p:sp>
      <p:sp>
        <p:nvSpPr>
          <p:cNvPr id="1490" name="Google Shape;1490;p73"/>
          <p:cNvSpPr/>
          <p:nvPr/>
        </p:nvSpPr>
        <p:spPr>
          <a:xfrm>
            <a:off x="7534589" y="2013346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7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497" name="Google Shape;1497;p7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Replication in sync – </a:t>
            </a:r>
            <a:r>
              <a:rPr b="1" lang="pl-PL"/>
              <a:t>Potwierdzony </a:t>
            </a:r>
            <a:r>
              <a:rPr lang="pl-PL"/>
              <a:t>stan lidera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Replication non sync – </a:t>
            </a:r>
            <a:r>
              <a:rPr b="1" lang="pl-PL"/>
              <a:t>Nie</a:t>
            </a:r>
            <a:r>
              <a:rPr lang="pl-PL"/>
              <a:t> </a:t>
            </a:r>
            <a:r>
              <a:rPr b="1" lang="pl-PL"/>
              <a:t>potwierdzony </a:t>
            </a:r>
            <a:r>
              <a:rPr lang="pl-PL"/>
              <a:t>stan lidera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Max opóźnienie pomiędzy liderem a replikami to 10 sekund (edytowalny)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498" name="Google Shape;1498;p7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7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505" name="Google Shape;1505;p75"/>
          <p:cNvSpPr/>
          <p:nvPr/>
        </p:nvSpPr>
        <p:spPr>
          <a:xfrm>
            <a:off x="4876800" y="2292425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06" name="Google Shape;1506;p75"/>
          <p:cNvSpPr/>
          <p:nvPr/>
        </p:nvSpPr>
        <p:spPr>
          <a:xfrm>
            <a:off x="2232752" y="2292424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  <p:sp>
        <p:nvSpPr>
          <p:cNvPr id="1507" name="Google Shape;1507;p75"/>
          <p:cNvSpPr/>
          <p:nvPr/>
        </p:nvSpPr>
        <p:spPr>
          <a:xfrm>
            <a:off x="7456582" y="2292424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  <p:sp>
        <p:nvSpPr>
          <p:cNvPr id="1508" name="Google Shape;1508;p75"/>
          <p:cNvSpPr/>
          <p:nvPr/>
        </p:nvSpPr>
        <p:spPr>
          <a:xfrm>
            <a:off x="4913522" y="4422353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1509" name="Google Shape;1509;p75"/>
          <p:cNvSpPr txBox="1"/>
          <p:nvPr/>
        </p:nvSpPr>
        <p:spPr>
          <a:xfrm>
            <a:off x="227915" y="5606938"/>
            <a:ext cx="6206579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Konfiguracja producenta: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0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nie czekaj na potwierdzenie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1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-&gt; czekaj na potwierdzenie lidera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-1 -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 czekaj na potwierdzenie repliki in sync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0" name="Google Shape;1510;p75"/>
          <p:cNvCxnSpPr/>
          <p:nvPr/>
        </p:nvCxnSpPr>
        <p:spPr>
          <a:xfrm>
            <a:off x="5304278" y="3252385"/>
            <a:ext cx="5507" cy="116227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1" name="Google Shape;1511;p75"/>
          <p:cNvCxnSpPr/>
          <p:nvPr/>
        </p:nvCxnSpPr>
        <p:spPr>
          <a:xfrm flipH="1" rot="10800000">
            <a:off x="6075459" y="3239531"/>
            <a:ext cx="5507" cy="11512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2" name="Google Shape;1512;p75"/>
          <p:cNvCxnSpPr/>
          <p:nvPr/>
        </p:nvCxnSpPr>
        <p:spPr>
          <a:xfrm>
            <a:off x="3963893" y="2931060"/>
            <a:ext cx="914398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3" name="Google Shape;1513;p75"/>
          <p:cNvCxnSpPr/>
          <p:nvPr/>
        </p:nvCxnSpPr>
        <p:spPr>
          <a:xfrm>
            <a:off x="6571218" y="2931059"/>
            <a:ext cx="886856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4" name="Google Shape;1514;p75"/>
          <p:cNvCxnSpPr/>
          <p:nvPr/>
        </p:nvCxnSpPr>
        <p:spPr>
          <a:xfrm rot="10800000">
            <a:off x="3951038" y="2550979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15" name="Google Shape;1515;p75"/>
          <p:cNvCxnSpPr/>
          <p:nvPr/>
        </p:nvCxnSpPr>
        <p:spPr>
          <a:xfrm rot="10800000">
            <a:off x="6558363" y="2596882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6" name="Google Shape;1516;p75"/>
          <p:cNvSpPr txBox="1"/>
          <p:nvPr/>
        </p:nvSpPr>
        <p:spPr>
          <a:xfrm>
            <a:off x="6029210" y="3633041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</a:t>
            </a:r>
            <a:endParaRPr/>
          </a:p>
        </p:txBody>
      </p:sp>
      <p:sp>
        <p:nvSpPr>
          <p:cNvPr id="1517" name="Google Shape;1517;p75"/>
          <p:cNvSpPr txBox="1"/>
          <p:nvPr/>
        </p:nvSpPr>
        <p:spPr>
          <a:xfrm>
            <a:off x="4193065" y="3633040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Potwierdzenie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7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524" name="Google Shape;1524;p76"/>
          <p:cNvSpPr/>
          <p:nvPr/>
        </p:nvSpPr>
        <p:spPr>
          <a:xfrm>
            <a:off x="4876800" y="2292425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25" name="Google Shape;1525;p76"/>
          <p:cNvSpPr/>
          <p:nvPr/>
        </p:nvSpPr>
        <p:spPr>
          <a:xfrm>
            <a:off x="2232752" y="2292424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  <p:sp>
        <p:nvSpPr>
          <p:cNvPr id="1526" name="Google Shape;1526;p76"/>
          <p:cNvSpPr/>
          <p:nvPr/>
        </p:nvSpPr>
        <p:spPr>
          <a:xfrm>
            <a:off x="7456582" y="2292424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  <p:sp>
        <p:nvSpPr>
          <p:cNvPr id="1527" name="Google Shape;1527;p76"/>
          <p:cNvSpPr/>
          <p:nvPr/>
        </p:nvSpPr>
        <p:spPr>
          <a:xfrm>
            <a:off x="4913522" y="4422353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1528" name="Google Shape;1528;p76"/>
          <p:cNvSpPr txBox="1"/>
          <p:nvPr/>
        </p:nvSpPr>
        <p:spPr>
          <a:xfrm>
            <a:off x="678178" y="5501847"/>
            <a:ext cx="85895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Konfiguracja producenta: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0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-&gt; nie czekaj na potwierdzenie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1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-&gt; czekaj na potwierdzenie lidera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ACK -1 -&gt; czekaj na potwierdzenie repliki in sync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9" name="Google Shape;1529;p76"/>
          <p:cNvCxnSpPr/>
          <p:nvPr/>
        </p:nvCxnSpPr>
        <p:spPr>
          <a:xfrm>
            <a:off x="2651050" y="3325831"/>
            <a:ext cx="2245602" cy="15111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0" name="Google Shape;1530;p76"/>
          <p:cNvCxnSpPr/>
          <p:nvPr/>
        </p:nvCxnSpPr>
        <p:spPr>
          <a:xfrm rot="10800000">
            <a:off x="3436918" y="3211989"/>
            <a:ext cx="1527674" cy="120634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1" name="Google Shape;1531;p76"/>
          <p:cNvCxnSpPr/>
          <p:nvPr/>
        </p:nvCxnSpPr>
        <p:spPr>
          <a:xfrm>
            <a:off x="3963893" y="2931060"/>
            <a:ext cx="914398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2" name="Google Shape;1532;p76"/>
          <p:cNvCxnSpPr/>
          <p:nvPr/>
        </p:nvCxnSpPr>
        <p:spPr>
          <a:xfrm>
            <a:off x="6571218" y="2931059"/>
            <a:ext cx="886856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3" name="Google Shape;1533;p76"/>
          <p:cNvCxnSpPr/>
          <p:nvPr/>
        </p:nvCxnSpPr>
        <p:spPr>
          <a:xfrm rot="10800000">
            <a:off x="3951038" y="2550979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4" name="Google Shape;1534;p76"/>
          <p:cNvCxnSpPr/>
          <p:nvPr/>
        </p:nvCxnSpPr>
        <p:spPr>
          <a:xfrm rot="10800000">
            <a:off x="6558363" y="2596882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5" name="Google Shape;1535;p76"/>
          <p:cNvSpPr txBox="1"/>
          <p:nvPr/>
        </p:nvSpPr>
        <p:spPr>
          <a:xfrm>
            <a:off x="4404222" y="3807475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</a:t>
            </a:r>
            <a:endParaRPr/>
          </a:p>
        </p:txBody>
      </p:sp>
      <p:sp>
        <p:nvSpPr>
          <p:cNvPr id="1536" name="Google Shape;1536;p76"/>
          <p:cNvSpPr txBox="1"/>
          <p:nvPr/>
        </p:nvSpPr>
        <p:spPr>
          <a:xfrm>
            <a:off x="2889403" y="4193064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Potwierdzenie</a:t>
            </a:r>
            <a:endParaRPr/>
          </a:p>
        </p:txBody>
      </p:sp>
      <p:cxnSp>
        <p:nvCxnSpPr>
          <p:cNvPr id="1537" name="Google Shape;1537;p76"/>
          <p:cNvCxnSpPr/>
          <p:nvPr/>
        </p:nvCxnSpPr>
        <p:spPr>
          <a:xfrm>
            <a:off x="4684005" y="1704860"/>
            <a:ext cx="2396168" cy="183614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8" name="Google Shape;1538;p76"/>
          <p:cNvCxnSpPr/>
          <p:nvPr/>
        </p:nvCxnSpPr>
        <p:spPr>
          <a:xfrm flipH="1">
            <a:off x="4803354" y="1594690"/>
            <a:ext cx="1891228" cy="1882047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p7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Replikacja</a:t>
            </a:r>
            <a:endParaRPr/>
          </a:p>
        </p:txBody>
      </p:sp>
      <p:sp>
        <p:nvSpPr>
          <p:cNvPr id="1545" name="Google Shape;1545;p77"/>
          <p:cNvSpPr/>
          <p:nvPr/>
        </p:nvSpPr>
        <p:spPr>
          <a:xfrm>
            <a:off x="4876800" y="2292425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46" name="Google Shape;1546;p77"/>
          <p:cNvSpPr/>
          <p:nvPr/>
        </p:nvSpPr>
        <p:spPr>
          <a:xfrm>
            <a:off x="2232752" y="2292424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  <p:sp>
        <p:nvSpPr>
          <p:cNvPr id="1547" name="Google Shape;1547;p77"/>
          <p:cNvSpPr/>
          <p:nvPr/>
        </p:nvSpPr>
        <p:spPr>
          <a:xfrm>
            <a:off x="7456582" y="2292424"/>
            <a:ext cx="1698432" cy="918072"/>
          </a:xfrm>
          <a:prstGeom prst="rect">
            <a:avLst/>
          </a:prstGeom>
          <a:solidFill>
            <a:srgbClr val="C00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non sync)</a:t>
            </a:r>
            <a:endParaRPr/>
          </a:p>
        </p:txBody>
      </p:sp>
      <p:sp>
        <p:nvSpPr>
          <p:cNvPr id="1548" name="Google Shape;1548;p77"/>
          <p:cNvSpPr/>
          <p:nvPr/>
        </p:nvSpPr>
        <p:spPr>
          <a:xfrm>
            <a:off x="4913522" y="4422353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sp>
        <p:nvSpPr>
          <p:cNvPr id="1549" name="Google Shape;1549;p77"/>
          <p:cNvSpPr txBox="1"/>
          <p:nvPr/>
        </p:nvSpPr>
        <p:spPr>
          <a:xfrm>
            <a:off x="565532" y="6239219"/>
            <a:ext cx="70948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*parametr </a:t>
            </a:r>
            <a:r>
              <a:rPr b="1" lang="pl-PL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unclean.leader.election.enable</a:t>
            </a:r>
            <a:r>
              <a:rPr b="1" lang="pl-PL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(domyślnie false)</a:t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0" name="Google Shape;1550;p77"/>
          <p:cNvCxnSpPr/>
          <p:nvPr/>
        </p:nvCxnSpPr>
        <p:spPr>
          <a:xfrm flipH="1">
            <a:off x="6595085" y="3307470"/>
            <a:ext cx="1913266" cy="111637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1" name="Google Shape;1551;p77"/>
          <p:cNvCxnSpPr/>
          <p:nvPr/>
        </p:nvCxnSpPr>
        <p:spPr>
          <a:xfrm flipH="1" rot="10800000">
            <a:off x="6690567" y="3384061"/>
            <a:ext cx="2182257" cy="135559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2" name="Google Shape;1552;p77"/>
          <p:cNvCxnSpPr/>
          <p:nvPr/>
        </p:nvCxnSpPr>
        <p:spPr>
          <a:xfrm>
            <a:off x="3963893" y="2931060"/>
            <a:ext cx="914398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3" name="Google Shape;1553;p77"/>
          <p:cNvCxnSpPr/>
          <p:nvPr/>
        </p:nvCxnSpPr>
        <p:spPr>
          <a:xfrm>
            <a:off x="6571218" y="2931059"/>
            <a:ext cx="886856" cy="1468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4" name="Google Shape;1554;p77"/>
          <p:cNvCxnSpPr/>
          <p:nvPr/>
        </p:nvCxnSpPr>
        <p:spPr>
          <a:xfrm rot="10800000">
            <a:off x="3951038" y="2550979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55" name="Google Shape;1555;p77"/>
          <p:cNvCxnSpPr/>
          <p:nvPr/>
        </p:nvCxnSpPr>
        <p:spPr>
          <a:xfrm rot="10800000">
            <a:off x="6558363" y="2596882"/>
            <a:ext cx="903384" cy="1285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56" name="Google Shape;1556;p77"/>
          <p:cNvSpPr txBox="1"/>
          <p:nvPr/>
        </p:nvSpPr>
        <p:spPr>
          <a:xfrm>
            <a:off x="7690921" y="4193065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Wiadomość*</a:t>
            </a:r>
            <a:endParaRPr/>
          </a:p>
        </p:txBody>
      </p:sp>
      <p:sp>
        <p:nvSpPr>
          <p:cNvPr id="1557" name="Google Shape;1557;p77"/>
          <p:cNvSpPr txBox="1"/>
          <p:nvPr/>
        </p:nvSpPr>
        <p:spPr>
          <a:xfrm>
            <a:off x="6185283" y="3761570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Potwierdzenie*</a:t>
            </a:r>
            <a:endParaRPr/>
          </a:p>
        </p:txBody>
      </p:sp>
      <p:cxnSp>
        <p:nvCxnSpPr>
          <p:cNvPr id="1558" name="Google Shape;1558;p77"/>
          <p:cNvCxnSpPr/>
          <p:nvPr/>
        </p:nvCxnSpPr>
        <p:spPr>
          <a:xfrm>
            <a:off x="4684005" y="1704860"/>
            <a:ext cx="2396168" cy="183614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9" name="Google Shape;1559;p77"/>
          <p:cNvCxnSpPr/>
          <p:nvPr/>
        </p:nvCxnSpPr>
        <p:spPr>
          <a:xfrm flipH="1">
            <a:off x="4803354" y="1594690"/>
            <a:ext cx="1891228" cy="1882047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0" name="Google Shape;1560;p77"/>
          <p:cNvCxnSpPr/>
          <p:nvPr/>
        </p:nvCxnSpPr>
        <p:spPr>
          <a:xfrm>
            <a:off x="1883884" y="1796667"/>
            <a:ext cx="2396168" cy="183614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61" name="Google Shape;1561;p77"/>
          <p:cNvCxnSpPr/>
          <p:nvPr/>
        </p:nvCxnSpPr>
        <p:spPr>
          <a:xfrm flipH="1">
            <a:off x="2232751" y="1686497"/>
            <a:ext cx="1891228" cy="1882047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ACK = 0</a:t>
            </a:r>
            <a:endParaRPr/>
          </a:p>
        </p:txBody>
      </p:sp>
      <p:sp>
        <p:nvSpPr>
          <p:cNvPr id="1568" name="Google Shape;1568;p7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 czekaj na potwierdzenie czy zapisano wiadomość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ProducerConfig.</a:t>
            </a:r>
            <a:r>
              <a:rPr i="1" lang="pl-PL"/>
              <a:t>ACKS_CONFIG</a:t>
            </a:r>
            <a:r>
              <a:rPr lang="pl-PL"/>
              <a:t>, "0"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metadanych rekordu offset zawsze będzie -1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Najszybsze rozwiązanie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Wykorzystywane np. Przy zapisie logów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569" name="Google Shape;1569;p7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78"/>
          <p:cNvSpPr/>
          <p:nvPr/>
        </p:nvSpPr>
        <p:spPr>
          <a:xfrm>
            <a:off x="9204405" y="1484784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71" name="Google Shape;1571;p78"/>
          <p:cNvSpPr/>
          <p:nvPr/>
        </p:nvSpPr>
        <p:spPr>
          <a:xfrm>
            <a:off x="9241127" y="3614712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572" name="Google Shape;1572;p78"/>
          <p:cNvCxnSpPr/>
          <p:nvPr/>
        </p:nvCxnSpPr>
        <p:spPr>
          <a:xfrm flipH="1" rot="10800000">
            <a:off x="10403064" y="2431890"/>
            <a:ext cx="5507" cy="11512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3" name="Google Shape;1573;p78"/>
          <p:cNvSpPr txBox="1"/>
          <p:nvPr/>
        </p:nvSpPr>
        <p:spPr>
          <a:xfrm>
            <a:off x="9448801" y="2867733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7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ACK = 1</a:t>
            </a:r>
            <a:endParaRPr/>
          </a:p>
        </p:txBody>
      </p:sp>
      <p:sp>
        <p:nvSpPr>
          <p:cNvPr id="1580" name="Google Shape;1580;p7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Czekaj na odpowiedź lidera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ProducerConfig.</a:t>
            </a:r>
            <a:r>
              <a:rPr i="1" lang="pl-PL"/>
              <a:t>ACKS_CONFIG</a:t>
            </a:r>
            <a:r>
              <a:rPr lang="pl-PL"/>
              <a:t>, "1"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metadanych rekordu offset zawsze będzie poprawny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Pośrednie rozwiązanie </a:t>
            </a:r>
            <a:endParaRPr/>
          </a:p>
        </p:txBody>
      </p:sp>
      <p:sp>
        <p:nvSpPr>
          <p:cNvPr id="1581" name="Google Shape;1581;p7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79"/>
          <p:cNvSpPr/>
          <p:nvPr/>
        </p:nvSpPr>
        <p:spPr>
          <a:xfrm>
            <a:off x="9742448" y="1734723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83" name="Google Shape;1583;p79"/>
          <p:cNvSpPr/>
          <p:nvPr/>
        </p:nvSpPr>
        <p:spPr>
          <a:xfrm>
            <a:off x="9779170" y="3864651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584" name="Google Shape;1584;p79"/>
          <p:cNvCxnSpPr/>
          <p:nvPr/>
        </p:nvCxnSpPr>
        <p:spPr>
          <a:xfrm>
            <a:off x="10169926" y="2694683"/>
            <a:ext cx="5507" cy="116227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5" name="Google Shape;1585;p79"/>
          <p:cNvCxnSpPr/>
          <p:nvPr/>
        </p:nvCxnSpPr>
        <p:spPr>
          <a:xfrm flipH="1" rot="10800000">
            <a:off x="10941107" y="2681829"/>
            <a:ext cx="5507" cy="11512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86" name="Google Shape;1586;p79"/>
          <p:cNvSpPr txBox="1"/>
          <p:nvPr/>
        </p:nvSpPr>
        <p:spPr>
          <a:xfrm>
            <a:off x="10991620" y="3072920"/>
            <a:ext cx="12003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</a:t>
            </a:r>
            <a:endParaRPr/>
          </a:p>
        </p:txBody>
      </p:sp>
      <p:sp>
        <p:nvSpPr>
          <p:cNvPr id="1587" name="Google Shape;1587;p79"/>
          <p:cNvSpPr txBox="1"/>
          <p:nvPr/>
        </p:nvSpPr>
        <p:spPr>
          <a:xfrm>
            <a:off x="9058713" y="3075338"/>
            <a:ext cx="330198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Potwierdzenie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8"/>
          <p:cNvSpPr txBox="1"/>
          <p:nvPr>
            <p:ph idx="1" type="body"/>
          </p:nvPr>
        </p:nvSpPr>
        <p:spPr>
          <a:xfrm>
            <a:off x="7330681" y="1882866"/>
            <a:ext cx="5261111" cy="22527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Prosty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Konsumenta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plik</a:t>
            </a:r>
            <a:endParaRPr/>
          </a:p>
          <a:p>
            <a:pPr indent="-1143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1143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372" name="Google Shape;372;p8"/>
          <p:cNvSpPr/>
          <p:nvPr/>
        </p:nvSpPr>
        <p:spPr>
          <a:xfrm>
            <a:off x="2915455" y="142309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373" name="Google Shape;373;p8"/>
          <p:cNvSpPr/>
          <p:nvPr/>
        </p:nvSpPr>
        <p:spPr>
          <a:xfrm>
            <a:off x="2737834" y="4989135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374" name="Google Shape;374;p8"/>
          <p:cNvSpPr/>
          <p:nvPr/>
        </p:nvSpPr>
        <p:spPr>
          <a:xfrm>
            <a:off x="458992" y="2974962"/>
            <a:ext cx="1937675" cy="11606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714917" y="325762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376" name="Google Shape;376;p8"/>
          <p:cNvSpPr txBox="1"/>
          <p:nvPr/>
        </p:nvSpPr>
        <p:spPr>
          <a:xfrm>
            <a:off x="8311411" y="454557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8"/>
          <p:cNvSpPr/>
          <p:nvPr/>
        </p:nvSpPr>
        <p:spPr>
          <a:xfrm>
            <a:off x="989426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378" name="Google Shape;378;p8"/>
          <p:cNvSpPr/>
          <p:nvPr/>
        </p:nvSpPr>
        <p:spPr>
          <a:xfrm>
            <a:off x="1263935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379" name="Google Shape;379;p8"/>
          <p:cNvSpPr/>
          <p:nvPr/>
        </p:nvSpPr>
        <p:spPr>
          <a:xfrm>
            <a:off x="1538444" y="325762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380" name="Google Shape;380;p8"/>
          <p:cNvSpPr/>
          <p:nvPr/>
        </p:nvSpPr>
        <p:spPr>
          <a:xfrm>
            <a:off x="1812954" y="324816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8"/>
          <p:cNvSpPr/>
          <p:nvPr/>
        </p:nvSpPr>
        <p:spPr>
          <a:xfrm>
            <a:off x="4659284" y="3012132"/>
            <a:ext cx="1528798" cy="116064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4924502" y="328550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8"/>
          <p:cNvSpPr/>
          <p:nvPr/>
        </p:nvSpPr>
        <p:spPr>
          <a:xfrm>
            <a:off x="5199011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384" name="Google Shape;384;p8"/>
          <p:cNvSpPr/>
          <p:nvPr/>
        </p:nvSpPr>
        <p:spPr>
          <a:xfrm>
            <a:off x="5473520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385" name="Google Shape;385;p8"/>
          <p:cNvSpPr/>
          <p:nvPr/>
        </p:nvSpPr>
        <p:spPr>
          <a:xfrm>
            <a:off x="5748029" y="32855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386" name="Google Shape;386;p8"/>
          <p:cNvCxnSpPr/>
          <p:nvPr/>
        </p:nvCxnSpPr>
        <p:spPr>
          <a:xfrm flipH="1">
            <a:off x="1384055" y="2359205"/>
            <a:ext cx="1983226" cy="6079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7" name="Google Shape;387;p8"/>
          <p:cNvCxnSpPr/>
          <p:nvPr/>
        </p:nvCxnSpPr>
        <p:spPr>
          <a:xfrm>
            <a:off x="4185037" y="2359205"/>
            <a:ext cx="1380724" cy="6544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8" name="Google Shape;388;p8"/>
          <p:cNvCxnSpPr/>
          <p:nvPr/>
        </p:nvCxnSpPr>
        <p:spPr>
          <a:xfrm>
            <a:off x="1404205" y="4149162"/>
            <a:ext cx="1296244" cy="83764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8"/>
          <p:cNvCxnSpPr/>
          <p:nvPr/>
        </p:nvCxnSpPr>
        <p:spPr>
          <a:xfrm flipH="1">
            <a:off x="4441897" y="4171465"/>
            <a:ext cx="1101269" cy="781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0" name="Google Shape;390;p8"/>
          <p:cNvSpPr/>
          <p:nvPr/>
        </p:nvSpPr>
        <p:spPr>
          <a:xfrm>
            <a:off x="2860289" y="3129775"/>
            <a:ext cx="1300974" cy="91997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Key-value storage</a:t>
            </a:r>
            <a:endParaRPr/>
          </a:p>
        </p:txBody>
      </p:sp>
      <p:cxnSp>
        <p:nvCxnSpPr>
          <p:cNvPr id="391" name="Google Shape;391;p8"/>
          <p:cNvCxnSpPr/>
          <p:nvPr/>
        </p:nvCxnSpPr>
        <p:spPr>
          <a:xfrm flipH="1">
            <a:off x="4148249" y="3524695"/>
            <a:ext cx="525122" cy="19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92" name="Google Shape;392;p8"/>
          <p:cNvCxnSpPr/>
          <p:nvPr/>
        </p:nvCxnSpPr>
        <p:spPr>
          <a:xfrm rot="10800000">
            <a:off x="2401224" y="3572462"/>
            <a:ext cx="450781" cy="7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3" name="Google Shape;393;p8"/>
          <p:cNvSpPr txBox="1"/>
          <p:nvPr/>
        </p:nvSpPr>
        <p:spPr>
          <a:xfrm>
            <a:off x="7330681" y="5002958"/>
            <a:ext cx="4729280" cy="916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Wady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Dane nie są bezpieczne</a:t>
            </a:r>
            <a:endParaRPr b="0" i="0" sz="2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714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8"/>
          <p:cNvSpPr txBox="1"/>
          <p:nvPr/>
        </p:nvSpPr>
        <p:spPr>
          <a:xfrm>
            <a:off x="7330681" y="4223659"/>
            <a:ext cx="5261111" cy="691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Wysoka dostępność brokerów (HA)</a:t>
            </a:r>
            <a:endParaRPr/>
          </a:p>
          <a:p>
            <a:pPr indent="-251459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5" name="Google Shape;3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6424" y="305043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96" name="Google Shape;39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44837" y="1408520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97" name="Google Shape;39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80807" y="811792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398" name="Google Shape;39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49535" y="1970920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47508" y="1091395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400" name="Google Shape;40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70936" y="1667545"/>
            <a:ext cx="266701" cy="2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8"/>
          <p:cNvSpPr txBox="1"/>
          <p:nvPr/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(z HA)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8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ACK = -1</a:t>
            </a:r>
            <a:endParaRPr/>
          </a:p>
        </p:txBody>
      </p:sp>
      <p:sp>
        <p:nvSpPr>
          <p:cNvPr id="1594" name="Google Shape;1594;p8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80"/>
          <p:cNvSpPr txBox="1"/>
          <p:nvPr>
            <p:ph idx="1" type="body"/>
          </p:nvPr>
        </p:nvSpPr>
        <p:spPr>
          <a:xfrm>
            <a:off x="681038" y="1484313"/>
            <a:ext cx="108299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Czekaj na odpowiedź wszystkich replik in-sync  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ProducerConfig.</a:t>
            </a:r>
            <a:r>
              <a:rPr i="1" lang="pl-PL"/>
              <a:t>ACKS_CONFIG</a:t>
            </a:r>
            <a:r>
              <a:rPr lang="pl-PL"/>
              <a:t>, "-1"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metadanych rekordu offset zawsze będzie poprawny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Najwolniejsze i najbezpieczniejsze rozwiązanie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Stosowane dla ważnych biznesowo rzeczy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596" name="Google Shape;1596;p80"/>
          <p:cNvSpPr/>
          <p:nvPr/>
        </p:nvSpPr>
        <p:spPr>
          <a:xfrm>
            <a:off x="9240943" y="2476083"/>
            <a:ext cx="1698432" cy="91807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(lider)</a:t>
            </a:r>
            <a:endParaRPr/>
          </a:p>
        </p:txBody>
      </p:sp>
      <p:sp>
        <p:nvSpPr>
          <p:cNvPr id="1597" name="Google Shape;1597;p80"/>
          <p:cNvSpPr/>
          <p:nvPr/>
        </p:nvSpPr>
        <p:spPr>
          <a:xfrm>
            <a:off x="7948367" y="765176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  <p:sp>
        <p:nvSpPr>
          <p:cNvPr id="1598" name="Google Shape;1598;p80"/>
          <p:cNvSpPr/>
          <p:nvPr/>
        </p:nvSpPr>
        <p:spPr>
          <a:xfrm>
            <a:off x="9277665" y="4606011"/>
            <a:ext cx="1698432" cy="91807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</a:t>
            </a:r>
            <a:endParaRPr/>
          </a:p>
        </p:txBody>
      </p:sp>
      <p:cxnSp>
        <p:nvCxnSpPr>
          <p:cNvPr id="1599" name="Google Shape;1599;p80"/>
          <p:cNvCxnSpPr/>
          <p:nvPr/>
        </p:nvCxnSpPr>
        <p:spPr>
          <a:xfrm>
            <a:off x="9668421" y="3436043"/>
            <a:ext cx="5507" cy="1162279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0" name="Google Shape;1600;p80"/>
          <p:cNvCxnSpPr/>
          <p:nvPr/>
        </p:nvCxnSpPr>
        <p:spPr>
          <a:xfrm flipH="1" rot="10800000">
            <a:off x="10439602" y="3423189"/>
            <a:ext cx="5507" cy="115126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1" name="Google Shape;1601;p80"/>
          <p:cNvCxnSpPr/>
          <p:nvPr/>
        </p:nvCxnSpPr>
        <p:spPr>
          <a:xfrm>
            <a:off x="8970224" y="1849511"/>
            <a:ext cx="267418" cy="56582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2" name="Google Shape;1602;p80"/>
          <p:cNvCxnSpPr/>
          <p:nvPr/>
        </p:nvCxnSpPr>
        <p:spPr>
          <a:xfrm flipH="1" rot="10800000">
            <a:off x="10786795" y="1916915"/>
            <a:ext cx="580139" cy="52206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3" name="Google Shape;1603;p80"/>
          <p:cNvCxnSpPr/>
          <p:nvPr/>
        </p:nvCxnSpPr>
        <p:spPr>
          <a:xfrm rot="10800000">
            <a:off x="9494124" y="1756977"/>
            <a:ext cx="251611" cy="659832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04" name="Google Shape;1604;p80"/>
          <p:cNvCxnSpPr/>
          <p:nvPr/>
        </p:nvCxnSpPr>
        <p:spPr>
          <a:xfrm flipH="1">
            <a:off x="10390544" y="1849279"/>
            <a:ext cx="433724" cy="49994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5" name="Google Shape;1605;p80"/>
          <p:cNvSpPr txBox="1"/>
          <p:nvPr/>
        </p:nvSpPr>
        <p:spPr>
          <a:xfrm>
            <a:off x="10393353" y="3816699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Wiadomość</a:t>
            </a:r>
            <a:endParaRPr/>
          </a:p>
        </p:txBody>
      </p:sp>
      <p:sp>
        <p:nvSpPr>
          <p:cNvPr id="1606" name="Google Shape;1606;p80"/>
          <p:cNvSpPr txBox="1"/>
          <p:nvPr/>
        </p:nvSpPr>
        <p:spPr>
          <a:xfrm>
            <a:off x="8557208" y="3816698"/>
            <a:ext cx="274319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Potwierdzenie</a:t>
            </a:r>
            <a:endParaRPr/>
          </a:p>
        </p:txBody>
      </p:sp>
      <p:sp>
        <p:nvSpPr>
          <p:cNvPr id="1607" name="Google Shape;1607;p80"/>
          <p:cNvSpPr/>
          <p:nvPr/>
        </p:nvSpPr>
        <p:spPr>
          <a:xfrm>
            <a:off x="10416480" y="765175"/>
            <a:ext cx="1698432" cy="918072"/>
          </a:xfrm>
          <a:prstGeom prst="rect">
            <a:avLst/>
          </a:prstGeom>
          <a:solidFill>
            <a:srgbClr val="FFC00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Topic A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(replika in 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sync)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2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" name="Google Shape;1613;p8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Rodzaje pushowania vs. ACKs</a:t>
            </a:r>
            <a:endParaRPr/>
          </a:p>
        </p:txBody>
      </p:sp>
      <p:sp>
        <p:nvSpPr>
          <p:cNvPr id="1614" name="Google Shape;1614;p8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15" name="Google Shape;1615;p81"/>
          <p:cNvGraphicFramePr/>
          <p:nvPr/>
        </p:nvGraphicFramePr>
        <p:xfrm>
          <a:off x="1487488" y="21605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{2418FA2C-8E9A-494E-8B8B-6E3CDA26797A}</a:tableStyleId>
              </a:tblPr>
              <a:tblGrid>
                <a:gridCol w="2151200"/>
                <a:gridCol w="2151200"/>
                <a:gridCol w="2151200"/>
                <a:gridCol w="2151200"/>
              </a:tblGrid>
              <a:tr h="69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-1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Fire and forget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Najszybsze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Bez sensu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Bez sensu 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Fire and wait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Dostaniemy info czy Kafka żyje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Pośrednie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Najwolniejsze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</a:tr>
              <a:tr h="695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Fire and log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Dostaniemy </a:t>
                      </a:r>
                      <a:r>
                        <a:rPr b="0" i="0" lang="pl-PL" sz="1800" u="none" strike="noStrike"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info czy Kafka żyje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Pośrednie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Pośrednie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8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3 (~45 min) </a:t>
            </a:r>
            <a:endParaRPr/>
          </a:p>
        </p:txBody>
      </p:sp>
      <p:sp>
        <p:nvSpPr>
          <p:cNvPr id="1622" name="Google Shape;1622;p8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82"/>
          <p:cNvSpPr/>
          <p:nvPr/>
        </p:nvSpPr>
        <p:spPr>
          <a:xfrm>
            <a:off x="5008306" y="2521251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/>
          </a:p>
        </p:txBody>
      </p:sp>
      <p:sp>
        <p:nvSpPr>
          <p:cNvPr id="1624" name="Google Shape;1624;p82"/>
          <p:cNvSpPr/>
          <p:nvPr/>
        </p:nvSpPr>
        <p:spPr>
          <a:xfrm>
            <a:off x="7266451" y="2548523"/>
            <a:ext cx="2178567" cy="1069258"/>
          </a:xfrm>
          <a:prstGeom prst="ellipse">
            <a:avLst/>
          </a:prstGeom>
          <a:solidFill>
            <a:srgbClr val="FBDA8C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Nowa </a:t>
            </a:r>
            <a:b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trn 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82"/>
          <p:cNvSpPr/>
          <p:nvPr/>
        </p:nvSpPr>
        <p:spPr>
          <a:xfrm>
            <a:off x="4979783" y="4744717"/>
            <a:ext cx="2439655" cy="115911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cxnSp>
        <p:nvCxnSpPr>
          <p:cNvPr id="1626" name="Google Shape;1626;p82"/>
          <p:cNvCxnSpPr/>
          <p:nvPr/>
        </p:nvCxnSpPr>
        <p:spPr>
          <a:xfrm flipH="1">
            <a:off x="6190050" y="3641651"/>
            <a:ext cx="15345" cy="110369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7" name="Google Shape;1627;p82"/>
          <p:cNvCxnSpPr/>
          <p:nvPr/>
        </p:nvCxnSpPr>
        <p:spPr>
          <a:xfrm>
            <a:off x="5847441" y="3799663"/>
            <a:ext cx="690283" cy="726142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8" name="Google Shape;1628;p82"/>
          <p:cNvCxnSpPr/>
          <p:nvPr/>
        </p:nvCxnSpPr>
        <p:spPr>
          <a:xfrm flipH="1">
            <a:off x="5847442" y="3799664"/>
            <a:ext cx="618564" cy="72614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29" name="Google Shape;1629;p82"/>
          <p:cNvSpPr txBox="1"/>
          <p:nvPr/>
        </p:nvSpPr>
        <p:spPr>
          <a:xfrm>
            <a:off x="6403254" y="3938617"/>
            <a:ext cx="887505" cy="36933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Błąd</a:t>
            </a: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/>
          </a:p>
        </p:txBody>
      </p:sp>
      <p:sp>
        <p:nvSpPr>
          <p:cNvPr id="1630" name="Google Shape;1630;p82"/>
          <p:cNvSpPr/>
          <p:nvPr/>
        </p:nvSpPr>
        <p:spPr>
          <a:xfrm>
            <a:off x="3140773" y="3866228"/>
            <a:ext cx="1040130" cy="1211580"/>
          </a:xfrm>
          <a:prstGeom prst="can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BA602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1631" name="Google Shape;1631;p82"/>
          <p:cNvCxnSpPr/>
          <p:nvPr/>
        </p:nvCxnSpPr>
        <p:spPr>
          <a:xfrm flipH="1">
            <a:off x="4146097" y="3345816"/>
            <a:ext cx="831133" cy="5837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2" name="Google Shape;1632;p82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/>
              <a:t>Ćwiczenia/03-credit-card-monitor-ack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8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3 (~45 min) </a:t>
            </a:r>
            <a:endParaRPr/>
          </a:p>
        </p:txBody>
      </p:sp>
      <p:sp>
        <p:nvSpPr>
          <p:cNvPr id="1639" name="Google Shape;1639;p8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Gdy serwis </a:t>
            </a:r>
            <a:r>
              <a:rPr b="1" lang="pl-PL"/>
              <a:t>credit-card-monitor</a:t>
            </a:r>
            <a:r>
              <a:rPr lang="pl-PL"/>
              <a:t> nie będzie mógł wysłać wiadomości na Kafkę powinnien zapisać transakcje w pamięci serwisu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serwisie </a:t>
            </a:r>
            <a:r>
              <a:rPr b="1" lang="pl-PL"/>
              <a:t>credit-card-monitor</a:t>
            </a:r>
            <a:r>
              <a:rPr lang="pl-PL"/>
              <a:t> ustaw ACK dla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Producent powinien działać w trybie Fire nad log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ACK =! 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Ustaw parametr </a:t>
            </a:r>
            <a:r>
              <a:rPr i="1" lang="pl-PL"/>
              <a:t>MAX_BLOCK_MS_CONFIG na 1000 ms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Zatrzymaj Kafke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Dodaj obsługę wystąpienia błędu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640" name="Google Shape;1640;p8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9"/>
          <p:cNvSpPr txBox="1"/>
          <p:nvPr>
            <p:ph idx="1" type="body"/>
          </p:nvPr>
        </p:nvSpPr>
        <p:spPr>
          <a:xfrm>
            <a:off x="7226765" y="2095099"/>
            <a:ext cx="5488647" cy="2331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Zalety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Prosty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Konsumenta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Producenta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Można dołożyć plik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</a:pPr>
            <a:r>
              <a:rPr lang="pl-PL" sz="2000"/>
              <a:t>Wysoka dostępność brokerów (HA)</a:t>
            </a:r>
            <a:endParaRPr sz="2000"/>
          </a:p>
          <a:p>
            <a:pPr indent="0" lvl="1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  <a:p>
            <a:pPr indent="-1143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000"/>
          </a:p>
        </p:txBody>
      </p:sp>
      <p:sp>
        <p:nvSpPr>
          <p:cNvPr id="408" name="Google Shape;408;p9"/>
          <p:cNvSpPr/>
          <p:nvPr/>
        </p:nvSpPr>
        <p:spPr>
          <a:xfrm>
            <a:off x="2915455" y="1423097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Producent </a:t>
            </a:r>
            <a:endParaRPr/>
          </a:p>
        </p:txBody>
      </p:sp>
      <p:sp>
        <p:nvSpPr>
          <p:cNvPr id="409" name="Google Shape;409;p9"/>
          <p:cNvSpPr/>
          <p:nvPr/>
        </p:nvSpPr>
        <p:spPr>
          <a:xfrm>
            <a:off x="2821468" y="5760428"/>
            <a:ext cx="1745847" cy="916329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410" name="Google Shape;410;p9"/>
          <p:cNvSpPr/>
          <p:nvPr/>
        </p:nvSpPr>
        <p:spPr>
          <a:xfrm>
            <a:off x="458992" y="2974962"/>
            <a:ext cx="1937675" cy="2173546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1" name="Google Shape;411;p9"/>
          <p:cNvSpPr/>
          <p:nvPr/>
        </p:nvSpPr>
        <p:spPr>
          <a:xfrm>
            <a:off x="714917" y="325762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12" name="Google Shape;412;p9"/>
          <p:cNvSpPr txBox="1"/>
          <p:nvPr/>
        </p:nvSpPr>
        <p:spPr>
          <a:xfrm>
            <a:off x="9672533" y="4777072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9"/>
          <p:cNvSpPr/>
          <p:nvPr/>
        </p:nvSpPr>
        <p:spPr>
          <a:xfrm>
            <a:off x="989426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14" name="Google Shape;414;p9"/>
          <p:cNvSpPr/>
          <p:nvPr/>
        </p:nvSpPr>
        <p:spPr>
          <a:xfrm>
            <a:off x="1263935" y="325762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15" name="Google Shape;415;p9"/>
          <p:cNvSpPr/>
          <p:nvPr/>
        </p:nvSpPr>
        <p:spPr>
          <a:xfrm>
            <a:off x="1538444" y="325762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416" name="Google Shape;416;p9"/>
          <p:cNvSpPr/>
          <p:nvPr/>
        </p:nvSpPr>
        <p:spPr>
          <a:xfrm>
            <a:off x="1812954" y="324816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4659284" y="3012132"/>
            <a:ext cx="1528798" cy="213637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4924502" y="328550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5199011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20" name="Google Shape;420;p9"/>
          <p:cNvSpPr/>
          <p:nvPr/>
        </p:nvSpPr>
        <p:spPr>
          <a:xfrm>
            <a:off x="5473520" y="32855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21" name="Google Shape;421;p9"/>
          <p:cNvSpPr/>
          <p:nvPr/>
        </p:nvSpPr>
        <p:spPr>
          <a:xfrm>
            <a:off x="5748029" y="32855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422" name="Google Shape;422;p9"/>
          <p:cNvCxnSpPr/>
          <p:nvPr/>
        </p:nvCxnSpPr>
        <p:spPr>
          <a:xfrm flipH="1">
            <a:off x="1384055" y="2359205"/>
            <a:ext cx="1983226" cy="60798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3" name="Google Shape;423;p9"/>
          <p:cNvCxnSpPr/>
          <p:nvPr/>
        </p:nvCxnSpPr>
        <p:spPr>
          <a:xfrm>
            <a:off x="4185037" y="2359205"/>
            <a:ext cx="1380724" cy="6544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4" name="Google Shape;424;p9"/>
          <p:cNvSpPr/>
          <p:nvPr/>
        </p:nvSpPr>
        <p:spPr>
          <a:xfrm>
            <a:off x="2860289" y="3129775"/>
            <a:ext cx="1300974" cy="919974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Key-value storage</a:t>
            </a:r>
            <a:endParaRPr/>
          </a:p>
        </p:txBody>
      </p:sp>
      <p:cxnSp>
        <p:nvCxnSpPr>
          <p:cNvPr id="425" name="Google Shape;425;p9"/>
          <p:cNvCxnSpPr/>
          <p:nvPr/>
        </p:nvCxnSpPr>
        <p:spPr>
          <a:xfrm flipH="1">
            <a:off x="4148249" y="3524695"/>
            <a:ext cx="525122" cy="1988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426" name="Google Shape;426;p9"/>
          <p:cNvCxnSpPr/>
          <p:nvPr/>
        </p:nvCxnSpPr>
        <p:spPr>
          <a:xfrm rot="10800000">
            <a:off x="2401224" y="3572462"/>
            <a:ext cx="450781" cy="798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7" name="Google Shape;427;p9"/>
          <p:cNvSpPr/>
          <p:nvPr/>
        </p:nvSpPr>
        <p:spPr>
          <a:xfrm>
            <a:off x="4803697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428" name="Google Shape;428;p9"/>
          <p:cNvSpPr/>
          <p:nvPr/>
        </p:nvSpPr>
        <p:spPr>
          <a:xfrm>
            <a:off x="5078206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429" name="Google Shape;429;p9"/>
          <p:cNvSpPr/>
          <p:nvPr/>
        </p:nvSpPr>
        <p:spPr>
          <a:xfrm>
            <a:off x="5352715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430" name="Google Shape;430;p9"/>
          <p:cNvSpPr/>
          <p:nvPr/>
        </p:nvSpPr>
        <p:spPr>
          <a:xfrm>
            <a:off x="5627224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431" name="Google Shape;431;p9"/>
          <p:cNvSpPr/>
          <p:nvPr/>
        </p:nvSpPr>
        <p:spPr>
          <a:xfrm>
            <a:off x="5901734" y="44004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807843" y="440991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1082352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434" name="Google Shape;434;p9"/>
          <p:cNvSpPr/>
          <p:nvPr/>
        </p:nvSpPr>
        <p:spPr>
          <a:xfrm>
            <a:off x="1356861" y="440991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/>
          </a:p>
        </p:txBody>
      </p:sp>
      <p:sp>
        <p:nvSpPr>
          <p:cNvPr id="435" name="Google Shape;435;p9"/>
          <p:cNvSpPr/>
          <p:nvPr/>
        </p:nvSpPr>
        <p:spPr>
          <a:xfrm>
            <a:off x="1631370" y="440991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/>
          </a:p>
        </p:txBody>
      </p:sp>
      <p:cxnSp>
        <p:nvCxnSpPr>
          <p:cNvPr id="436" name="Google Shape;436;p9"/>
          <p:cNvCxnSpPr/>
          <p:nvPr/>
        </p:nvCxnSpPr>
        <p:spPr>
          <a:xfrm>
            <a:off x="2404560" y="4360848"/>
            <a:ext cx="2263528" cy="3183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7" name="Google Shape;437;p9"/>
          <p:cNvCxnSpPr/>
          <p:nvPr/>
        </p:nvCxnSpPr>
        <p:spPr>
          <a:xfrm rot="10800000">
            <a:off x="2400674" y="4727224"/>
            <a:ext cx="2252713" cy="5179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9"/>
          <p:cNvCxnSpPr/>
          <p:nvPr/>
        </p:nvCxnSpPr>
        <p:spPr>
          <a:xfrm rot="10800000">
            <a:off x="1341308" y="5191859"/>
            <a:ext cx="1481421" cy="100894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39" name="Google Shape;439;p9"/>
          <p:cNvCxnSpPr/>
          <p:nvPr/>
        </p:nvCxnSpPr>
        <p:spPr>
          <a:xfrm flipH="1" rot="10800000">
            <a:off x="4588341" y="5145396"/>
            <a:ext cx="962553" cy="99964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40" name="Google Shape;440;p9"/>
          <p:cNvSpPr txBox="1"/>
          <p:nvPr/>
        </p:nvSpPr>
        <p:spPr>
          <a:xfrm>
            <a:off x="7226765" y="4869646"/>
            <a:ext cx="4729280" cy="551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Dane są bezpieczne</a:t>
            </a:r>
            <a:endParaRPr/>
          </a:p>
          <a:p>
            <a:pPr indent="-204469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9"/>
          <p:cNvSpPr txBox="1"/>
          <p:nvPr/>
        </p:nvSpPr>
        <p:spPr>
          <a:xfrm>
            <a:off x="7175466" y="5355212"/>
            <a:ext cx="5177623" cy="101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Wady</a:t>
            </a:r>
            <a:endParaRPr/>
          </a:p>
          <a:p>
            <a:pPr indent="-2857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▪"/>
            </a:pPr>
            <a:r>
              <a:rPr b="0" i="0" lang="pl-PL" sz="2000" u="none" cap="none" strike="noStrike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Niska dostępność kosumentów (HA)</a:t>
            </a:r>
            <a:endParaRPr/>
          </a:p>
          <a:p>
            <a:pPr indent="-171450" lvl="1" marL="742950" marR="0" rtl="0" algn="l"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2" name="Google Shape;4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64278" y="418951"/>
            <a:ext cx="2336462" cy="19402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443" name="Google Shape;443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62691" y="1522428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444" name="Google Shape;44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98661" y="925700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445" name="Google Shape;44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967389" y="2084828"/>
            <a:ext cx="266701" cy="26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65362" y="1205303"/>
            <a:ext cx="2667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lakat Tick icon accept approve sign design na wymiar • ikona, Znaki,  symbol • REDRO.pl" id="447" name="Google Shape;4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88790" y="1781453"/>
            <a:ext cx="266701" cy="266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9"/>
          <p:cNvSpPr txBox="1"/>
          <p:nvPr/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i="0" lang="pl-PL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Producent – Konsument (bezpieczne dane)</a:t>
            </a:r>
            <a:endParaRPr b="1" i="0" sz="3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