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3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NI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4719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711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119287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383706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189344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2762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10960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25182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14003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7869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112802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8380-1500-4CF9-A917-DA52B64252D8}" type="datetimeFigureOut">
              <a:rPr lang="es-NI" smtClean="0"/>
              <a:pPr/>
              <a:t>16/03/2011</a:t>
            </a:fld>
            <a:endParaRPr lang="es-NI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DFBD-03A8-4954-ACFE-6F06A4488D92}" type="slidenum">
              <a:rPr lang="es-NI" smtClean="0"/>
              <a:pPr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42358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mailto:carlos.castro@incesastd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analba@ideay.net.ni" TargetMode="External"/><Relationship Id="rId2" Type="http://schemas.openxmlformats.org/officeDocument/2006/relationships/hyperlink" Target="mailto:carlos.castro@incesastd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3202"/>
            <a:ext cx="9144000" cy="6894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63888" y="1600201"/>
            <a:ext cx="5122912" cy="31969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8FB33F"/>
                </a:solidFill>
              </a:rPr>
              <a:t>Today</a:t>
            </a:r>
            <a:r>
              <a:rPr lang="en-US" dirty="0">
                <a:solidFill>
                  <a:srgbClr val="8FB33F"/>
                </a:solidFill>
              </a:rPr>
              <a:t> there are no limits of what we can do to </a:t>
            </a:r>
            <a:r>
              <a:rPr lang="en-US" sz="4300" dirty="0">
                <a:solidFill>
                  <a:srgbClr val="8FB33F"/>
                </a:solidFill>
              </a:rPr>
              <a:t>accomplish</a:t>
            </a:r>
            <a:r>
              <a:rPr lang="en-US" dirty="0">
                <a:solidFill>
                  <a:srgbClr val="8FB33F"/>
                </a:solidFill>
              </a:rPr>
              <a:t> our objectives if we are persevering, creative, demanding and </a:t>
            </a:r>
            <a:r>
              <a:rPr lang="en-US" sz="4300" dirty="0">
                <a:solidFill>
                  <a:srgbClr val="8FB33F"/>
                </a:solidFill>
              </a:rPr>
              <a:t>proactive</a:t>
            </a:r>
            <a:r>
              <a:rPr lang="en-US" dirty="0">
                <a:solidFill>
                  <a:srgbClr val="8FB33F"/>
                </a:solidFill>
              </a:rPr>
              <a:t>, as I consider my </a:t>
            </a:r>
            <a:r>
              <a:rPr lang="en-US" dirty="0" smtClean="0">
                <a:solidFill>
                  <a:srgbClr val="8FB33F"/>
                </a:solidFill>
              </a:rPr>
              <a:t>self.</a:t>
            </a:r>
            <a:r>
              <a:rPr lang="en-US" dirty="0" smtClean="0"/>
              <a:t>.</a:t>
            </a:r>
            <a:endParaRPr lang="es-NI" dirty="0"/>
          </a:p>
        </p:txBody>
      </p:sp>
      <p:sp>
        <p:nvSpPr>
          <p:cNvPr id="5" name="4 Rectángulo"/>
          <p:cNvSpPr/>
          <p:nvPr/>
        </p:nvSpPr>
        <p:spPr>
          <a:xfrm>
            <a:off x="701570" y="0"/>
            <a:ext cx="342038" cy="68547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1220164" y="0"/>
            <a:ext cx="171019" cy="68547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515470" y="3202"/>
            <a:ext cx="752274" cy="68547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2384757" y="-8634"/>
            <a:ext cx="171019" cy="6854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2771800" y="0"/>
            <a:ext cx="342038" cy="68547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CuadroTexto"/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2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572000" y="521495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xmlns="" val="21301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4 Rectángulo"/>
          <p:cNvSpPr/>
          <p:nvPr/>
        </p:nvSpPr>
        <p:spPr>
          <a:xfrm>
            <a:off x="269522" y="6162"/>
            <a:ext cx="342038" cy="6848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6162"/>
            <a:ext cx="171019" cy="6848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9364"/>
            <a:ext cx="376137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2472"/>
            <a:ext cx="171019" cy="6848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6162"/>
            <a:ext cx="342038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620688"/>
            <a:ext cx="6347048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SPECIALIZED</a:t>
            </a:r>
            <a:r>
              <a:rPr lang="es-NI" sz="1400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TRAINING</a:t>
            </a:r>
            <a:r>
              <a:rPr lang="en-US" sz="1400" b="1" dirty="0">
                <a:solidFill>
                  <a:schemeClr val="bg1"/>
                </a:solidFill>
              </a:rPr>
              <a:t> </a:t>
            </a:r>
            <a:endParaRPr lang="es-NI" sz="1400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         Warehouse </a:t>
            </a:r>
            <a:r>
              <a:rPr lang="en-US" sz="1400" dirty="0">
                <a:solidFill>
                  <a:schemeClr val="bg1"/>
                </a:solidFill>
              </a:rPr>
              <a:t>Management Seminar, Nicaragua, 1991</a:t>
            </a:r>
            <a:endParaRPr lang="es-NI" sz="1400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         English </a:t>
            </a:r>
            <a:r>
              <a:rPr lang="en-US" sz="1400" dirty="0">
                <a:solidFill>
                  <a:schemeClr val="bg1"/>
                </a:solidFill>
              </a:rPr>
              <a:t>Program for Internationals at The University of South Carolina, 1993</a:t>
            </a:r>
            <a:endParaRPr lang="es-NI" sz="1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         Professional </a:t>
            </a:r>
            <a:r>
              <a:rPr lang="en-US" sz="1400" dirty="0">
                <a:solidFill>
                  <a:schemeClr val="bg1"/>
                </a:solidFill>
              </a:rPr>
              <a:t>Development, 2000</a:t>
            </a:r>
            <a:endParaRPr lang="es-NI" sz="14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           Leadership </a:t>
            </a:r>
            <a:r>
              <a:rPr lang="en-US" sz="1400" dirty="0">
                <a:solidFill>
                  <a:schemeClr val="bg1"/>
                </a:solidFill>
              </a:rPr>
              <a:t>and team development, 2007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b="1" dirty="0" smtClean="0">
                <a:solidFill>
                  <a:schemeClr val="bg1"/>
                </a:solidFill>
              </a:rPr>
              <a:t>HONOR/AWARDS</a:t>
            </a:r>
            <a:r>
              <a:rPr lang="en-US" sz="1400" dirty="0">
                <a:solidFill>
                  <a:schemeClr val="bg1"/>
                </a:solidFill>
              </a:rPr>
              <a:t>		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Earned </a:t>
            </a:r>
            <a:r>
              <a:rPr lang="en-US" sz="1400" dirty="0">
                <a:solidFill>
                  <a:schemeClr val="bg1"/>
                </a:solidFill>
              </a:rPr>
              <a:t>a Fulbright Scholarship to study a master’s degree at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        American </a:t>
            </a:r>
            <a:r>
              <a:rPr lang="en-US" sz="1400" dirty="0">
                <a:solidFill>
                  <a:schemeClr val="bg1"/>
                </a:solidFill>
              </a:rPr>
              <a:t>Graduate School of </a:t>
            </a:r>
            <a:r>
              <a:rPr lang="en-US" sz="1400" dirty="0" smtClean="0">
                <a:solidFill>
                  <a:schemeClr val="bg1"/>
                </a:solidFill>
              </a:rPr>
              <a:t>International Management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LANGUAGES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Spanish </a:t>
            </a:r>
            <a:r>
              <a:rPr lang="en-US" sz="1400" dirty="0">
                <a:solidFill>
                  <a:schemeClr val="bg1"/>
                </a:solidFill>
              </a:rPr>
              <a:t>(Native level 5), and English (Fluent level 4).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COMPUTERS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Microsoft </a:t>
            </a:r>
            <a:r>
              <a:rPr lang="en-US" sz="1400" dirty="0">
                <a:solidFill>
                  <a:schemeClr val="bg1"/>
                </a:solidFill>
              </a:rPr>
              <a:t>Word, Excel and Power Point.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es-NI" sz="1400" dirty="0">
              <a:solidFill>
                <a:schemeClr val="bg1"/>
              </a:solidFill>
            </a:endParaRPr>
          </a:p>
          <a:p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22" name="21 Rectángulo redondeado">
            <a:hlinkClick r:id="rId2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23" name="22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24" name="23 Rectángulo redondeado">
            <a:hlinkClick r:id="rId3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25" name="24 CuadroTexto"/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3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26" name="25 Rectángulo redondeado">
            <a:hlinkClick r:id="rId4" action="ppaction://hlinksldjump"/>
          </p:cNvPr>
          <p:cNvSpPr/>
          <p:nvPr/>
        </p:nvSpPr>
        <p:spPr>
          <a:xfrm>
            <a:off x="2083733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27" name="26 CuadroTexto"/>
          <p:cNvSpPr txBox="1"/>
          <p:nvPr/>
        </p:nvSpPr>
        <p:spPr>
          <a:xfrm>
            <a:off x="2051720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4 Rectángulo"/>
          <p:cNvSpPr/>
          <p:nvPr/>
        </p:nvSpPr>
        <p:spPr>
          <a:xfrm>
            <a:off x="269522" y="6162"/>
            <a:ext cx="342038" cy="6848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6162"/>
            <a:ext cx="171019" cy="6848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9364"/>
            <a:ext cx="376137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2472"/>
            <a:ext cx="171019" cy="6848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6162"/>
            <a:ext cx="342038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7784" y="188640"/>
            <a:ext cx="6059016" cy="1143000"/>
          </a:xfrm>
        </p:spPr>
        <p:txBody>
          <a:bodyPr/>
          <a:lstStyle/>
          <a:p>
            <a:r>
              <a:rPr lang="en-US" b="1" dirty="0">
                <a:solidFill>
                  <a:srgbClr val="8FB33F"/>
                </a:solidFill>
                <a:latin typeface="Century Gothic" pitchFamily="34" charset="0"/>
              </a:rPr>
              <a:t>EXPERIENCE</a:t>
            </a:r>
            <a:endParaRPr lang="es-NI" dirty="0">
              <a:solidFill>
                <a:srgbClr val="8FB33F"/>
              </a:solidFill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95736" y="1052736"/>
            <a:ext cx="6552728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EXECUTIVE </a:t>
            </a:r>
            <a:r>
              <a:rPr lang="en-US" sz="1200" dirty="0">
                <a:solidFill>
                  <a:schemeClr val="bg1"/>
                </a:solidFill>
              </a:rPr>
              <a:t>DIRECTOR OF THE AMERICAN-NICARAGUAN CULTURAL CENTER (March, 2003 – July, 2009)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s-NI" sz="1200" dirty="0">
                <a:solidFill>
                  <a:schemeClr val="bg1"/>
                </a:solidFill>
              </a:rPr>
              <a:t> </a:t>
            </a:r>
            <a:r>
              <a:rPr lang="es-NI" sz="1200" dirty="0" smtClean="0">
                <a:solidFill>
                  <a:schemeClr val="bg1"/>
                </a:solidFill>
              </a:rPr>
              <a:t>               </a:t>
            </a:r>
            <a:r>
              <a:rPr lang="en-US" sz="1200" dirty="0" smtClean="0">
                <a:solidFill>
                  <a:schemeClr val="bg1"/>
                </a:solidFill>
              </a:rPr>
              <a:t>Planning </a:t>
            </a:r>
            <a:r>
              <a:rPr lang="en-US" sz="1200" dirty="0">
                <a:solidFill>
                  <a:schemeClr val="bg1"/>
                </a:solidFill>
              </a:rPr>
              <a:t>and executing the whole business strategy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   Leadership </a:t>
            </a:r>
            <a:r>
              <a:rPr lang="en-US" sz="1200" dirty="0">
                <a:solidFill>
                  <a:schemeClr val="bg1"/>
                </a:solidFill>
              </a:rPr>
              <a:t>and team development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   Marketing </a:t>
            </a:r>
            <a:r>
              <a:rPr lang="en-US" sz="1200" dirty="0">
                <a:solidFill>
                  <a:schemeClr val="bg1"/>
                </a:solidFill>
              </a:rPr>
              <a:t>strategy 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  Budgeting </a:t>
            </a:r>
            <a:r>
              <a:rPr lang="en-US" sz="1200" dirty="0">
                <a:solidFill>
                  <a:schemeClr val="bg1"/>
                </a:solidFill>
              </a:rPr>
              <a:t>and budgetary planning 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	</a:t>
            </a:r>
            <a:endParaRPr lang="es-NI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 </a:t>
            </a:r>
            <a:endParaRPr lang="es-NI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GENERAL </a:t>
            </a:r>
            <a:r>
              <a:rPr lang="en-US" sz="1200" dirty="0">
                <a:solidFill>
                  <a:schemeClr val="bg1"/>
                </a:solidFill>
              </a:rPr>
              <a:t>MANAGER OF A MULTINATIONAL COMPANY.  </a:t>
            </a:r>
            <a:r>
              <a:rPr lang="es-ES" sz="1200" dirty="0">
                <a:solidFill>
                  <a:schemeClr val="bg1"/>
                </a:solidFill>
              </a:rPr>
              <a:t>RIEGOS MODERNOS DE NICARAGUA (</a:t>
            </a:r>
            <a:r>
              <a:rPr lang="en-US" sz="1200" dirty="0">
                <a:solidFill>
                  <a:schemeClr val="bg1"/>
                </a:solidFill>
              </a:rPr>
              <a:t>April</a:t>
            </a:r>
            <a:r>
              <a:rPr lang="es-ES" sz="1200" dirty="0">
                <a:solidFill>
                  <a:schemeClr val="bg1"/>
                </a:solidFill>
              </a:rPr>
              <a:t>, 2001 – </a:t>
            </a:r>
            <a:r>
              <a:rPr lang="en-US" sz="1200" dirty="0">
                <a:solidFill>
                  <a:schemeClr val="bg1"/>
                </a:solidFill>
              </a:rPr>
              <a:t>March</a:t>
            </a:r>
            <a:r>
              <a:rPr lang="es-ES" sz="1200" dirty="0">
                <a:solidFill>
                  <a:schemeClr val="bg1"/>
                </a:solidFill>
              </a:rPr>
              <a:t>, 2003)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Planning </a:t>
            </a:r>
            <a:r>
              <a:rPr lang="en-US" sz="1200" dirty="0">
                <a:solidFill>
                  <a:schemeClr val="bg1"/>
                </a:solidFill>
              </a:rPr>
              <a:t>the whole business strategy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Leadership </a:t>
            </a:r>
            <a:r>
              <a:rPr lang="en-US" sz="1200" dirty="0">
                <a:solidFill>
                  <a:schemeClr val="bg1"/>
                </a:solidFill>
              </a:rPr>
              <a:t>and team development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The </a:t>
            </a:r>
            <a:r>
              <a:rPr lang="en-US" sz="1200" dirty="0">
                <a:solidFill>
                  <a:schemeClr val="bg1"/>
                </a:solidFill>
              </a:rPr>
              <a:t>legal representative of the company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Budgeting </a:t>
            </a:r>
            <a:r>
              <a:rPr lang="en-US" sz="1200" dirty="0">
                <a:solidFill>
                  <a:schemeClr val="bg1"/>
                </a:solidFill>
              </a:rPr>
              <a:t>and budgetary planning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In </a:t>
            </a:r>
            <a:r>
              <a:rPr lang="en-US" sz="1200" dirty="0">
                <a:solidFill>
                  <a:schemeClr val="bg1"/>
                </a:solidFill>
              </a:rPr>
              <a:t>charge of marketing strategy	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1200" dirty="0">
                <a:solidFill>
                  <a:schemeClr val="bg1"/>
                </a:solidFill>
              </a:rPr>
              <a:t>CONSULTANT AT EMPRESA NICARAGÜENSE DE ACUEDUCTOS Y ALCANTARILLADO SANITARIO (ENACAL)  (</a:t>
            </a:r>
            <a:r>
              <a:rPr lang="en-US" sz="1200" dirty="0">
                <a:solidFill>
                  <a:schemeClr val="bg1"/>
                </a:solidFill>
              </a:rPr>
              <a:t>January</a:t>
            </a:r>
            <a:r>
              <a:rPr lang="es-MX" sz="1200" dirty="0">
                <a:solidFill>
                  <a:schemeClr val="bg1"/>
                </a:solidFill>
              </a:rPr>
              <a:t>, 1999  –  </a:t>
            </a:r>
            <a:r>
              <a:rPr lang="en-US" sz="1200" dirty="0">
                <a:solidFill>
                  <a:schemeClr val="bg1"/>
                </a:solidFill>
              </a:rPr>
              <a:t>April</a:t>
            </a:r>
            <a:r>
              <a:rPr lang="es-MX" sz="1200" dirty="0">
                <a:solidFill>
                  <a:schemeClr val="bg1"/>
                </a:solidFill>
              </a:rPr>
              <a:t>, 2001) 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1200" dirty="0">
                <a:solidFill>
                  <a:schemeClr val="bg1"/>
                </a:solidFill>
              </a:rPr>
              <a:t> 		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Diagnosis </a:t>
            </a:r>
            <a:r>
              <a:rPr lang="en-US" sz="1200" dirty="0">
                <a:solidFill>
                  <a:schemeClr val="bg1"/>
                </a:solidFill>
              </a:rPr>
              <a:t>of their Business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Implementation </a:t>
            </a:r>
            <a:r>
              <a:rPr lang="en-US" sz="1200" dirty="0">
                <a:solidFill>
                  <a:schemeClr val="bg1"/>
                </a:solidFill>
              </a:rPr>
              <a:t>of suggested recommendations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Planned</a:t>
            </a:r>
            <a:r>
              <a:rPr lang="en-US" sz="1200" dirty="0">
                <a:solidFill>
                  <a:schemeClr val="bg1"/>
                </a:solidFill>
              </a:rPr>
              <a:t>, Organized, and implemented, a special control unit 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Followed </a:t>
            </a:r>
            <a:r>
              <a:rPr lang="en-US" sz="1200" dirty="0">
                <a:solidFill>
                  <a:schemeClr val="bg1"/>
                </a:solidFill>
              </a:rPr>
              <a:t>up core activities</a:t>
            </a:r>
            <a:endParaRPr lang="es-NI" sz="12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Support </a:t>
            </a:r>
            <a:r>
              <a:rPr lang="en-US" sz="1200" dirty="0">
                <a:solidFill>
                  <a:schemeClr val="bg1"/>
                </a:solidFill>
              </a:rPr>
              <a:t>to the Executive President 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200" dirty="0">
              <a:solidFill>
                <a:schemeClr val="bg1"/>
              </a:solidFill>
            </a:endParaRPr>
          </a:p>
        </p:txBody>
      </p:sp>
      <p:sp>
        <p:nvSpPr>
          <p:cNvPr id="16" name="15 Rectángulo redondeado">
            <a:hlinkClick r:id="rId2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7" name="16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8" name="17 Rectángulo redondeado">
            <a:hlinkClick r:id="rId3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9" name="18 CuadroTexto"/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3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20" name="19 Rectángulo redondeado">
            <a:hlinkClick r:id="rId4" action="ppaction://hlinksldjump"/>
          </p:cNvPr>
          <p:cNvSpPr/>
          <p:nvPr/>
        </p:nvSpPr>
        <p:spPr>
          <a:xfrm>
            <a:off x="2083733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21" name="20 CuadroTexto"/>
          <p:cNvSpPr txBox="1"/>
          <p:nvPr/>
        </p:nvSpPr>
        <p:spPr>
          <a:xfrm>
            <a:off x="2051720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4 Rectángulo"/>
          <p:cNvSpPr/>
          <p:nvPr/>
        </p:nvSpPr>
        <p:spPr>
          <a:xfrm>
            <a:off x="269522" y="6162"/>
            <a:ext cx="342038" cy="6848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6162"/>
            <a:ext cx="171019" cy="6848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9364"/>
            <a:ext cx="376137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2472"/>
            <a:ext cx="171019" cy="6848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6162"/>
            <a:ext cx="342038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5726" y="116632"/>
            <a:ext cx="6858762" cy="6729532"/>
          </a:xfrm>
        </p:spPr>
        <p:txBody>
          <a:bodyPr>
            <a:noAutofit/>
          </a:bodyPr>
          <a:lstStyle/>
          <a:p>
            <a:r>
              <a:rPr lang="es-NI" sz="1400" dirty="0"/>
              <a:t>Local ideal para oficinas 	</a:t>
            </a:r>
          </a:p>
          <a:p>
            <a:r>
              <a:rPr lang="es-NI" sz="1400" dirty="0"/>
              <a:t>Los Robles	</a:t>
            </a:r>
          </a:p>
          <a:p>
            <a:r>
              <a:rPr lang="es-NI" sz="1400" dirty="0"/>
              <a:t>Alquiler: $2,000	</a:t>
            </a:r>
          </a:p>
          <a:p>
            <a:r>
              <a:rPr lang="es-NI" sz="1400"/>
              <a:t>Código: CR-1294	</a:t>
            </a:r>
          </a:p>
          <a:p>
            <a:pPr marL="0" lvl="0" indent="0">
              <a:buNone/>
            </a:pP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PART-TIME PROFESSOR AT AVE MARIA COLLEGE (1999 – 2003)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en-US" sz="1400" dirty="0" smtClean="0">
                <a:solidFill>
                  <a:schemeClr val="bg1"/>
                </a:solidFill>
              </a:rPr>
              <a:t>Taught </a:t>
            </a:r>
            <a:r>
              <a:rPr lang="en-US" sz="1400" dirty="0">
                <a:solidFill>
                  <a:schemeClr val="bg1"/>
                </a:solidFill>
              </a:rPr>
              <a:t>the following courses:  Advance Planning, Management and Policy, </a:t>
            </a:r>
            <a:r>
              <a:rPr lang="en-US" sz="1400" dirty="0" smtClean="0">
                <a:solidFill>
                  <a:schemeClr val="bg1"/>
                </a:solidFill>
              </a:rPr>
              <a:t> International </a:t>
            </a:r>
            <a:r>
              <a:rPr lang="en-US" sz="1400" dirty="0">
                <a:solidFill>
                  <a:schemeClr val="bg1"/>
                </a:solidFill>
              </a:rPr>
              <a:t>Trade in Agriculture, Project Planning and Development, Introduction to </a:t>
            </a:r>
            <a:r>
              <a:rPr lang="en-US" sz="1400" dirty="0" smtClean="0">
                <a:solidFill>
                  <a:schemeClr val="bg1"/>
                </a:solidFill>
              </a:rPr>
              <a:t>  Agribusiness</a:t>
            </a:r>
            <a:r>
              <a:rPr lang="en-US" sz="1400" dirty="0">
                <a:solidFill>
                  <a:schemeClr val="bg1"/>
                </a:solidFill>
              </a:rPr>
              <a:t>, Farm Management, and Agribusiness </a:t>
            </a:r>
            <a:r>
              <a:rPr lang="en-US" sz="1400" dirty="0" smtClean="0">
                <a:solidFill>
                  <a:schemeClr val="bg1"/>
                </a:solidFill>
              </a:rPr>
              <a:t>Marketing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600" b="1" dirty="0" smtClean="0">
                <a:solidFill>
                  <a:schemeClr val="bg1"/>
                </a:solidFill>
              </a:rPr>
              <a:t>Other Experience</a:t>
            </a:r>
            <a:r>
              <a:rPr lang="pt-PT" sz="1600" b="1" dirty="0">
                <a:solidFill>
                  <a:schemeClr val="bg1"/>
                </a:solidFill>
              </a:rPr>
              <a:t> </a:t>
            </a:r>
            <a:endParaRPr lang="pt-PT" sz="1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PART-TIME PROFESSOR AT UNIVERSIDAD NACIONAL DE INGENIERIA (1994 – 2010)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TAUGHT THE FOLLOWING COURSES: PROJECT FORMULATION AND EVALUATION  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200" dirty="0" smtClean="0">
                <a:solidFill>
                  <a:schemeClr val="bg1"/>
                </a:solidFill>
              </a:rPr>
              <a:t>EXECUTIVE </a:t>
            </a:r>
            <a:r>
              <a:rPr lang="pt-PT" sz="1200" dirty="0">
                <a:solidFill>
                  <a:schemeClr val="bg1"/>
                </a:solidFill>
              </a:rPr>
              <a:t>DIRECTOR OF ASOCIACION NICARAGUENSE DE ACUICULTORES (ANDA)  1998      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200" dirty="0">
                <a:solidFill>
                  <a:schemeClr val="bg1"/>
                </a:solidFill>
              </a:rPr>
              <a:t> 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SALES MANAGER OF NCH CORPORATION (1995 – 1997)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 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STORE MANAGER AND REGIONAL MANAGER OF NORTHERN NICARAGUA   (1991 – 1993). ROBERTO TERAN G., DISTRIBUTOR OF KODAK, POLAROID, CANON, PARKER AND OTHER BRANDS.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RESEARCH MANAGER (1989 –1990) INVERSIONES 5X, S.A.  </a:t>
            </a:r>
            <a:r>
              <a:rPr lang="es-ES" sz="1200" dirty="0">
                <a:solidFill>
                  <a:schemeClr val="bg1"/>
                </a:solidFill>
              </a:rPr>
              <a:t>SAN JOSÉ, COSTA RICA</a:t>
            </a:r>
            <a:r>
              <a:rPr lang="es-ES" sz="1200" dirty="0" smtClean="0">
                <a:solidFill>
                  <a:schemeClr val="bg1"/>
                </a:solidFill>
              </a:rPr>
              <a:t>.</a:t>
            </a: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ASSISTANT MANAGER (1988) DATEX S.A. SAN JOSÉ, COSTA RICA.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QUALITY CONTROL MANAGER (1984 – 1987)  DESARROLLO DE EXPORTACIONES S.A.  </a:t>
            </a:r>
            <a:r>
              <a:rPr lang="en-US" sz="1200" dirty="0">
                <a:solidFill>
                  <a:schemeClr val="bg1"/>
                </a:solidFill>
              </a:rPr>
              <a:t>SAN JOSÉ, COSTA RICA.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200" dirty="0">
              <a:solidFill>
                <a:schemeClr val="bg1"/>
              </a:solidFill>
            </a:endParaRPr>
          </a:p>
          <a:p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427549" y="544522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CuadroTexto"/>
          <p:cNvSpPr txBox="1"/>
          <p:nvPr/>
        </p:nvSpPr>
        <p:spPr>
          <a:xfrm>
            <a:off x="499557" y="5525853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2" name="11 Rectángulo redondeado">
            <a:hlinkClick r:id="rId3" action="ppaction://hlinksldjump"/>
          </p:cNvPr>
          <p:cNvSpPr/>
          <p:nvPr/>
        </p:nvSpPr>
        <p:spPr>
          <a:xfrm>
            <a:off x="427549" y="6065519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6159001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3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14" name="13 Rectángulo redondeado">
            <a:hlinkClick r:id="rId4" action="ppaction://hlinksldjump"/>
          </p:cNvPr>
          <p:cNvSpPr/>
          <p:nvPr/>
        </p:nvSpPr>
        <p:spPr>
          <a:xfrm>
            <a:off x="1294781" y="6065519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5" name="14 CuadroTexto"/>
          <p:cNvSpPr txBox="1"/>
          <p:nvPr/>
        </p:nvSpPr>
        <p:spPr>
          <a:xfrm>
            <a:off x="1262768" y="6159001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05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4 Rectángulo"/>
          <p:cNvSpPr/>
          <p:nvPr/>
        </p:nvSpPr>
        <p:spPr>
          <a:xfrm>
            <a:off x="269522" y="6162"/>
            <a:ext cx="342038" cy="6848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6162"/>
            <a:ext cx="171019" cy="6848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9364"/>
            <a:ext cx="376137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2472"/>
            <a:ext cx="171019" cy="6848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6162"/>
            <a:ext cx="342038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7784" y="764704"/>
            <a:ext cx="5842992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FB33F"/>
                </a:solidFill>
                <a:latin typeface="Century Gothic" pitchFamily="34" charset="0"/>
              </a:rPr>
              <a:t>References:</a:t>
            </a:r>
            <a:r>
              <a:rPr lang="es-NI" b="1" dirty="0">
                <a:solidFill>
                  <a:srgbClr val="8FB33F"/>
                </a:solidFill>
                <a:latin typeface="Century Gothic" pitchFamily="34" charset="0"/>
              </a:rPr>
              <a:t/>
            </a:r>
            <a:br>
              <a:rPr lang="es-NI" b="1" dirty="0">
                <a:solidFill>
                  <a:srgbClr val="8FB33F"/>
                </a:solidFill>
                <a:latin typeface="Century Gothic" pitchFamily="34" charset="0"/>
              </a:rPr>
            </a:br>
            <a:endParaRPr lang="es-NI" b="1" dirty="0">
              <a:solidFill>
                <a:srgbClr val="8FB33F"/>
              </a:solidFill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15816" y="1600200"/>
            <a:ext cx="5770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 smtClean="0">
                <a:solidFill>
                  <a:schemeClr val="bg1"/>
                </a:solidFill>
              </a:rPr>
              <a:t>Lic</a:t>
            </a:r>
            <a:r>
              <a:rPr lang="es-ES" sz="1400" dirty="0">
                <a:solidFill>
                  <a:schemeClr val="bg1"/>
                </a:solidFill>
              </a:rPr>
              <a:t>.  Carlos Castro	</a:t>
            </a:r>
            <a:endParaRPr lang="es-E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 smtClean="0">
                <a:solidFill>
                  <a:schemeClr val="bg1"/>
                </a:solidFill>
              </a:rPr>
              <a:t>INCESA </a:t>
            </a:r>
            <a:r>
              <a:rPr lang="es-ES" sz="1400" dirty="0">
                <a:solidFill>
                  <a:schemeClr val="bg1"/>
                </a:solidFill>
              </a:rPr>
              <a:t>STANDARD	</a:t>
            </a:r>
            <a:endParaRPr lang="es-E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 smtClean="0">
                <a:solidFill>
                  <a:schemeClr val="bg1"/>
                </a:solidFill>
              </a:rPr>
              <a:t>Tel</a:t>
            </a:r>
            <a:r>
              <a:rPr lang="es-ES" sz="1400" dirty="0">
                <a:solidFill>
                  <a:schemeClr val="bg1"/>
                </a:solidFill>
              </a:rPr>
              <a:t>.  2249 5521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 smtClean="0">
                <a:solidFill>
                  <a:schemeClr val="bg1"/>
                </a:solidFill>
              </a:rPr>
              <a:t>e- </a:t>
            </a:r>
            <a:r>
              <a:rPr lang="es-ES" sz="1400" dirty="0">
                <a:solidFill>
                  <a:schemeClr val="bg1"/>
                </a:solidFill>
              </a:rPr>
              <a:t>mail:  </a:t>
            </a:r>
            <a:r>
              <a:rPr lang="es-ES" sz="1400" u="sng" dirty="0" smtClean="0">
                <a:solidFill>
                  <a:schemeClr val="bg1"/>
                </a:solidFill>
                <a:hlinkClick r:id="rId2"/>
              </a:rPr>
              <a:t>carlos.castro@incesastd.com</a:t>
            </a:r>
            <a:endParaRPr lang="es-ES" sz="1400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 smtClean="0">
                <a:solidFill>
                  <a:schemeClr val="bg1"/>
                </a:solidFill>
              </a:rPr>
              <a:t>Lic</a:t>
            </a:r>
            <a:r>
              <a:rPr lang="es-ES" sz="1400" dirty="0">
                <a:solidFill>
                  <a:schemeClr val="bg1"/>
                </a:solidFill>
              </a:rPr>
              <a:t>.  Ricardo Terán  </a:t>
            </a:r>
            <a:endParaRPr lang="es-E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 smtClean="0">
                <a:solidFill>
                  <a:schemeClr val="bg1"/>
                </a:solidFill>
              </a:rPr>
              <a:t>ROBERTO </a:t>
            </a:r>
            <a:r>
              <a:rPr lang="es-ES" sz="1400" dirty="0">
                <a:solidFill>
                  <a:schemeClr val="bg1"/>
                </a:solidFill>
              </a:rPr>
              <a:t>TERÁN G.	</a:t>
            </a:r>
            <a:endParaRPr lang="es-E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 smtClean="0">
                <a:solidFill>
                  <a:schemeClr val="bg1"/>
                </a:solidFill>
              </a:rPr>
              <a:t>Tel</a:t>
            </a:r>
            <a:r>
              <a:rPr lang="es-ES" sz="1400" dirty="0">
                <a:solidFill>
                  <a:schemeClr val="bg1"/>
                </a:solidFill>
              </a:rPr>
              <a:t>.  </a:t>
            </a:r>
            <a:r>
              <a:rPr lang="en-US" sz="1400" dirty="0" smtClean="0">
                <a:solidFill>
                  <a:schemeClr val="bg1"/>
                </a:solidFill>
              </a:rPr>
              <a:t>22783030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bg1"/>
                </a:solidFill>
              </a:rPr>
              <a:t>Ing</a:t>
            </a:r>
            <a:r>
              <a:rPr lang="en-US" sz="1400" dirty="0">
                <a:solidFill>
                  <a:schemeClr val="bg1"/>
                </a:solidFill>
              </a:rPr>
              <a:t>. Pier </a:t>
            </a:r>
            <a:r>
              <a:rPr lang="en-US" sz="1400" dirty="0" err="1">
                <a:solidFill>
                  <a:schemeClr val="bg1"/>
                </a:solidFill>
              </a:rPr>
              <a:t>Peñalba</a:t>
            </a:r>
            <a:r>
              <a:rPr lang="en-US" sz="1400" dirty="0">
                <a:solidFill>
                  <a:schemeClr val="bg1"/>
                </a:solidFill>
              </a:rPr>
              <a:t>	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NAVINIC</a:t>
            </a:r>
            <a:r>
              <a:rPr lang="en-US" sz="1400" dirty="0">
                <a:solidFill>
                  <a:schemeClr val="bg1"/>
                </a:solidFill>
              </a:rPr>
              <a:t>		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Tel</a:t>
            </a:r>
            <a:r>
              <a:rPr lang="en-US" sz="1400" dirty="0">
                <a:solidFill>
                  <a:schemeClr val="bg1"/>
                </a:solidFill>
              </a:rPr>
              <a:t>.  2266 9776</a:t>
            </a:r>
            <a:endParaRPr lang="es-NI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e- </a:t>
            </a:r>
            <a:r>
              <a:rPr lang="en-US" sz="1400" dirty="0">
                <a:solidFill>
                  <a:schemeClr val="bg1"/>
                </a:solidFill>
              </a:rPr>
              <a:t>mail: panalba@ideay.net.ni</a:t>
            </a:r>
            <a:endParaRPr lang="es-NI" sz="1400" dirty="0">
              <a:solidFill>
                <a:schemeClr val="bg1"/>
              </a:solidFill>
            </a:endParaRPr>
          </a:p>
          <a:p>
            <a:endParaRPr lang="es-NI" dirty="0"/>
          </a:p>
        </p:txBody>
      </p:sp>
      <p:sp>
        <p:nvSpPr>
          <p:cNvPr id="10" name="9 Rectángulo redondeado">
            <a:hlinkClick r:id="rId3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3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2" name="11 Rectángulo redondeado">
            <a:hlinkClick r:id="rId4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CuadroTexto"/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6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499992" y="2132856"/>
            <a:ext cx="3958208" cy="1467594"/>
          </a:xfrm>
        </p:spPr>
        <p:txBody>
          <a:bodyPr>
            <a:normAutofit fontScale="90000"/>
          </a:bodyPr>
          <a:lstStyle/>
          <a:p>
            <a:pPr algn="l"/>
            <a:r>
              <a:rPr lang="es-ES" b="1" dirty="0">
                <a:solidFill>
                  <a:srgbClr val="8FB33F"/>
                </a:solidFill>
                <a:latin typeface="Century Gothic" pitchFamily="34" charset="0"/>
              </a:rPr>
              <a:t>DIEGO DELGADILLO C.</a:t>
            </a:r>
            <a:r>
              <a:rPr lang="es-ES" dirty="0">
                <a:solidFill>
                  <a:srgbClr val="8FB33F"/>
                </a:solidFill>
                <a:latin typeface="Kravitz" pitchFamily="2" charset="0"/>
              </a:rPr>
              <a:t> </a:t>
            </a:r>
            <a:endParaRPr lang="es-NI" dirty="0">
              <a:solidFill>
                <a:srgbClr val="8FB33F"/>
              </a:solidFill>
              <a:latin typeface="Kravitz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99992" y="3429000"/>
            <a:ext cx="4464496" cy="1752600"/>
          </a:xfrm>
        </p:spPr>
        <p:txBody>
          <a:bodyPr>
            <a:normAutofit/>
          </a:bodyPr>
          <a:lstStyle/>
          <a:p>
            <a:pPr algn="l"/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Tel. </a:t>
            </a:r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83584575</a:t>
            </a:r>
          </a:p>
          <a:p>
            <a:pPr algn="l"/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Apdo. Postal # J-84 </a:t>
            </a:r>
            <a:endParaRPr lang="es-ES" sz="2000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E-Mail: ddelgacuadra@gmail.com</a:t>
            </a:r>
            <a:endParaRPr lang="es-NI" sz="2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 redondeado">
            <a:hlinkClick r:id="rId2" action="ppaction://hlinksldjump"/>
          </p:cNvPr>
          <p:cNvSpPr/>
          <p:nvPr/>
        </p:nvSpPr>
        <p:spPr>
          <a:xfrm>
            <a:off x="467544" y="5728446"/>
            <a:ext cx="1368152" cy="7968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 redondeado">
            <a:hlinkClick r:id="rId3" action="ppaction://hlinksldjump"/>
          </p:cNvPr>
          <p:cNvSpPr/>
          <p:nvPr/>
        </p:nvSpPr>
        <p:spPr>
          <a:xfrm>
            <a:off x="1907704" y="5728446"/>
            <a:ext cx="1368152" cy="7968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CuadroTexto"/>
          <p:cNvSpPr txBox="1"/>
          <p:nvPr/>
        </p:nvSpPr>
        <p:spPr>
          <a:xfrm>
            <a:off x="701570" y="594222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</a:rPr>
              <a:t> </a:t>
            </a:r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Ingles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9" name="8 CuadroTexto">
            <a:hlinkClick r:id="rId3" action="ppaction://hlinksldjump"/>
          </p:cNvPr>
          <p:cNvSpPr txBox="1"/>
          <p:nvPr/>
        </p:nvSpPr>
        <p:spPr>
          <a:xfrm>
            <a:off x="2141730" y="5939988"/>
            <a:ext cx="106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3" action="ppaction://hlinksldjump"/>
              </a:rPr>
              <a:t>Español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01570" y="0"/>
            <a:ext cx="342038" cy="54452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Rectángulo"/>
          <p:cNvSpPr/>
          <p:nvPr/>
        </p:nvSpPr>
        <p:spPr>
          <a:xfrm>
            <a:off x="1220164" y="0"/>
            <a:ext cx="171019" cy="54452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2" name="11 Rectángulo"/>
          <p:cNvSpPr/>
          <p:nvPr/>
        </p:nvSpPr>
        <p:spPr>
          <a:xfrm>
            <a:off x="1515470" y="3202"/>
            <a:ext cx="752274" cy="5445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Rectángulo"/>
          <p:cNvSpPr/>
          <p:nvPr/>
        </p:nvSpPr>
        <p:spPr>
          <a:xfrm>
            <a:off x="2384757" y="-8634"/>
            <a:ext cx="171019" cy="5445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4" name="13 Rectángulo"/>
          <p:cNvSpPr/>
          <p:nvPr/>
        </p:nvSpPr>
        <p:spPr>
          <a:xfrm>
            <a:off x="2771800" y="0"/>
            <a:ext cx="342038" cy="54452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</p:spTree>
    <p:extLst>
      <p:ext uri="{BB962C8B-B14F-4D97-AF65-F5344CB8AC3E}">
        <p14:creationId xmlns:p14="http://schemas.microsoft.com/office/powerpoint/2010/main" xmlns="" val="27015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36512" y="-27384"/>
            <a:ext cx="9180512" cy="6885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059016" cy="1143000"/>
          </a:xfrm>
        </p:spPr>
        <p:txBody>
          <a:bodyPr/>
          <a:lstStyle/>
          <a:p>
            <a:r>
              <a:rPr lang="es-ES" b="1" dirty="0">
                <a:solidFill>
                  <a:srgbClr val="8FB33F"/>
                </a:solidFill>
                <a:latin typeface="Century Gothic" pitchFamily="34" charset="0"/>
              </a:rPr>
              <a:t>EDUCACION</a:t>
            </a:r>
            <a:endParaRPr lang="es-NI" dirty="0">
              <a:solidFill>
                <a:srgbClr val="8FB33F"/>
              </a:solidFill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55776" y="1628800"/>
            <a:ext cx="6131024" cy="49251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MAESTRIA EN GERENCIA INTERNACIONAL (Diciembre, 1994)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American </a:t>
            </a:r>
            <a:r>
              <a:rPr lang="en-US" dirty="0">
                <a:solidFill>
                  <a:schemeClr val="bg1"/>
                </a:solidFill>
              </a:rPr>
              <a:t>Graduate School of International Management, </a:t>
            </a:r>
            <a:endParaRPr lang="es-NI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Thunderbird Campus, Glendale, Arizona.  U.S.A.</a:t>
            </a:r>
            <a:endParaRPr lang="es-NI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    *</a:t>
            </a:r>
            <a:r>
              <a:rPr lang="es-ES" dirty="0">
                <a:solidFill>
                  <a:schemeClr val="bg1"/>
                </a:solidFill>
              </a:rPr>
              <a:t>Gerencia Internacional y toma de decisiones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    *</a:t>
            </a:r>
            <a:r>
              <a:rPr lang="es-ES" dirty="0">
                <a:solidFill>
                  <a:schemeClr val="bg1"/>
                </a:solidFill>
              </a:rPr>
              <a:t>Finanzas Avanzada para la alta gerencia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    *</a:t>
            </a:r>
            <a:r>
              <a:rPr lang="es-ES" dirty="0">
                <a:solidFill>
                  <a:schemeClr val="bg1"/>
                </a:solidFill>
              </a:rPr>
              <a:t>Estrategias en Comercio Internacional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    *</a:t>
            </a:r>
            <a:r>
              <a:rPr lang="es-ES" dirty="0">
                <a:solidFill>
                  <a:schemeClr val="bg1"/>
                </a:solidFill>
              </a:rPr>
              <a:t>Gerencia en Mercadeo Internacional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    *</a:t>
            </a:r>
            <a:r>
              <a:rPr lang="es-ES" dirty="0">
                <a:solidFill>
                  <a:schemeClr val="bg1"/>
                </a:solidFill>
              </a:rPr>
              <a:t>Investigación de Mercados Internacionales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BACHILLER </a:t>
            </a:r>
            <a:r>
              <a:rPr lang="es-ES" dirty="0">
                <a:solidFill>
                  <a:schemeClr val="bg1"/>
                </a:solidFill>
              </a:rPr>
              <a:t>EN ADMINISTRACION DE EMPRESAS (Diciembre, 1990)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    Universidad </a:t>
            </a:r>
            <a:r>
              <a:rPr lang="es-ES" dirty="0">
                <a:solidFill>
                  <a:schemeClr val="bg1"/>
                </a:solidFill>
              </a:rPr>
              <a:t>Autónoma de Centro América </a:t>
            </a:r>
            <a:r>
              <a:rPr lang="es-ES" dirty="0" err="1">
                <a:solidFill>
                  <a:schemeClr val="bg1"/>
                </a:solidFill>
              </a:rPr>
              <a:t>Collegium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Fidelitas</a:t>
            </a:r>
            <a:r>
              <a:rPr lang="es-ES" dirty="0">
                <a:solidFill>
                  <a:schemeClr val="bg1"/>
                </a:solidFill>
              </a:rPr>
              <a:t>, 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    San </a:t>
            </a:r>
            <a:r>
              <a:rPr lang="es-ES" dirty="0">
                <a:solidFill>
                  <a:schemeClr val="bg1"/>
                </a:solidFill>
              </a:rPr>
              <a:t>José, Costa Rica.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BACHILLER EN CIENCIAS Y LETRAS (1975 – 1978)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Saint </a:t>
            </a:r>
            <a:r>
              <a:rPr lang="en-US" dirty="0">
                <a:solidFill>
                  <a:schemeClr val="bg1"/>
                </a:solidFill>
              </a:rPr>
              <a:t>Stanislaus High School, Bay Saint Louis, Miss. USA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  <a:endParaRPr lang="es-NI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INGLES COMO SEGUNDA LENGUA (1974)</a:t>
            </a:r>
            <a:endParaRPr lang="es-NI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University of Southern Mississippi, USA</a:t>
            </a:r>
            <a:endParaRPr lang="es-NI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9522" y="6162"/>
            <a:ext cx="342038" cy="608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6162"/>
            <a:ext cx="171019" cy="60839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9364"/>
            <a:ext cx="376137" cy="60839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2472"/>
            <a:ext cx="171019" cy="6083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6162"/>
            <a:ext cx="342038" cy="60839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Rectángulo redondeado">
            <a:hlinkClick r:id="rId3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2" name="11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3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3 Rectángulo"/>
          <p:cNvSpPr/>
          <p:nvPr/>
        </p:nvSpPr>
        <p:spPr>
          <a:xfrm>
            <a:off x="-36512" y="-243408"/>
            <a:ext cx="9180512" cy="711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67744" y="793638"/>
            <a:ext cx="6419056" cy="52894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ENTRENAMIENTO</a:t>
            </a:r>
          </a:p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</a:rPr>
              <a:t>ESPECIALIZADO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		</a:t>
            </a:r>
            <a:endParaRPr lang="es-E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smtClean="0">
                <a:solidFill>
                  <a:schemeClr val="bg1"/>
                </a:solidFill>
              </a:rPr>
              <a:t>    </a:t>
            </a:r>
            <a:r>
              <a:rPr lang="es-ES" dirty="0" smtClean="0">
                <a:solidFill>
                  <a:schemeClr val="bg1"/>
                </a:solidFill>
              </a:rPr>
              <a:t>*</a:t>
            </a:r>
            <a:r>
              <a:rPr lang="es-ES" dirty="0">
                <a:solidFill>
                  <a:schemeClr val="bg1"/>
                </a:solidFill>
              </a:rPr>
              <a:t>Seminario sobre Administración de Bodegas, Nicaragua, </a:t>
            </a:r>
            <a:r>
              <a:rPr lang="es-ES" dirty="0" smtClean="0">
                <a:solidFill>
                  <a:schemeClr val="bg1"/>
                </a:solidFill>
              </a:rPr>
              <a:t>1991 </a:t>
            </a:r>
            <a:r>
              <a:rPr lang="es-ES" dirty="0">
                <a:solidFill>
                  <a:schemeClr val="bg1"/>
                </a:solidFill>
              </a:rPr>
              <a:t>	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* </a:t>
            </a:r>
            <a:r>
              <a:rPr lang="es-ES" dirty="0">
                <a:solidFill>
                  <a:schemeClr val="bg1"/>
                </a:solidFill>
              </a:rPr>
              <a:t>Programa de inglés en la Universidad de Carolina del Sur, 1993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* </a:t>
            </a:r>
            <a:r>
              <a:rPr lang="es-ES" dirty="0">
                <a:solidFill>
                  <a:schemeClr val="bg1"/>
                </a:solidFill>
              </a:rPr>
              <a:t>Desarrollo y crecimiento profesional, 2000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*</a:t>
            </a:r>
            <a:r>
              <a:rPr lang="es-ES" dirty="0">
                <a:solidFill>
                  <a:schemeClr val="bg1"/>
                </a:solidFill>
              </a:rPr>
              <a:t>Liderazgo e integración de Equipos de trabajo, 2007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HONORES</a:t>
            </a:r>
            <a:r>
              <a:rPr lang="es-ES" dirty="0">
                <a:solidFill>
                  <a:schemeClr val="bg1"/>
                </a:solidFill>
              </a:rPr>
              <a:t>			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 Obtuve </a:t>
            </a:r>
            <a:r>
              <a:rPr lang="es-ES" dirty="0">
                <a:solidFill>
                  <a:schemeClr val="bg1"/>
                </a:solidFill>
              </a:rPr>
              <a:t>beca </a:t>
            </a:r>
            <a:r>
              <a:rPr lang="es-ES" dirty="0" err="1">
                <a:solidFill>
                  <a:schemeClr val="bg1"/>
                </a:solidFill>
              </a:rPr>
              <a:t>Fulbright</a:t>
            </a:r>
            <a:r>
              <a:rPr lang="es-ES" dirty="0">
                <a:solidFill>
                  <a:schemeClr val="bg1"/>
                </a:solidFill>
              </a:rPr>
              <a:t>  para estudiar mi maestría en </a:t>
            </a:r>
            <a:r>
              <a:rPr lang="es-ES" dirty="0" err="1">
                <a:solidFill>
                  <a:schemeClr val="bg1"/>
                </a:solidFill>
              </a:rPr>
              <a:t>Thunderbird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IDIOMAS</a:t>
            </a:r>
            <a:r>
              <a:rPr lang="es-ES" dirty="0">
                <a:solidFill>
                  <a:schemeClr val="bg1"/>
                </a:solidFill>
              </a:rPr>
              <a:t>			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Español </a:t>
            </a:r>
            <a:r>
              <a:rPr lang="es-ES" dirty="0">
                <a:solidFill>
                  <a:schemeClr val="bg1"/>
                </a:solidFill>
              </a:rPr>
              <a:t>(Nativo nivel 5), Inglés (Fluido nivel 4), Portugués (nivel 1)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COMPUTACION</a:t>
            </a:r>
            <a:r>
              <a:rPr lang="es-ES" dirty="0">
                <a:solidFill>
                  <a:schemeClr val="bg1"/>
                </a:solidFill>
              </a:rPr>
              <a:t>	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 Microsoft </a:t>
            </a:r>
            <a:r>
              <a:rPr lang="es-ES" dirty="0">
                <a:solidFill>
                  <a:schemeClr val="bg1"/>
                </a:solidFill>
              </a:rPr>
              <a:t>Windows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PASATIEMPOS</a:t>
            </a:r>
            <a:r>
              <a:rPr lang="es-ES" dirty="0">
                <a:solidFill>
                  <a:schemeClr val="bg1"/>
                </a:solidFill>
              </a:rPr>
              <a:t>	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   Ejercicio</a:t>
            </a:r>
            <a:r>
              <a:rPr lang="es-ES" dirty="0">
                <a:solidFill>
                  <a:schemeClr val="bg1"/>
                </a:solidFill>
              </a:rPr>
              <a:t>, leer y viajar.</a:t>
            </a:r>
            <a:endParaRPr lang="es-NI" dirty="0">
              <a:solidFill>
                <a:schemeClr val="bg1"/>
              </a:solidFill>
            </a:endParaRPr>
          </a:p>
          <a:p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9522" y="6162"/>
            <a:ext cx="342038" cy="608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6162"/>
            <a:ext cx="171019" cy="60839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9364"/>
            <a:ext cx="376137" cy="60839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2472"/>
            <a:ext cx="171019" cy="6083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6162"/>
            <a:ext cx="342038" cy="60839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2" name="11 Rectángulo redondeado">
            <a:hlinkClick r:id="rId3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CuadroTexto"/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3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14" name="13 Rectángulo redondeado">
            <a:hlinkClick r:id="rId4" action="ppaction://hlinksldjump"/>
          </p:cNvPr>
          <p:cNvSpPr/>
          <p:nvPr/>
        </p:nvSpPr>
        <p:spPr>
          <a:xfrm>
            <a:off x="2083733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5" name="14 CuadroTexto"/>
          <p:cNvSpPr txBox="1"/>
          <p:nvPr/>
        </p:nvSpPr>
        <p:spPr>
          <a:xfrm>
            <a:off x="2051720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2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36512" y="-243408"/>
            <a:ext cx="9180512" cy="711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116632"/>
            <a:ext cx="4978896" cy="1143000"/>
          </a:xfrm>
        </p:spPr>
        <p:txBody>
          <a:bodyPr/>
          <a:lstStyle/>
          <a:p>
            <a:r>
              <a:rPr lang="es-ES" b="1" dirty="0">
                <a:solidFill>
                  <a:srgbClr val="8FB33F"/>
                </a:solidFill>
                <a:latin typeface="Century Gothic" pitchFamily="34" charset="0"/>
              </a:rPr>
              <a:t>EXPERIENCIA</a:t>
            </a:r>
            <a:endParaRPr lang="es-NI" dirty="0">
              <a:solidFill>
                <a:srgbClr val="8FB33F"/>
              </a:solidFill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1196752"/>
            <a:ext cx="6192688" cy="54334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Fecha: Marzo </a:t>
            </a:r>
            <a:r>
              <a:rPr lang="es-ES" sz="5600" dirty="0">
                <a:solidFill>
                  <a:schemeClr val="bg1"/>
                </a:solidFill>
              </a:rPr>
              <a:t>17, 2003 – Julio 30, 2009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 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Empresa: Centro </a:t>
            </a:r>
            <a:r>
              <a:rPr lang="es-ES" sz="5600" dirty="0">
                <a:solidFill>
                  <a:schemeClr val="bg1"/>
                </a:solidFill>
              </a:rPr>
              <a:t>Cultural Nicaragüense Norteamericano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 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Posición: Director </a:t>
            </a:r>
            <a:r>
              <a:rPr lang="es-ES" sz="5600" dirty="0">
                <a:solidFill>
                  <a:schemeClr val="bg1"/>
                </a:solidFill>
              </a:rPr>
              <a:t>Ejecutivo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 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Funciones: Planificación </a:t>
            </a:r>
            <a:r>
              <a:rPr lang="es-ES" sz="5600" dirty="0">
                <a:solidFill>
                  <a:schemeClr val="bg1"/>
                </a:solidFill>
              </a:rPr>
              <a:t>y dirección de la estrategia empresarial 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                    Planificación </a:t>
            </a:r>
            <a:r>
              <a:rPr lang="es-ES" sz="5600" dirty="0">
                <a:solidFill>
                  <a:schemeClr val="bg1"/>
                </a:solidFill>
              </a:rPr>
              <a:t>y seguimiento del presupuesto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                    Planificación </a:t>
            </a:r>
            <a:r>
              <a:rPr lang="es-ES" sz="5600" dirty="0">
                <a:solidFill>
                  <a:schemeClr val="bg1"/>
                </a:solidFill>
              </a:rPr>
              <a:t>y </a:t>
            </a:r>
            <a:r>
              <a:rPr lang="es-ES" sz="5600" dirty="0" smtClean="0">
                <a:solidFill>
                  <a:schemeClr val="bg1"/>
                </a:solidFill>
              </a:rPr>
              <a:t>dirección de </a:t>
            </a:r>
            <a:r>
              <a:rPr lang="es-ES" sz="5600" dirty="0">
                <a:solidFill>
                  <a:schemeClr val="bg1"/>
                </a:solidFill>
              </a:rPr>
              <a:t>la estrategia de mercadeo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                    Liderazgo </a:t>
            </a:r>
            <a:r>
              <a:rPr lang="es-ES" sz="5600" dirty="0">
                <a:solidFill>
                  <a:schemeClr val="bg1"/>
                </a:solidFill>
              </a:rPr>
              <a:t>y gestión de equipos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  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Fecha:        Abril </a:t>
            </a:r>
            <a:r>
              <a:rPr lang="es-ES" sz="5600" dirty="0">
                <a:solidFill>
                  <a:schemeClr val="bg1"/>
                </a:solidFill>
              </a:rPr>
              <a:t>03, 2001 – Marzo 15, del 2003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5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Empresa:   Riegos </a:t>
            </a:r>
            <a:r>
              <a:rPr lang="es-ES" sz="5600" dirty="0">
                <a:solidFill>
                  <a:schemeClr val="bg1"/>
                </a:solidFill>
              </a:rPr>
              <a:t>Modernos de Nicaragua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Posición:    Gerente </a:t>
            </a:r>
            <a:r>
              <a:rPr lang="es-ES" sz="5600" dirty="0">
                <a:solidFill>
                  <a:schemeClr val="bg1"/>
                </a:solidFill>
              </a:rPr>
              <a:t>de País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 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 smtClean="0">
                <a:solidFill>
                  <a:schemeClr val="bg1"/>
                </a:solidFill>
              </a:rPr>
              <a:t>Funciones:  Planificación </a:t>
            </a:r>
            <a:r>
              <a:rPr lang="es-ES" sz="5600" dirty="0">
                <a:solidFill>
                  <a:schemeClr val="bg1"/>
                </a:solidFill>
              </a:rPr>
              <a:t>y dirección de la estrategia a seguir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 </a:t>
            </a:r>
            <a:r>
              <a:rPr lang="es-ES" sz="5600" dirty="0" smtClean="0">
                <a:solidFill>
                  <a:schemeClr val="bg1"/>
                </a:solidFill>
              </a:rPr>
              <a:t>                     Representante </a:t>
            </a:r>
            <a:r>
              <a:rPr lang="es-ES" sz="5600" dirty="0">
                <a:solidFill>
                  <a:schemeClr val="bg1"/>
                </a:solidFill>
              </a:rPr>
              <a:t>legal de la empresa en Nicaragua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 </a:t>
            </a:r>
            <a:r>
              <a:rPr lang="es-ES" sz="5600" dirty="0" smtClean="0">
                <a:solidFill>
                  <a:schemeClr val="bg1"/>
                </a:solidFill>
              </a:rPr>
              <a:t>                     Planificación </a:t>
            </a:r>
            <a:r>
              <a:rPr lang="es-ES" sz="5600" dirty="0">
                <a:solidFill>
                  <a:schemeClr val="bg1"/>
                </a:solidFill>
              </a:rPr>
              <a:t>y seguimiento del presupuesto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 </a:t>
            </a:r>
            <a:r>
              <a:rPr lang="es-ES" sz="5600" dirty="0" smtClean="0">
                <a:solidFill>
                  <a:schemeClr val="bg1"/>
                </a:solidFill>
              </a:rPr>
              <a:t>                     Planificación de la  estrategia </a:t>
            </a:r>
            <a:r>
              <a:rPr lang="es-ES" sz="5600" dirty="0">
                <a:solidFill>
                  <a:schemeClr val="bg1"/>
                </a:solidFill>
              </a:rPr>
              <a:t>de mercadeo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 </a:t>
            </a:r>
            <a:r>
              <a:rPr lang="es-ES" sz="5600" dirty="0" smtClean="0">
                <a:solidFill>
                  <a:schemeClr val="bg1"/>
                </a:solidFill>
              </a:rPr>
              <a:t>                     Seguimiento </a:t>
            </a:r>
            <a:r>
              <a:rPr lang="es-ES" sz="5600" dirty="0">
                <a:solidFill>
                  <a:schemeClr val="bg1"/>
                </a:solidFill>
              </a:rPr>
              <a:t>a las cuentas por cobrar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5600" dirty="0">
                <a:solidFill>
                  <a:schemeClr val="bg1"/>
                </a:solidFill>
              </a:rPr>
              <a:t> </a:t>
            </a:r>
            <a:r>
              <a:rPr lang="es-ES" sz="5600" dirty="0" smtClean="0">
                <a:solidFill>
                  <a:schemeClr val="bg1"/>
                </a:solidFill>
              </a:rPr>
              <a:t>                     Liderazgo y </a:t>
            </a:r>
            <a:r>
              <a:rPr lang="es-ES" sz="5600" dirty="0">
                <a:solidFill>
                  <a:schemeClr val="bg1"/>
                </a:solidFill>
              </a:rPr>
              <a:t>gestión de equipos</a:t>
            </a:r>
            <a:endParaRPr lang="es-NI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 </a:t>
            </a:r>
            <a:endParaRPr lang="es-NI" dirty="0">
              <a:solidFill>
                <a:schemeClr val="bg1"/>
              </a:solidFill>
            </a:endParaRPr>
          </a:p>
          <a:p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9522" y="-162766"/>
            <a:ext cx="342038" cy="62528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-162766"/>
            <a:ext cx="171019" cy="6252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-159564"/>
            <a:ext cx="376137" cy="625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171400"/>
            <a:ext cx="171019" cy="6252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-162766"/>
            <a:ext cx="342038" cy="625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2" name="11 Rectángulo redondeado">
            <a:hlinkClick r:id="rId3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CuadroTexto">
            <a:hlinkClick r:id="rId3" action="ppaction://hlinksldjump"/>
          </p:cNvPr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3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14" name="13 Rectángulo redondeado">
            <a:hlinkClick r:id="rId4" action="ppaction://hlinksldjump"/>
          </p:cNvPr>
          <p:cNvSpPr/>
          <p:nvPr/>
        </p:nvSpPr>
        <p:spPr>
          <a:xfrm>
            <a:off x="2083733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5" name="14 CuadroTexto"/>
          <p:cNvSpPr txBox="1"/>
          <p:nvPr/>
        </p:nvSpPr>
        <p:spPr>
          <a:xfrm>
            <a:off x="2051720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08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25388"/>
            <a:ext cx="9180512" cy="711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188640"/>
            <a:ext cx="59150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500" dirty="0" smtClean="0">
                <a:solidFill>
                  <a:schemeClr val="bg1"/>
                </a:solidFill>
              </a:rPr>
              <a:t>Fecha:         Enero </a:t>
            </a:r>
            <a:r>
              <a:rPr lang="es-ES" sz="1500" dirty="0">
                <a:solidFill>
                  <a:schemeClr val="bg1"/>
                </a:solidFill>
              </a:rPr>
              <a:t>31, 1999  – Marzo 15, 2001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500" dirty="0" smtClean="0">
                <a:solidFill>
                  <a:schemeClr val="bg1"/>
                </a:solidFill>
              </a:rPr>
              <a:t>Empresa:    Empresa </a:t>
            </a:r>
            <a:r>
              <a:rPr lang="es-ES" sz="1500" dirty="0">
                <a:solidFill>
                  <a:schemeClr val="bg1"/>
                </a:solidFill>
              </a:rPr>
              <a:t>Nicaragüense de Acueductos y </a:t>
            </a:r>
            <a:r>
              <a:rPr lang="es-ES" sz="1500" dirty="0" smtClean="0">
                <a:solidFill>
                  <a:schemeClr val="bg1"/>
                </a:solidFill>
              </a:rPr>
              <a:t>Alcantarillado</a:t>
            </a:r>
          </a:p>
          <a:p>
            <a:pPr marL="0" indent="0">
              <a:buNone/>
            </a:pPr>
            <a:r>
              <a:rPr lang="es-ES" sz="1500" dirty="0">
                <a:solidFill>
                  <a:schemeClr val="bg1"/>
                </a:solidFill>
              </a:rPr>
              <a:t> </a:t>
            </a:r>
            <a:r>
              <a:rPr lang="es-ES" sz="1500" dirty="0" smtClean="0">
                <a:solidFill>
                  <a:schemeClr val="bg1"/>
                </a:solidFill>
              </a:rPr>
              <a:t>                    Sanitario </a:t>
            </a:r>
            <a:r>
              <a:rPr lang="es-ES" sz="1500" dirty="0">
                <a:solidFill>
                  <a:schemeClr val="bg1"/>
                </a:solidFill>
              </a:rPr>
              <a:t>(ENACAL)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500" dirty="0" smtClean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es-ES" sz="1500" dirty="0">
                <a:solidFill>
                  <a:schemeClr val="bg1"/>
                </a:solidFill>
              </a:rPr>
              <a:t> 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500" dirty="0" smtClean="0">
                <a:solidFill>
                  <a:schemeClr val="bg1"/>
                </a:solidFill>
              </a:rPr>
              <a:t>Posición:      Consultor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500" dirty="0">
                <a:solidFill>
                  <a:schemeClr val="bg1"/>
                </a:solidFill>
              </a:rPr>
              <a:t>Funciones:	</a:t>
            </a:r>
            <a:r>
              <a:rPr lang="es-ES" sz="1500" dirty="0" smtClean="0">
                <a:solidFill>
                  <a:schemeClr val="bg1"/>
                </a:solidFill>
              </a:rPr>
              <a:t> Diagnostico </a:t>
            </a:r>
            <a:r>
              <a:rPr lang="es-ES" sz="1500" dirty="0">
                <a:solidFill>
                  <a:schemeClr val="bg1"/>
                </a:solidFill>
              </a:rPr>
              <a:t>del área comercial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500" dirty="0" smtClean="0">
                <a:solidFill>
                  <a:schemeClr val="bg1"/>
                </a:solidFill>
              </a:rPr>
              <a:t>                      Implementación </a:t>
            </a:r>
            <a:r>
              <a:rPr lang="es-ES" sz="1500" dirty="0">
                <a:solidFill>
                  <a:schemeClr val="bg1"/>
                </a:solidFill>
              </a:rPr>
              <a:t>de sugerencias efectuadas en el diagnóstico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500" dirty="0" smtClean="0">
                <a:solidFill>
                  <a:schemeClr val="bg1"/>
                </a:solidFill>
              </a:rPr>
              <a:t>                      Planeación</a:t>
            </a:r>
            <a:r>
              <a:rPr lang="es-ES" sz="1500" dirty="0">
                <a:solidFill>
                  <a:schemeClr val="bg1"/>
                </a:solidFill>
              </a:rPr>
              <a:t>, Organización  y puesta en marcha de la </a:t>
            </a:r>
            <a:r>
              <a:rPr lang="es-ES" sz="1500" dirty="0" smtClean="0">
                <a:solidFill>
                  <a:schemeClr val="bg1"/>
                </a:solidFill>
              </a:rPr>
              <a:t>Unidad</a:t>
            </a:r>
          </a:p>
          <a:p>
            <a:pPr marL="0" indent="0">
              <a:buNone/>
            </a:pPr>
            <a:r>
              <a:rPr lang="es-ES" sz="1500" dirty="0" smtClean="0">
                <a:solidFill>
                  <a:schemeClr val="bg1"/>
                </a:solidFill>
              </a:rPr>
              <a:t>                      Especial </a:t>
            </a:r>
            <a:r>
              <a:rPr lang="es-ES" sz="1500" dirty="0">
                <a:solidFill>
                  <a:schemeClr val="bg1"/>
                </a:solidFill>
              </a:rPr>
              <a:t>de Control y </a:t>
            </a:r>
            <a:r>
              <a:rPr lang="es-ES" sz="1500" dirty="0" smtClean="0">
                <a:solidFill>
                  <a:schemeClr val="bg1"/>
                </a:solidFill>
              </a:rPr>
              <a:t>  Seguimiento </a:t>
            </a:r>
            <a:r>
              <a:rPr lang="es-ES" sz="1500" dirty="0">
                <a:solidFill>
                  <a:schemeClr val="bg1"/>
                </a:solidFill>
              </a:rPr>
              <a:t>Técnico Comercial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500" dirty="0" smtClean="0">
                <a:solidFill>
                  <a:schemeClr val="bg1"/>
                </a:solidFill>
              </a:rPr>
              <a:t>                      Apoyo </a:t>
            </a:r>
            <a:r>
              <a:rPr lang="es-ES" sz="1500" dirty="0">
                <a:solidFill>
                  <a:schemeClr val="bg1"/>
                </a:solidFill>
              </a:rPr>
              <a:t>a la Presidencia Ejecutiva y la Gerencia Comercial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500" dirty="0">
                <a:solidFill>
                  <a:schemeClr val="bg1"/>
                </a:solidFill>
              </a:rPr>
              <a:t> </a:t>
            </a:r>
            <a:endParaRPr lang="es-NI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</a:rPr>
              <a:t>Fecha: </a:t>
            </a:r>
            <a:r>
              <a:rPr lang="es-ES" sz="1600" dirty="0" smtClean="0">
                <a:solidFill>
                  <a:schemeClr val="bg1"/>
                </a:solidFill>
              </a:rPr>
              <a:t>          </a:t>
            </a:r>
            <a:r>
              <a:rPr lang="es-ES" sz="1600" dirty="0">
                <a:solidFill>
                  <a:schemeClr val="bg1"/>
                </a:solidFill>
              </a:rPr>
              <a:t>1999 – 2003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</a:rPr>
              <a:t> 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</a:rPr>
              <a:t>Institución:  </a:t>
            </a:r>
            <a:r>
              <a:rPr lang="es-ES" sz="1600" dirty="0" err="1">
                <a:solidFill>
                  <a:schemeClr val="bg1"/>
                </a:solidFill>
              </a:rPr>
              <a:t>University</a:t>
            </a:r>
            <a:r>
              <a:rPr lang="es-ES" sz="1600" dirty="0">
                <a:solidFill>
                  <a:schemeClr val="bg1"/>
                </a:solidFill>
              </a:rPr>
              <a:t> of Mobile – Ave </a:t>
            </a:r>
            <a:r>
              <a:rPr lang="es-ES" sz="1600" dirty="0" err="1">
                <a:solidFill>
                  <a:schemeClr val="bg1"/>
                </a:solidFill>
              </a:rPr>
              <a:t>Maria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College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</a:rPr>
              <a:t>Funciones</a:t>
            </a:r>
            <a:r>
              <a:rPr lang="es-ES" sz="1600" dirty="0" smtClean="0">
                <a:solidFill>
                  <a:schemeClr val="bg1"/>
                </a:solidFill>
              </a:rPr>
              <a:t>:</a:t>
            </a:r>
            <a:r>
              <a:rPr lang="es-ES" sz="1600" dirty="0">
                <a:solidFill>
                  <a:schemeClr val="bg1"/>
                </a:solidFill>
              </a:rPr>
              <a:t>	</a:t>
            </a:r>
            <a:r>
              <a:rPr lang="es-ES" sz="1600" dirty="0" smtClean="0">
                <a:solidFill>
                  <a:schemeClr val="bg1"/>
                </a:solidFill>
              </a:rPr>
              <a:t>  Impartir </a:t>
            </a:r>
            <a:r>
              <a:rPr lang="es-ES" sz="1600" dirty="0">
                <a:solidFill>
                  <a:schemeClr val="bg1"/>
                </a:solidFill>
              </a:rPr>
              <a:t>clases de: Mercadeo Internacional, Mercadeo para la Acuicultura y Agricultura, Planeamiento Avanzado, Administración Agrícola, Comercio Internacional para la agricultura, entre otros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500" dirty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9522" y="-234774"/>
            <a:ext cx="342038" cy="62528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-234774"/>
            <a:ext cx="171019" cy="6252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-231572"/>
            <a:ext cx="376137" cy="625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243408"/>
            <a:ext cx="171019" cy="6252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-234774"/>
            <a:ext cx="342038" cy="6252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2" name="11 Rectángulo redondeado">
            <a:hlinkClick r:id="rId3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CuadroTexto"/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3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14" name="13 Rectángulo redondeado">
            <a:hlinkClick r:id="rId4" action="ppaction://hlinksldjump"/>
          </p:cNvPr>
          <p:cNvSpPr/>
          <p:nvPr/>
        </p:nvSpPr>
        <p:spPr>
          <a:xfrm>
            <a:off x="2083733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5" name="14 CuadroTexto"/>
          <p:cNvSpPr txBox="1"/>
          <p:nvPr/>
        </p:nvSpPr>
        <p:spPr>
          <a:xfrm>
            <a:off x="2051720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4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25388"/>
            <a:ext cx="9180512" cy="711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15816" y="-90264"/>
            <a:ext cx="5040560" cy="114300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8FB33F"/>
                </a:solidFill>
                <a:latin typeface="Century Gothic" pitchFamily="34" charset="0"/>
              </a:rPr>
              <a:t>Otras experiencias</a:t>
            </a:r>
            <a:endParaRPr lang="es-NI" dirty="0">
              <a:solidFill>
                <a:srgbClr val="8FB33F"/>
              </a:solidFill>
              <a:latin typeface="Century Gothic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2833464" y="836712"/>
            <a:ext cx="6059016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sz="9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900" dirty="0" smtClean="0">
                <a:solidFill>
                  <a:schemeClr val="bg1"/>
                </a:solidFill>
              </a:rPr>
              <a:t> </a:t>
            </a:r>
            <a:r>
              <a:rPr lang="es-ES" sz="1200" dirty="0">
                <a:solidFill>
                  <a:schemeClr val="bg1"/>
                </a:solidFill>
              </a:rPr>
              <a:t>Fecha:          2004 – 2010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Empresa:   </a:t>
            </a:r>
            <a:r>
              <a:rPr lang="es-ES" sz="1200" dirty="0" smtClean="0">
                <a:solidFill>
                  <a:schemeClr val="bg1"/>
                </a:solidFill>
              </a:rPr>
              <a:t>  </a:t>
            </a:r>
            <a:r>
              <a:rPr lang="es-ES" sz="1200" dirty="0">
                <a:solidFill>
                  <a:schemeClr val="bg1"/>
                </a:solidFill>
              </a:rPr>
              <a:t>Universidad Nacional de Ingeniería (UNI)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chemeClr val="bg1"/>
                </a:solidFill>
              </a:rPr>
              <a:t>Funciones:  Impartir </a:t>
            </a:r>
            <a:r>
              <a:rPr lang="es-ES" sz="1200" dirty="0">
                <a:solidFill>
                  <a:schemeClr val="bg1"/>
                </a:solidFill>
              </a:rPr>
              <a:t>clases ocasionalmente de Formulación y Evaluación de </a:t>
            </a:r>
            <a:r>
              <a:rPr lang="es-ES" sz="1200" dirty="0" smtClean="0">
                <a:solidFill>
                  <a:schemeClr val="bg1"/>
                </a:solidFill>
              </a:rPr>
              <a:t>Proyectos</a:t>
            </a:r>
          </a:p>
          <a:p>
            <a:pPr marL="0" indent="0">
              <a:buNone/>
            </a:pP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r>
              <a:rPr lang="es-ES" sz="1200" dirty="0" smtClean="0">
                <a:solidFill>
                  <a:schemeClr val="bg1"/>
                </a:solidFill>
              </a:rPr>
              <a:t>Fecha:  1998</a:t>
            </a:r>
            <a:endParaRPr lang="es-NI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chemeClr val="bg1"/>
                </a:solidFill>
              </a:rPr>
              <a:t>Empresa:  Asociación </a:t>
            </a:r>
            <a:r>
              <a:rPr lang="es-ES" sz="1200" dirty="0">
                <a:solidFill>
                  <a:schemeClr val="bg1"/>
                </a:solidFill>
              </a:rPr>
              <a:t>Nicaragüense de Acuicultores (ANDA</a:t>
            </a:r>
            <a:r>
              <a:rPr lang="es-ES" sz="1200" dirty="0" smtClean="0">
                <a:solidFill>
                  <a:schemeClr val="bg1"/>
                </a:solidFill>
              </a:rPr>
              <a:t>)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chemeClr val="bg1"/>
                </a:solidFill>
              </a:rPr>
              <a:t>Posición:  Director </a:t>
            </a:r>
            <a:r>
              <a:rPr lang="es-ES" sz="1200" dirty="0">
                <a:solidFill>
                  <a:schemeClr val="bg1"/>
                </a:solidFill>
              </a:rPr>
              <a:t>Ejecutivo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r>
              <a:rPr lang="es-ES" sz="1200" dirty="0" smtClean="0">
                <a:solidFill>
                  <a:schemeClr val="bg1"/>
                </a:solidFill>
              </a:rPr>
              <a:t>Fecha:  1995 </a:t>
            </a:r>
            <a:r>
              <a:rPr lang="es-ES" sz="1200" dirty="0">
                <a:solidFill>
                  <a:schemeClr val="bg1"/>
                </a:solidFill>
              </a:rPr>
              <a:t>– 1997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chemeClr val="bg1"/>
                </a:solidFill>
              </a:rPr>
              <a:t>Empresa:  NCH </a:t>
            </a:r>
            <a:r>
              <a:rPr lang="es-ES" sz="1200" dirty="0" err="1">
                <a:solidFill>
                  <a:schemeClr val="bg1"/>
                </a:solidFill>
              </a:rPr>
              <a:t>Corporation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chemeClr val="bg1"/>
                </a:solidFill>
              </a:rPr>
              <a:t>Posición:  Gerente </a:t>
            </a:r>
            <a:r>
              <a:rPr lang="es-ES" sz="1200" dirty="0">
                <a:solidFill>
                  <a:schemeClr val="bg1"/>
                </a:solidFill>
              </a:rPr>
              <a:t>de Ventas  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chemeClr val="bg1"/>
                </a:solidFill>
              </a:rPr>
              <a:t>Fecha:  1991 </a:t>
            </a:r>
            <a:r>
              <a:rPr lang="es-ES" sz="1200" dirty="0">
                <a:solidFill>
                  <a:schemeClr val="bg1"/>
                </a:solidFill>
              </a:rPr>
              <a:t>– 1993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chemeClr val="bg1"/>
                </a:solidFill>
              </a:rPr>
              <a:t>Empresa:  Roberto </a:t>
            </a:r>
            <a:r>
              <a:rPr lang="es-ES" sz="1200" dirty="0">
                <a:solidFill>
                  <a:schemeClr val="bg1"/>
                </a:solidFill>
              </a:rPr>
              <a:t>Terán G., distribuidor de Kodak, Polaroid, Canon, Parker y otras marcas.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>
                <a:solidFill>
                  <a:schemeClr val="bg1"/>
                </a:solidFill>
              </a:rPr>
              <a:t> </a:t>
            </a:r>
            <a:endParaRPr lang="es-NI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200" dirty="0" smtClean="0">
                <a:solidFill>
                  <a:schemeClr val="bg1"/>
                </a:solidFill>
              </a:rPr>
              <a:t>Posición:  Gerente </a:t>
            </a:r>
            <a:r>
              <a:rPr lang="es-ES" sz="1200" dirty="0">
                <a:solidFill>
                  <a:schemeClr val="bg1"/>
                </a:solidFill>
              </a:rPr>
              <a:t>Región Norte y Gerente de Tienda </a:t>
            </a:r>
            <a:endParaRPr lang="es-NI" sz="1200" dirty="0">
              <a:solidFill>
                <a:schemeClr val="bg1"/>
              </a:solidFill>
            </a:endParaRPr>
          </a:p>
          <a:p>
            <a:endParaRPr lang="es-NI" sz="1200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69522" y="-228590"/>
            <a:ext cx="342038" cy="63186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728573" y="-228590"/>
            <a:ext cx="171019" cy="6318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0" name="9 Rectángulo"/>
          <p:cNvSpPr/>
          <p:nvPr/>
        </p:nvSpPr>
        <p:spPr>
          <a:xfrm>
            <a:off x="1027511" y="-225388"/>
            <a:ext cx="376137" cy="6318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Rectángulo"/>
          <p:cNvSpPr/>
          <p:nvPr/>
        </p:nvSpPr>
        <p:spPr>
          <a:xfrm>
            <a:off x="1520661" y="-237224"/>
            <a:ext cx="171019" cy="6318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2" name="11 Rectángulo"/>
          <p:cNvSpPr/>
          <p:nvPr/>
        </p:nvSpPr>
        <p:spPr>
          <a:xfrm>
            <a:off x="1763688" y="-228590"/>
            <a:ext cx="342038" cy="6318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Rectángulo redondeado">
            <a:hlinkClick r:id="rId2" action="ppaction://hlinksldjump"/>
          </p:cNvPr>
          <p:cNvSpPr/>
          <p:nvPr/>
        </p:nvSpPr>
        <p:spPr>
          <a:xfrm>
            <a:off x="1219637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4" name="13 CuadroTexto"/>
          <p:cNvSpPr txBox="1"/>
          <p:nvPr/>
        </p:nvSpPr>
        <p:spPr>
          <a:xfrm>
            <a:off x="1187624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2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15" name="14 Rectángulo redondeado">
            <a:hlinkClick r:id="rId3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6" name="15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3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7" name="16 Rectángulo redondeado">
            <a:hlinkClick r:id="rId4" action="ppaction://hlinksldjump"/>
          </p:cNvPr>
          <p:cNvSpPr/>
          <p:nvPr/>
        </p:nvSpPr>
        <p:spPr>
          <a:xfrm>
            <a:off x="2083733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8" name="17 CuadroTexto"/>
          <p:cNvSpPr txBox="1"/>
          <p:nvPr/>
        </p:nvSpPr>
        <p:spPr>
          <a:xfrm>
            <a:off x="2051720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9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-225388"/>
            <a:ext cx="9180512" cy="711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5776" y="260648"/>
            <a:ext cx="5544616" cy="1143000"/>
          </a:xfrm>
        </p:spPr>
        <p:txBody>
          <a:bodyPr/>
          <a:lstStyle/>
          <a:p>
            <a:r>
              <a:rPr lang="es-ES" dirty="0">
                <a:solidFill>
                  <a:srgbClr val="8FB33F"/>
                </a:solidFill>
                <a:latin typeface="Century Gothic" pitchFamily="34" charset="0"/>
              </a:rPr>
              <a:t>Referencias:	</a:t>
            </a:r>
            <a:endParaRPr lang="es-NI" dirty="0">
              <a:solidFill>
                <a:srgbClr val="8FB33F"/>
              </a:solidFill>
              <a:latin typeface="Century Gothic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19872" y="1268760"/>
            <a:ext cx="526692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Lic.  Carlos </a:t>
            </a:r>
            <a:r>
              <a:rPr lang="es-ES" sz="1800" dirty="0" smtClean="0">
                <a:solidFill>
                  <a:schemeClr val="bg1"/>
                </a:solidFill>
              </a:rPr>
              <a:t>Castro  </a:t>
            </a: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INCESA </a:t>
            </a:r>
            <a:r>
              <a:rPr lang="es-ES" sz="1800" dirty="0">
                <a:solidFill>
                  <a:schemeClr val="bg1"/>
                </a:solidFill>
              </a:rPr>
              <a:t>STANDARD	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Tel</a:t>
            </a:r>
            <a:r>
              <a:rPr lang="es-ES" sz="1800" dirty="0">
                <a:solidFill>
                  <a:schemeClr val="bg1"/>
                </a:solidFill>
              </a:rPr>
              <a:t>.  2249 5521</a:t>
            </a:r>
            <a:endParaRPr lang="es-NI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e- </a:t>
            </a:r>
            <a:r>
              <a:rPr lang="es-ES" sz="1800" dirty="0">
                <a:solidFill>
                  <a:schemeClr val="bg1"/>
                </a:solidFill>
              </a:rPr>
              <a:t>mail:  </a:t>
            </a:r>
            <a:r>
              <a:rPr lang="es-ES" sz="1800" u="sng" dirty="0">
                <a:solidFill>
                  <a:schemeClr val="bg1"/>
                </a:solidFill>
                <a:hlinkClick r:id="rId2"/>
              </a:rPr>
              <a:t>carlos.castro@incesastd.com</a:t>
            </a:r>
            <a:endParaRPr lang="es-NI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NI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Lic</a:t>
            </a:r>
            <a:r>
              <a:rPr lang="es-ES" sz="1800" dirty="0">
                <a:solidFill>
                  <a:schemeClr val="bg1"/>
                </a:solidFill>
              </a:rPr>
              <a:t>.  Ricardo Terán 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>
                <a:solidFill>
                  <a:schemeClr val="bg1"/>
                </a:solidFill>
              </a:rPr>
              <a:t>ROBERTO TERÁN G.	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Tel</a:t>
            </a:r>
            <a:r>
              <a:rPr lang="es-ES" sz="1800" dirty="0">
                <a:solidFill>
                  <a:schemeClr val="bg1"/>
                </a:solidFill>
              </a:rPr>
              <a:t>.  22783030	</a:t>
            </a:r>
            <a:endParaRPr lang="es-NI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				     </a:t>
            </a:r>
            <a:endParaRPr lang="es-NI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Ing</a:t>
            </a:r>
            <a:r>
              <a:rPr lang="es-ES" sz="1800" dirty="0">
                <a:solidFill>
                  <a:schemeClr val="bg1"/>
                </a:solidFill>
              </a:rPr>
              <a:t>. </a:t>
            </a:r>
            <a:r>
              <a:rPr lang="es-ES" sz="1800" dirty="0" err="1">
                <a:solidFill>
                  <a:schemeClr val="bg1"/>
                </a:solidFill>
              </a:rPr>
              <a:t>Pier</a:t>
            </a:r>
            <a:r>
              <a:rPr lang="es-ES" sz="1800" dirty="0">
                <a:solidFill>
                  <a:schemeClr val="bg1"/>
                </a:solidFill>
              </a:rPr>
              <a:t> Peñalba	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NAVINIC</a:t>
            </a:r>
            <a:r>
              <a:rPr lang="es-ES" sz="1800" dirty="0">
                <a:solidFill>
                  <a:schemeClr val="bg1"/>
                </a:solidFill>
              </a:rPr>
              <a:t>			</a:t>
            </a:r>
            <a:endParaRPr lang="es-E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Tel</a:t>
            </a:r>
            <a:r>
              <a:rPr lang="es-ES" sz="1800" dirty="0">
                <a:solidFill>
                  <a:schemeClr val="bg1"/>
                </a:solidFill>
              </a:rPr>
              <a:t>.  2266 9776</a:t>
            </a:r>
            <a:endParaRPr lang="es-NI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800" dirty="0" smtClean="0">
                <a:solidFill>
                  <a:schemeClr val="bg1"/>
                </a:solidFill>
              </a:rPr>
              <a:t>e- </a:t>
            </a:r>
            <a:r>
              <a:rPr lang="es-ES" sz="1800" dirty="0">
                <a:solidFill>
                  <a:schemeClr val="bg1"/>
                </a:solidFill>
              </a:rPr>
              <a:t>mail: </a:t>
            </a:r>
            <a:r>
              <a:rPr lang="es-ES" sz="1800" u="sng" dirty="0">
                <a:solidFill>
                  <a:schemeClr val="bg1"/>
                </a:solidFill>
                <a:hlinkClick r:id="rId3"/>
              </a:rPr>
              <a:t>panalba@ideay.net.n</a:t>
            </a:r>
            <a:r>
              <a:rPr lang="es-ES" sz="2400" u="sng" dirty="0">
                <a:solidFill>
                  <a:schemeClr val="bg1"/>
                </a:solidFill>
                <a:hlinkClick r:id="rId3"/>
              </a:rPr>
              <a:t>i</a:t>
            </a:r>
            <a:endParaRPr lang="es-NI" sz="2400" dirty="0">
              <a:solidFill>
                <a:schemeClr val="bg1"/>
              </a:solidFill>
            </a:endParaRPr>
          </a:p>
          <a:p>
            <a:endParaRPr lang="es-NI" dirty="0"/>
          </a:p>
        </p:txBody>
      </p:sp>
      <p:sp>
        <p:nvSpPr>
          <p:cNvPr id="5" name="4 Rectángulo"/>
          <p:cNvSpPr/>
          <p:nvPr/>
        </p:nvSpPr>
        <p:spPr>
          <a:xfrm>
            <a:off x="269522" y="-228590"/>
            <a:ext cx="342038" cy="63186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6" name="5 Rectángulo"/>
          <p:cNvSpPr/>
          <p:nvPr/>
        </p:nvSpPr>
        <p:spPr>
          <a:xfrm>
            <a:off x="728573" y="-228590"/>
            <a:ext cx="171019" cy="6318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7" name="6 Rectángulo"/>
          <p:cNvSpPr/>
          <p:nvPr/>
        </p:nvSpPr>
        <p:spPr>
          <a:xfrm>
            <a:off x="1027511" y="-225388"/>
            <a:ext cx="376137" cy="6318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8" name="7 Rectángulo"/>
          <p:cNvSpPr/>
          <p:nvPr/>
        </p:nvSpPr>
        <p:spPr>
          <a:xfrm>
            <a:off x="1520661" y="-237224"/>
            <a:ext cx="171019" cy="6318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1763688" y="-228590"/>
            <a:ext cx="342038" cy="6318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0" name="9 Rectángulo redondeado">
            <a:hlinkClick r:id="rId4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4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2" name="11 Rectángulo redondeado">
            <a:hlinkClick r:id="rId5" action="ppaction://hlinksldjump"/>
          </p:cNvPr>
          <p:cNvSpPr/>
          <p:nvPr/>
        </p:nvSpPr>
        <p:spPr>
          <a:xfrm>
            <a:off x="1219637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CuadroTexto"/>
          <p:cNvSpPr txBox="1"/>
          <p:nvPr/>
        </p:nvSpPr>
        <p:spPr>
          <a:xfrm>
            <a:off x="1187624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8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843808" y="1124744"/>
            <a:ext cx="5842992" cy="54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MASTER OF INTERNATIONAL MANAGEMENT (December, 1994)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 American </a:t>
            </a:r>
            <a:r>
              <a:rPr lang="en-US" sz="1600" dirty="0">
                <a:solidFill>
                  <a:schemeClr val="bg1"/>
                </a:solidFill>
              </a:rPr>
              <a:t>Graduate School of International Management, 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 Thunderbird </a:t>
            </a:r>
            <a:r>
              <a:rPr lang="en-US" sz="1600" dirty="0">
                <a:solidFill>
                  <a:schemeClr val="bg1"/>
                </a:solidFill>
              </a:rPr>
              <a:t>Campus, Glendale, Arizona.  U.S.A.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</a:t>
            </a:r>
            <a:endParaRPr lang="es-NI" sz="16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International </a:t>
            </a:r>
            <a:r>
              <a:rPr lang="en-US" sz="1600" dirty="0">
                <a:solidFill>
                  <a:schemeClr val="bg1"/>
                </a:solidFill>
              </a:rPr>
              <a:t>Marketing Management</a:t>
            </a:r>
            <a:endParaRPr lang="es-NI" sz="16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Managerial </a:t>
            </a:r>
            <a:r>
              <a:rPr lang="en-US" sz="1600" dirty="0">
                <a:solidFill>
                  <a:schemeClr val="bg1"/>
                </a:solidFill>
              </a:rPr>
              <a:t>Finance</a:t>
            </a:r>
            <a:endParaRPr lang="es-NI" sz="16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International </a:t>
            </a:r>
            <a:r>
              <a:rPr lang="en-US" sz="1600" dirty="0">
                <a:solidFill>
                  <a:schemeClr val="bg1"/>
                </a:solidFill>
              </a:rPr>
              <a:t>Management and Decision Making</a:t>
            </a:r>
            <a:endParaRPr lang="es-NI" sz="16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Advance </a:t>
            </a:r>
            <a:r>
              <a:rPr lang="en-US" sz="1600" dirty="0">
                <a:solidFill>
                  <a:schemeClr val="bg1"/>
                </a:solidFill>
              </a:rPr>
              <a:t>Managerial Finance</a:t>
            </a:r>
            <a:endParaRPr lang="es-NI" sz="16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International </a:t>
            </a:r>
            <a:r>
              <a:rPr lang="en-US" sz="1600" dirty="0">
                <a:solidFill>
                  <a:schemeClr val="bg1"/>
                </a:solidFill>
              </a:rPr>
              <a:t>Trade Strategies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 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BACHELOR OF BUSINESS ADMINISTRATION (September, 1990)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Universidad </a:t>
            </a:r>
            <a:r>
              <a:rPr lang="en-US" sz="1600" dirty="0" err="1">
                <a:solidFill>
                  <a:schemeClr val="bg1"/>
                </a:solidFill>
              </a:rPr>
              <a:t>Autónoma</a:t>
            </a:r>
            <a:r>
              <a:rPr lang="en-US" sz="1600" dirty="0">
                <a:solidFill>
                  <a:schemeClr val="bg1"/>
                </a:solidFill>
              </a:rPr>
              <a:t> de Centro </a:t>
            </a:r>
            <a:r>
              <a:rPr lang="en-US" sz="1600" dirty="0" err="1">
                <a:solidFill>
                  <a:schemeClr val="bg1"/>
                </a:solidFill>
              </a:rPr>
              <a:t>América</a:t>
            </a:r>
            <a:r>
              <a:rPr lang="en-US" sz="1600" dirty="0">
                <a:solidFill>
                  <a:schemeClr val="bg1"/>
                </a:solidFill>
              </a:rPr>
              <a:t> Collegium </a:t>
            </a:r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</a:rPr>
              <a:t>Fidelitas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endParaRPr lang="es-NI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San </a:t>
            </a:r>
            <a:r>
              <a:rPr lang="en-US" sz="1600" dirty="0">
                <a:solidFill>
                  <a:schemeClr val="bg1"/>
                </a:solidFill>
              </a:rPr>
              <a:t>José, Costa Rica.</a:t>
            </a:r>
            <a:endParaRPr lang="es-NI" sz="1600" dirty="0">
              <a:solidFill>
                <a:schemeClr val="bg1"/>
              </a:solidFill>
            </a:endParaRPr>
          </a:p>
          <a:p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69522" y="6162"/>
            <a:ext cx="342038" cy="6848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9" name="8 Rectángulo"/>
          <p:cNvSpPr/>
          <p:nvPr/>
        </p:nvSpPr>
        <p:spPr>
          <a:xfrm>
            <a:off x="728573" y="6162"/>
            <a:ext cx="171019" cy="68486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0" name="9 Rectángulo"/>
          <p:cNvSpPr/>
          <p:nvPr/>
        </p:nvSpPr>
        <p:spPr>
          <a:xfrm>
            <a:off x="1027511" y="9364"/>
            <a:ext cx="376137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1" name="10 Rectángulo"/>
          <p:cNvSpPr/>
          <p:nvPr/>
        </p:nvSpPr>
        <p:spPr>
          <a:xfrm>
            <a:off x="1520661" y="-2472"/>
            <a:ext cx="171019" cy="6848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2" name="11 Rectángulo"/>
          <p:cNvSpPr/>
          <p:nvPr/>
        </p:nvSpPr>
        <p:spPr>
          <a:xfrm>
            <a:off x="1763688" y="6162"/>
            <a:ext cx="342038" cy="68486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3" name="12 Rectángulo redondeado">
            <a:hlinkClick r:id="rId2" action="ppaction://hlinksldjump"/>
          </p:cNvPr>
          <p:cNvSpPr/>
          <p:nvPr/>
        </p:nvSpPr>
        <p:spPr>
          <a:xfrm>
            <a:off x="323528" y="6156683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4" name="13 CuadroTexto"/>
          <p:cNvSpPr txBox="1"/>
          <p:nvPr/>
        </p:nvSpPr>
        <p:spPr>
          <a:xfrm>
            <a:off x="395536" y="62373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smtClean="0">
                <a:solidFill>
                  <a:schemeClr val="bg1"/>
                </a:solidFill>
                <a:hlinkClick r:id="rId2" action="ppaction://hlinksldjump"/>
              </a:rPr>
              <a:t>Inicio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15" name="14 Rectángulo redondeado">
            <a:hlinkClick r:id="rId3" action="ppaction://hlinksldjump"/>
          </p:cNvPr>
          <p:cNvSpPr/>
          <p:nvPr/>
        </p:nvSpPr>
        <p:spPr>
          <a:xfrm>
            <a:off x="1197229" y="6166567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6" name="15 CuadroTexto"/>
          <p:cNvSpPr txBox="1"/>
          <p:nvPr/>
        </p:nvSpPr>
        <p:spPr>
          <a:xfrm>
            <a:off x="1165216" y="6260049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3" action="ppaction://hlinksldjump"/>
              </a:rPr>
              <a:t>Anterior</a:t>
            </a:r>
            <a:endParaRPr lang="es-NI" sz="1400" dirty="0">
              <a:solidFill>
                <a:schemeClr val="bg1"/>
              </a:solidFill>
            </a:endParaRPr>
          </a:p>
        </p:txBody>
      </p:sp>
      <p:sp>
        <p:nvSpPr>
          <p:cNvPr id="17" name="16 Rectángulo redondeado">
            <a:hlinkClick r:id="rId4" action="ppaction://hlinksldjump"/>
          </p:cNvPr>
          <p:cNvSpPr/>
          <p:nvPr/>
        </p:nvSpPr>
        <p:spPr>
          <a:xfrm>
            <a:off x="2083733" y="6165304"/>
            <a:ext cx="792088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sp>
        <p:nvSpPr>
          <p:cNvPr id="18" name="17 CuadroTexto"/>
          <p:cNvSpPr txBox="1"/>
          <p:nvPr/>
        </p:nvSpPr>
        <p:spPr>
          <a:xfrm>
            <a:off x="2051720" y="6258786"/>
            <a:ext cx="110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400" dirty="0" smtClean="0">
                <a:solidFill>
                  <a:schemeClr val="bg1"/>
                </a:solidFill>
                <a:hlinkClick r:id="rId4" action="ppaction://hlinksldjump"/>
              </a:rPr>
              <a:t>siguiente</a:t>
            </a:r>
            <a:endParaRPr lang="es-NI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70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256</TotalTime>
  <Words>200</Words>
  <Application>Microsoft Office PowerPoint</Application>
  <PresentationFormat>Presentación en pantalla (4:3)</PresentationFormat>
  <Paragraphs>258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DIEGO DELGADILLO C. </vt:lpstr>
      <vt:lpstr>EDUCACION</vt:lpstr>
      <vt:lpstr>Diapositiva 4</vt:lpstr>
      <vt:lpstr>EXPERIENCIA</vt:lpstr>
      <vt:lpstr>Diapositiva 6</vt:lpstr>
      <vt:lpstr>Otras experiencias</vt:lpstr>
      <vt:lpstr>Referencias: </vt:lpstr>
      <vt:lpstr>Diapositiva 9</vt:lpstr>
      <vt:lpstr>Diapositiva 10</vt:lpstr>
      <vt:lpstr>EXPERIENCE</vt:lpstr>
      <vt:lpstr>Diapositiva 12</vt:lpstr>
      <vt:lpstr>References: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DELGADILLO C.</dc:title>
  <dc:creator>casa</dc:creator>
  <cp:lastModifiedBy>evelyn</cp:lastModifiedBy>
  <cp:revision>29</cp:revision>
  <dcterms:created xsi:type="dcterms:W3CDTF">2011-02-24T22:34:46Z</dcterms:created>
  <dcterms:modified xsi:type="dcterms:W3CDTF">2011-03-16T20:36:59Z</dcterms:modified>
</cp:coreProperties>
</file>