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79" r:id="rId12"/>
    <p:sldId id="297" r:id="rId13"/>
    <p:sldId id="280" r:id="rId14"/>
    <p:sldId id="264" r:id="rId15"/>
    <p:sldId id="281" r:id="rId16"/>
    <p:sldId id="282" r:id="rId17"/>
    <p:sldId id="266" r:id="rId18"/>
    <p:sldId id="287" r:id="rId19"/>
    <p:sldId id="288" r:id="rId20"/>
    <p:sldId id="290" r:id="rId21"/>
    <p:sldId id="291" r:id="rId22"/>
    <p:sldId id="298" r:id="rId23"/>
    <p:sldId id="292" r:id="rId24"/>
    <p:sldId id="296" r:id="rId25"/>
    <p:sldId id="274" r:id="rId26"/>
    <p:sldId id="275" r:id="rId27"/>
    <p:sldId id="283" r:id="rId28"/>
    <p:sldId id="295" r:id="rId29"/>
    <p:sldId id="271" r:id="rId30"/>
    <p:sldId id="286" r:id="rId31"/>
    <p:sldId id="293" r:id="rId32"/>
    <p:sldId id="294" r:id="rId33"/>
    <p:sldId id="273" r:id="rId34"/>
    <p:sldId id="27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466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263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162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05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738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17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395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214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94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객체지향 프로그래밍 </a:t>
            </a:r>
            <a:r>
              <a:rPr lang="en-US" altLang="ko-KR" sz="1000">
                <a:latin typeface="맑은 고딕"/>
                <a:ea typeface="맑은 고딕"/>
              </a:rPr>
              <a:t>-</a:t>
            </a:r>
            <a:r>
              <a:rPr lang="ko-KR" altLang="en-US" sz="1000">
                <a:latin typeface="맑은 고딕"/>
                <a:ea typeface="맑은 고딕"/>
              </a:rPr>
              <a:t> </a:t>
            </a:r>
            <a:r>
              <a:rPr lang="en-US" altLang="ko-KR" sz="1000">
                <a:latin typeface="맑은 고딕"/>
                <a:ea typeface="맑은 고딕"/>
              </a:rPr>
              <a:t>이번 프로젝트는 객체지향적으로 프로그래밍하여 프로그램의 로직들을 기능별로 나눠 부품화하고 코드의 재활용성을 높이도록 설계 및 구현한다.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latin typeface="맑은 고딕"/>
                <a:ea typeface="맑은 고딕"/>
              </a:rPr>
              <a:t>또한 로봇의 자율 주행과 길 찾기에 필요한 문제 해결 능력을 갖추고 주어진 문제를 객체 지향적으로 분석, 설계하는데 목적이 있다.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643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218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692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857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29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 spc="-15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0130" y="3933056"/>
            <a:ext cx="56166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</a:rPr>
              <a:t>분반 </a:t>
            </a:r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조</a:t>
            </a:r>
          </a:p>
          <a:p>
            <a:pPr algn="ctr">
              <a:defRPr/>
            </a:pPr>
            <a:endParaRPr lang="ko-KR" altLang="en-US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 b="1" dirty="0" err="1">
                <a:solidFill>
                  <a:schemeClr val="bg1"/>
                </a:solidFill>
              </a:rPr>
              <a:t>윤근철</a:t>
            </a:r>
            <a:r>
              <a:rPr lang="en-US" altLang="ko-KR" sz="1600" b="1" dirty="0">
                <a:solidFill>
                  <a:schemeClr val="bg1"/>
                </a:solidFill>
              </a:rPr>
              <a:t>(20163324)  </a:t>
            </a:r>
            <a:r>
              <a:rPr lang="ko-KR" altLang="en-US" sz="1600" b="1" dirty="0">
                <a:solidFill>
                  <a:schemeClr val="bg1"/>
                </a:solidFill>
              </a:rPr>
              <a:t>정원진</a:t>
            </a:r>
            <a:r>
              <a:rPr lang="en-US" altLang="ko-KR" sz="1600" b="1" dirty="0">
                <a:solidFill>
                  <a:schemeClr val="bg1"/>
                </a:solidFill>
              </a:rPr>
              <a:t>(20163365)  </a:t>
            </a:r>
            <a:r>
              <a:rPr lang="ko-KR" altLang="en-US" sz="1600" b="1" dirty="0" err="1">
                <a:solidFill>
                  <a:schemeClr val="bg1"/>
                </a:solidFill>
              </a:rPr>
              <a:t>김기목</a:t>
            </a:r>
            <a:r>
              <a:rPr lang="en-US" altLang="ko-KR" sz="1600" b="1" dirty="0">
                <a:solidFill>
                  <a:schemeClr val="bg1"/>
                </a:solidFill>
              </a:rPr>
              <a:t>(20163332)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</a:rPr>
              <a:t>김민규</a:t>
            </a:r>
            <a:r>
              <a:rPr lang="en-US" altLang="ko-KR" sz="1600" b="1" dirty="0">
                <a:solidFill>
                  <a:schemeClr val="bg1"/>
                </a:solidFill>
              </a:rPr>
              <a:t>(20163308)  </a:t>
            </a:r>
            <a:r>
              <a:rPr lang="ko-KR" altLang="en-US" sz="1600" b="1" dirty="0" err="1">
                <a:solidFill>
                  <a:schemeClr val="bg1"/>
                </a:solidFill>
              </a:rPr>
              <a:t>이상홍</a:t>
            </a:r>
            <a:r>
              <a:rPr lang="en-US" altLang="ko-KR" sz="1600" b="1" dirty="0">
                <a:solidFill>
                  <a:schemeClr val="bg1"/>
                </a:solidFill>
              </a:rPr>
              <a:t>(20163348)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292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400" b="1">
                <a:solidFill>
                  <a:schemeClr val="tx2">
                    <a:lumMod val="50000"/>
                  </a:schemeClr>
                </a:solidFill>
              </a:rPr>
              <a:t>미로찾기 </a:t>
            </a:r>
            <a:r>
              <a:rPr lang="en-US" altLang="ko-KR" sz="1400" b="1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1400" b="1">
                <a:solidFill>
                  <a:schemeClr val="tx2">
                    <a:lumMod val="50000"/>
                  </a:schemeClr>
                </a:solidFill>
              </a:rPr>
              <a:t> 로봇청소기 최종결과 보고서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82237"/>
            <a:ext cx="7776864" cy="491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38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③</a:t>
            </a:r>
            <a:r>
              <a:rPr lang="en-US" altLang="ko-KR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Lidar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센서 사용 </a:t>
            </a:r>
            <a:r>
              <a:rPr lang="ko-KR" altLang="en-US" sz="16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유스케이스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E4C64-C66D-437A-B0AA-D8737211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5" y="1268760"/>
            <a:ext cx="6543675" cy="53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2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82237"/>
            <a:ext cx="7776864" cy="491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3276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④</a:t>
            </a:r>
            <a:r>
              <a:rPr lang="en-US" altLang="ko-KR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경로 저장 사용 </a:t>
            </a:r>
            <a:r>
              <a:rPr lang="ko-KR" altLang="en-US" sz="16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유스케이스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151797"/>
            <a:ext cx="6984776" cy="54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69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40760"/>
            <a:ext cx="7776864" cy="491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35643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6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미로 찾기</a:t>
            </a:r>
            <a:r>
              <a:rPr kumimoji="0" lang="ko-KR" altLang="en-US" sz="24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본문 분석 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416F72-CFFC-4CF0-80FC-339BCD6C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185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E32F3F-3112-4129-B31B-6846311C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105" y="8646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90" y="1010204"/>
            <a:ext cx="5188619" cy="54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2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40760"/>
            <a:ext cx="7776864" cy="491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35643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16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미로 찾기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0">
              <a:defRPr/>
            </a:pPr>
            <a:r>
              <a:rPr lang="ko-KR" altLang="en-US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도메인 모델</a:t>
            </a:r>
            <a:r>
              <a:rPr lang="en-US" altLang="ko-KR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/ </a:t>
            </a:r>
            <a:r>
              <a:rPr lang="ko-KR" altLang="en-US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시스템 순차 다이어그램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416F72-CFFC-4CF0-80FC-339BCD6C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185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35859936">
            <a:extLst>
              <a:ext uri="{FF2B5EF4-FFF2-40B4-BE49-F238E27FC236}">
                <a16:creationId xmlns:a16="http://schemas.microsoft.com/office/drawing/2014/main" id="{72FAC31C-51CD-4D3F-90D1-8915B2B7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2" y="1709438"/>
            <a:ext cx="3695700" cy="18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5E32F3F-3112-4129-B31B-6846311C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105" y="8646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635860296">
            <a:extLst>
              <a:ext uri="{FF2B5EF4-FFF2-40B4-BE49-F238E27FC236}">
                <a16:creationId xmlns:a16="http://schemas.microsoft.com/office/drawing/2014/main" id="{FC2D6D43-0C1A-4A9A-9742-22FBA196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03" y="2374750"/>
            <a:ext cx="4984169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90C51-7731-476C-ACC8-506EE47FAAE9}"/>
              </a:ext>
            </a:extLst>
          </p:cNvPr>
          <p:cNvSpPr txBox="1"/>
          <p:nvPr/>
        </p:nvSpPr>
        <p:spPr>
          <a:xfrm>
            <a:off x="456692" y="1962706"/>
            <a:ext cx="3276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도메인 모델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DA30D-5760-435A-9745-0A198A02CDF7}"/>
              </a:ext>
            </a:extLst>
          </p:cNvPr>
          <p:cNvSpPr txBox="1"/>
          <p:nvPr/>
        </p:nvSpPr>
        <p:spPr>
          <a:xfrm>
            <a:off x="4572000" y="174718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순차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92415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4244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   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시스템 오퍼레이션 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0">
              <a:defRPr/>
            </a:pP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5898EF-621E-4715-AE00-A440E81B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21" y="3941568"/>
            <a:ext cx="6261824" cy="2367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6AEAB-35EA-4825-8B52-48897A9F2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60" y="1268760"/>
            <a:ext cx="6120679" cy="260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4244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   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시스템 오퍼레이션 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0">
              <a:defRPr/>
            </a:pP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C7D6BD-9BB5-4364-8013-FA1D5418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824" y="2348880"/>
            <a:ext cx="6224352" cy="26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79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4244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  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미로 찾기 다이어그램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lvl="0">
              <a:defRPr/>
            </a:pP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5A435-8A61-4F3E-98A8-38CD3185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13" y="1772816"/>
            <a:ext cx="3715519" cy="354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4AE526-A87C-4092-9834-E82D39B29BB7}"/>
              </a:ext>
            </a:extLst>
          </p:cNvPr>
          <p:cNvSpPr txBox="1"/>
          <p:nvPr/>
        </p:nvSpPr>
        <p:spPr>
          <a:xfrm>
            <a:off x="5176961" y="54359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설계 클래스 다이어그램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C03B0-5986-47E2-84A3-8F0F309EFF73}"/>
              </a:ext>
            </a:extLst>
          </p:cNvPr>
          <p:cNvSpPr txBox="1"/>
          <p:nvPr/>
        </p:nvSpPr>
        <p:spPr>
          <a:xfrm>
            <a:off x="861538" y="54359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통신 다이어그램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54D2E6-A968-4073-9F1C-7F29F7EAB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32695"/>
            <a:ext cx="41052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9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spc="-150" dirty="0"/>
              <a:t>미로 찾기 테스팅 결과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2276872"/>
            <a:ext cx="7776864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테스트</a:t>
            </a: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A7ACC5-9A81-488A-AC91-DC7D38E2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88" y="1874300"/>
            <a:ext cx="6749215" cy="41604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5F7E13-0A5F-44CA-944C-0AEF27C03D49}"/>
              </a:ext>
            </a:extLst>
          </p:cNvPr>
          <p:cNvCxnSpPr>
            <a:cxnSpLocks/>
          </p:cNvCxnSpPr>
          <p:nvPr/>
        </p:nvCxnSpPr>
        <p:spPr>
          <a:xfrm>
            <a:off x="1763688" y="2276872"/>
            <a:ext cx="0" cy="16561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C7B59C-9F1A-4781-9931-1C66BB97973A}"/>
              </a:ext>
            </a:extLst>
          </p:cNvPr>
          <p:cNvCxnSpPr>
            <a:cxnSpLocks/>
          </p:cNvCxnSpPr>
          <p:nvPr/>
        </p:nvCxnSpPr>
        <p:spPr>
          <a:xfrm>
            <a:off x="1763688" y="3933056"/>
            <a:ext cx="6480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3A40C9-B7EF-4F48-A66B-FE5D2439139C}"/>
              </a:ext>
            </a:extLst>
          </p:cNvPr>
          <p:cNvCxnSpPr/>
          <p:nvPr/>
        </p:nvCxnSpPr>
        <p:spPr>
          <a:xfrm>
            <a:off x="2411760" y="3933056"/>
            <a:ext cx="0" cy="720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BF040B-7C08-437F-A548-5B2DD07254BD}"/>
              </a:ext>
            </a:extLst>
          </p:cNvPr>
          <p:cNvCxnSpPr/>
          <p:nvPr/>
        </p:nvCxnSpPr>
        <p:spPr>
          <a:xfrm flipH="1">
            <a:off x="1763688" y="4653136"/>
            <a:ext cx="6480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EA38B6-F891-43BD-B1F7-C0CA58E1B39C}"/>
              </a:ext>
            </a:extLst>
          </p:cNvPr>
          <p:cNvCxnSpPr>
            <a:cxnSpLocks/>
          </p:cNvCxnSpPr>
          <p:nvPr/>
        </p:nvCxnSpPr>
        <p:spPr>
          <a:xfrm>
            <a:off x="1763688" y="4653136"/>
            <a:ext cx="0" cy="5010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588794-4FCF-483F-8075-DE0597E215F5}"/>
              </a:ext>
            </a:extLst>
          </p:cNvPr>
          <p:cNvCxnSpPr>
            <a:cxnSpLocks/>
          </p:cNvCxnSpPr>
          <p:nvPr/>
        </p:nvCxnSpPr>
        <p:spPr>
          <a:xfrm>
            <a:off x="4211960" y="4005064"/>
            <a:ext cx="0" cy="576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D7A0FBC-FBE1-4B47-ACBE-24146F9F21D4}"/>
              </a:ext>
            </a:extLst>
          </p:cNvPr>
          <p:cNvCxnSpPr/>
          <p:nvPr/>
        </p:nvCxnSpPr>
        <p:spPr>
          <a:xfrm>
            <a:off x="4211960" y="3284984"/>
            <a:ext cx="0" cy="720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A79283-2C4D-4A0C-A32C-F163E77BE679}"/>
              </a:ext>
            </a:extLst>
          </p:cNvPr>
          <p:cNvCxnSpPr>
            <a:cxnSpLocks/>
          </p:cNvCxnSpPr>
          <p:nvPr/>
        </p:nvCxnSpPr>
        <p:spPr>
          <a:xfrm>
            <a:off x="3635896" y="2676686"/>
            <a:ext cx="0" cy="6082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FB65EB5-AA27-4DF1-882F-E8D374B83855}"/>
              </a:ext>
            </a:extLst>
          </p:cNvPr>
          <p:cNvCxnSpPr>
            <a:cxnSpLocks/>
          </p:cNvCxnSpPr>
          <p:nvPr/>
        </p:nvCxnSpPr>
        <p:spPr>
          <a:xfrm>
            <a:off x="3555236" y="4581128"/>
            <a:ext cx="0" cy="5730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F29C76-A006-49D4-A1BB-55E063716CD5}"/>
              </a:ext>
            </a:extLst>
          </p:cNvPr>
          <p:cNvCxnSpPr>
            <a:cxnSpLocks/>
          </p:cNvCxnSpPr>
          <p:nvPr/>
        </p:nvCxnSpPr>
        <p:spPr>
          <a:xfrm>
            <a:off x="6683328" y="3396766"/>
            <a:ext cx="0" cy="12482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8C00031-EE1E-475D-9FB7-7C2678728F4D}"/>
              </a:ext>
            </a:extLst>
          </p:cNvPr>
          <p:cNvCxnSpPr>
            <a:cxnSpLocks/>
          </p:cNvCxnSpPr>
          <p:nvPr/>
        </p:nvCxnSpPr>
        <p:spPr>
          <a:xfrm>
            <a:off x="6084168" y="4653136"/>
            <a:ext cx="0" cy="5564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213755-B3EB-4155-A263-62B445D172CC}"/>
              </a:ext>
            </a:extLst>
          </p:cNvPr>
          <p:cNvCxnSpPr/>
          <p:nvPr/>
        </p:nvCxnSpPr>
        <p:spPr>
          <a:xfrm>
            <a:off x="7308304" y="2676686"/>
            <a:ext cx="0" cy="720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554A66-F9BA-4F94-887C-8CCB5BA8EAD2}"/>
              </a:ext>
            </a:extLst>
          </p:cNvPr>
          <p:cNvCxnSpPr/>
          <p:nvPr/>
        </p:nvCxnSpPr>
        <p:spPr>
          <a:xfrm>
            <a:off x="6064616" y="3284984"/>
            <a:ext cx="0" cy="720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5B1D846-D5D6-464D-A62F-21B33E4E5886}"/>
              </a:ext>
            </a:extLst>
          </p:cNvPr>
          <p:cNvCxnSpPr/>
          <p:nvPr/>
        </p:nvCxnSpPr>
        <p:spPr>
          <a:xfrm>
            <a:off x="4860032" y="2676686"/>
            <a:ext cx="0" cy="720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94F32A9-46E9-4C6D-AD3D-034C8DC7369F}"/>
              </a:ext>
            </a:extLst>
          </p:cNvPr>
          <p:cNvCxnSpPr>
            <a:cxnSpLocks/>
          </p:cNvCxnSpPr>
          <p:nvPr/>
        </p:nvCxnSpPr>
        <p:spPr>
          <a:xfrm>
            <a:off x="1763688" y="5157192"/>
            <a:ext cx="1800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10AB59-1093-4C49-92AC-FB77378A415E}"/>
              </a:ext>
            </a:extLst>
          </p:cNvPr>
          <p:cNvCxnSpPr>
            <a:cxnSpLocks/>
          </p:cNvCxnSpPr>
          <p:nvPr/>
        </p:nvCxnSpPr>
        <p:spPr>
          <a:xfrm>
            <a:off x="3555236" y="4581128"/>
            <a:ext cx="6763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D201853-C445-4527-91CB-76F777205ACF}"/>
              </a:ext>
            </a:extLst>
          </p:cNvPr>
          <p:cNvCxnSpPr>
            <a:cxnSpLocks/>
          </p:cNvCxnSpPr>
          <p:nvPr/>
        </p:nvCxnSpPr>
        <p:spPr>
          <a:xfrm>
            <a:off x="3583494" y="3287538"/>
            <a:ext cx="6480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3EE8D96-7B83-46BF-9409-E732A15C361B}"/>
              </a:ext>
            </a:extLst>
          </p:cNvPr>
          <p:cNvCxnSpPr>
            <a:cxnSpLocks/>
          </p:cNvCxnSpPr>
          <p:nvPr/>
        </p:nvCxnSpPr>
        <p:spPr>
          <a:xfrm>
            <a:off x="3623604" y="2689872"/>
            <a:ext cx="1236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EFE1015-0018-4F7F-8F12-A30C604B0C60}"/>
              </a:ext>
            </a:extLst>
          </p:cNvPr>
          <p:cNvCxnSpPr>
            <a:cxnSpLocks/>
          </p:cNvCxnSpPr>
          <p:nvPr/>
        </p:nvCxnSpPr>
        <p:spPr>
          <a:xfrm>
            <a:off x="4860032" y="3388687"/>
            <a:ext cx="6480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C1276FA-3384-42B0-A2B9-891B0BD6BDB3}"/>
              </a:ext>
            </a:extLst>
          </p:cNvPr>
          <p:cNvCxnSpPr>
            <a:cxnSpLocks/>
          </p:cNvCxnSpPr>
          <p:nvPr/>
        </p:nvCxnSpPr>
        <p:spPr>
          <a:xfrm>
            <a:off x="5436096" y="2692426"/>
            <a:ext cx="1872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317D38C-F969-453F-AED1-099D96AE825C}"/>
              </a:ext>
            </a:extLst>
          </p:cNvPr>
          <p:cNvCxnSpPr>
            <a:cxnSpLocks/>
          </p:cNvCxnSpPr>
          <p:nvPr/>
        </p:nvCxnSpPr>
        <p:spPr>
          <a:xfrm>
            <a:off x="6660232" y="3369976"/>
            <a:ext cx="6480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553982-AEB5-4315-80AF-229C8D72EA65}"/>
              </a:ext>
            </a:extLst>
          </p:cNvPr>
          <p:cNvCxnSpPr>
            <a:cxnSpLocks/>
          </p:cNvCxnSpPr>
          <p:nvPr/>
        </p:nvCxnSpPr>
        <p:spPr>
          <a:xfrm>
            <a:off x="6064616" y="4645057"/>
            <a:ext cx="6480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5A4643B-2015-4828-87AA-827F7027B927}"/>
              </a:ext>
            </a:extLst>
          </p:cNvPr>
          <p:cNvCxnSpPr>
            <a:cxnSpLocks/>
          </p:cNvCxnSpPr>
          <p:nvPr/>
        </p:nvCxnSpPr>
        <p:spPr>
          <a:xfrm>
            <a:off x="5472491" y="4005064"/>
            <a:ext cx="6116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F844F56-A9B6-4CDF-AA7B-43B1E099E003}"/>
              </a:ext>
            </a:extLst>
          </p:cNvPr>
          <p:cNvCxnSpPr>
            <a:cxnSpLocks/>
          </p:cNvCxnSpPr>
          <p:nvPr/>
        </p:nvCxnSpPr>
        <p:spPr>
          <a:xfrm>
            <a:off x="5472491" y="3369976"/>
            <a:ext cx="0" cy="6350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16C10D6-6A59-471D-9C57-CE5791554DE7}"/>
              </a:ext>
            </a:extLst>
          </p:cNvPr>
          <p:cNvCxnSpPr>
            <a:cxnSpLocks/>
          </p:cNvCxnSpPr>
          <p:nvPr/>
        </p:nvCxnSpPr>
        <p:spPr>
          <a:xfrm>
            <a:off x="6064616" y="5209556"/>
            <a:ext cx="12436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4D42D4-AF53-4037-9EDA-10717D6560A0}"/>
              </a:ext>
            </a:extLst>
          </p:cNvPr>
          <p:cNvCxnSpPr>
            <a:cxnSpLocks/>
          </p:cNvCxnSpPr>
          <p:nvPr/>
        </p:nvCxnSpPr>
        <p:spPr>
          <a:xfrm>
            <a:off x="7308304" y="5209556"/>
            <a:ext cx="0" cy="5010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98AB4881-691B-43CE-9856-890A5DEEA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5801270"/>
            <a:ext cx="276225" cy="142875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16EECCB-48E4-460F-BFFA-E26DD4C2F930}"/>
              </a:ext>
            </a:extLst>
          </p:cNvPr>
          <p:cNvCxnSpPr/>
          <p:nvPr/>
        </p:nvCxnSpPr>
        <p:spPr>
          <a:xfrm>
            <a:off x="5455723" y="2676686"/>
            <a:ext cx="0" cy="720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82237"/>
            <a:ext cx="7776864" cy="496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ko-KR" altLang="en-US" sz="2000" b="0" spc="-15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3780420" cy="450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①</a:t>
            </a:r>
            <a:r>
              <a:rPr lang="ko-KR" altLang="en-US" sz="14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로봇 청소기 이동 유스케이스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0A871D-FC56-43B7-A922-6885ED8A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28" y="1151797"/>
            <a:ext cx="6505575" cy="543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4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82237"/>
            <a:ext cx="7776864" cy="496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ko-KR" altLang="en-US" sz="2000" b="0" spc="-15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3492388" cy="450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②</a:t>
            </a:r>
            <a:r>
              <a:rPr lang="ko-KR" altLang="en-US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벽 장애물 인식 </a:t>
            </a:r>
            <a:r>
              <a:rPr lang="ko-KR" altLang="en-US" sz="16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유스케이스</a:t>
            </a:r>
            <a:endParaRPr lang="ko-KR" altLang="en-US" sz="16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AB0EE-2C90-49BD-BCE7-E30DBE6E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371753"/>
            <a:ext cx="6591300" cy="47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42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624" y="358481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78149"/>
            <a:ext cx="4176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dirty="0">
                <a:solidFill>
                  <a:schemeClr val="bg1"/>
                </a:solidFill>
                <a:latin typeface="HY헤드라인M"/>
                <a:ea typeface="HY헤드라인M"/>
              </a:rPr>
              <a:t>     01   02    03    04        </a:t>
            </a:r>
            <a:endParaRPr lang="ko-KR" altLang="en-US" sz="5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3164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1581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601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7220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2843644"/>
            <a:ext cx="1368152" cy="64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</a:p>
          <a:p>
            <a:pPr algn="ctr">
              <a:defRPr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7624" y="3728834"/>
            <a:ext cx="1368152" cy="1003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/>
              <a:t>-</a:t>
            </a:r>
            <a:r>
              <a:rPr lang="ko-KR" altLang="en-US" sz="1200" b="1" spc="-150"/>
              <a:t> 비전</a:t>
            </a:r>
          </a:p>
          <a:p>
            <a:pPr lvl="0">
              <a:defRPr/>
            </a:pPr>
            <a:endParaRPr lang="ko-KR" altLang="en-US" sz="1200" b="1" spc="-150"/>
          </a:p>
          <a:p>
            <a:pPr lvl="0">
              <a:defRPr/>
            </a:pPr>
            <a:r>
              <a:rPr lang="en-US" altLang="ko-KR" sz="1200" b="1" spc="-150"/>
              <a:t>-</a:t>
            </a:r>
            <a:r>
              <a:rPr lang="ko-KR" altLang="en-US" sz="1200" b="1" spc="-150"/>
              <a:t> 문제 기술</a:t>
            </a:r>
          </a:p>
          <a:p>
            <a:pPr lvl="0">
              <a:defRPr/>
            </a:pPr>
            <a:endParaRPr lang="ko-KR" altLang="en-US" sz="1200" b="1" spc="-150"/>
          </a:p>
          <a:p>
            <a:pPr lvl="0">
              <a:defRPr/>
            </a:pPr>
            <a:r>
              <a:rPr lang="en-US" altLang="ko-KR" sz="1200" b="1" spc="-150"/>
              <a:t>-</a:t>
            </a:r>
            <a:r>
              <a:rPr lang="ko-KR" altLang="en-US" sz="1200" b="1" spc="-150"/>
              <a:t> 요구사항 목록</a:t>
            </a:r>
            <a:r>
              <a:rPr lang="en-US" altLang="ko-KR" sz="1200" b="1" spc="-150"/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3808" y="358481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572000" y="358481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372200" y="358481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15816" y="3728834"/>
            <a:ext cx="1368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분석</a:t>
            </a:r>
          </a:p>
          <a:p>
            <a:pPr lvl="0">
              <a:defRPr/>
            </a:pPr>
            <a:endParaRPr lang="en-US" altLang="ko-KR" sz="1200" b="1" spc="-150" dirty="0"/>
          </a:p>
          <a:p>
            <a:pPr lvl="0">
              <a:defRPr/>
            </a:pPr>
            <a:r>
              <a:rPr lang="en-US" altLang="ko-KR" sz="1200" b="1" spc="-150" dirty="0"/>
              <a:t>-</a:t>
            </a:r>
            <a:r>
              <a:rPr lang="ko-KR" altLang="en-US" sz="1200" b="1" spc="-150" dirty="0"/>
              <a:t>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/>
          </a:p>
          <a:p>
            <a:pPr lvl="0">
              <a:defRPr/>
            </a:pPr>
            <a:endParaRPr lang="en-US" altLang="ko-KR" sz="1200" b="1" spc="-150" dirty="0"/>
          </a:p>
          <a:p>
            <a:pPr lvl="0">
              <a:defRPr/>
            </a:pPr>
            <a:r>
              <a:rPr lang="en-US" altLang="ko-KR" sz="1200" b="1" spc="-150" dirty="0"/>
              <a:t>-</a:t>
            </a:r>
            <a:r>
              <a:rPr lang="ko-KR" altLang="en-US" sz="1200" b="1" spc="-150" dirty="0"/>
              <a:t> 테스트</a:t>
            </a:r>
            <a:r>
              <a:rPr lang="en-US" altLang="ko-KR" sz="1200" b="1" spc="-150" dirty="0"/>
              <a:t> </a:t>
            </a:r>
          </a:p>
          <a:p>
            <a:pPr>
              <a:buFontTx/>
              <a:buChar char="-"/>
              <a:defRPr/>
            </a:pPr>
            <a:endParaRPr lang="en-US" altLang="ko-KR" sz="1200" b="1" spc="-150" dirty="0"/>
          </a:p>
          <a:p>
            <a:pPr lvl="0">
              <a:defRPr/>
            </a:pPr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3728834"/>
            <a:ext cx="1368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분석</a:t>
            </a:r>
          </a:p>
          <a:p>
            <a:pPr lvl="0">
              <a:defRPr/>
            </a:pPr>
            <a:endParaRPr lang="en-US" altLang="ko-KR" sz="1200" b="1" spc="-150" dirty="0"/>
          </a:p>
          <a:p>
            <a:pPr lvl="0">
              <a:defRPr/>
            </a:pPr>
            <a:r>
              <a:rPr lang="en-US" altLang="ko-KR" sz="1200" b="1" spc="-150" dirty="0"/>
              <a:t>- </a:t>
            </a:r>
            <a:r>
              <a:rPr lang="ko-KR" altLang="en-US" sz="1200" b="1" spc="-150" dirty="0" smtClean="0"/>
              <a:t>설계</a:t>
            </a:r>
            <a:endParaRPr lang="ko-KR" altLang="en-US" sz="1200" b="1" spc="-150" dirty="0"/>
          </a:p>
          <a:p>
            <a:pPr lvl="0">
              <a:defRPr/>
            </a:pPr>
            <a:endParaRPr lang="ko-KR" altLang="en-US" sz="1200" b="1" spc="-150" dirty="0"/>
          </a:p>
          <a:p>
            <a:pPr lvl="0">
              <a:defRPr/>
            </a:pPr>
            <a:r>
              <a:rPr lang="en-US" altLang="ko-KR" sz="1200" b="1" spc="-150" dirty="0"/>
              <a:t>-</a:t>
            </a:r>
            <a:r>
              <a:rPr lang="ko-KR" altLang="en-US" sz="1200" b="1" spc="-150" dirty="0"/>
              <a:t> 테스트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72200" y="3728834"/>
            <a:ext cx="13681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설계 구성요소</a:t>
            </a: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endParaRPr lang="en-US" altLang="ko-KR" sz="1200" b="1" spc="-150" dirty="0"/>
          </a:p>
          <a:p>
            <a:pPr lvl="0">
              <a:defRPr/>
            </a:pPr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현실적 제한조건</a:t>
            </a: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endParaRPr lang="en-US" altLang="ko-KR" sz="1200" b="1" spc="-150" dirty="0"/>
          </a:p>
          <a:p>
            <a:pPr lvl="0">
              <a:defRPr/>
            </a:pPr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 프로젝트 완성도</a:t>
            </a:r>
          </a:p>
          <a:p>
            <a:pPr lvl="0">
              <a:defRPr/>
            </a:pPr>
            <a:endParaRPr lang="en-US" altLang="ko-KR" sz="1200" b="1" spc="-150" dirty="0"/>
          </a:p>
          <a:p>
            <a:pPr lvl="0">
              <a:defRPr/>
            </a:pPr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 일정 계획 평가</a:t>
            </a:r>
          </a:p>
          <a:p>
            <a:pPr lvl="0">
              <a:defRPr/>
            </a:pPr>
            <a:endParaRPr lang="ko-KR" altLang="en-US" sz="1200" b="1" spc="-150" dirty="0"/>
          </a:p>
          <a:p>
            <a:pPr lvl="0">
              <a:defRPr/>
            </a:pPr>
            <a:r>
              <a:rPr lang="en-US" altLang="ko-KR" sz="1200" b="1" spc="-150" dirty="0"/>
              <a:t>-</a:t>
            </a:r>
            <a:r>
              <a:rPr lang="ko-KR" altLang="en-US" sz="1200" b="1" spc="-150" dirty="0"/>
              <a:t> 역할  수행 평가</a:t>
            </a: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699792" y="2780928"/>
            <a:ext cx="1656184" cy="64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시스템 개발</a:t>
            </a:r>
            <a:endParaRPr lang="en-US" altLang="ko-KR" b="1" spc="-15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en-US" altLang="ko-KR" b="1" spc="-15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미로</a:t>
            </a:r>
            <a:r>
              <a:rPr lang="en-US" altLang="ko-KR" b="1" spc="-150">
                <a:solidFill>
                  <a:schemeClr val="bg1"/>
                </a:solidFill>
                <a:latin typeface="+mj-ea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9992" y="2843644"/>
            <a:ext cx="1656184" cy="64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시스템개발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로봇청소기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2160" y="2852936"/>
            <a:ext cx="1872208" cy="64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프로젝트</a:t>
            </a:r>
          </a:p>
          <a:p>
            <a:pPr algn="ctr">
              <a:defRPr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결과 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b="1" i="0" u="none" strike="noStrike" cap="none" spc="-150" normalizeH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굴림"/>
              </a:rPr>
              <a:t> 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82237"/>
            <a:ext cx="7776864" cy="496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ko-KR" altLang="en-US" sz="2000" b="0" spc="-15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2916324" cy="450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16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③</a:t>
            </a:r>
            <a:r>
              <a:rPr lang="ko-KR" altLang="en-US" sz="14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청소 시작 유스케이스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820F9-50E5-4E29-823A-EF968ACB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25" y="2636912"/>
            <a:ext cx="6810375" cy="3276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22B573-8A17-41CF-A1C1-B3DA26212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259" y="1521928"/>
            <a:ext cx="6848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82237"/>
            <a:ext cx="7776864" cy="496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en-US" altLang="ko-KR" sz="2000" b="0" spc="-150"/>
          </a:p>
          <a:p>
            <a:pPr>
              <a:lnSpc>
                <a:spcPct val="200000"/>
              </a:lnSpc>
              <a:defRPr/>
            </a:pPr>
            <a:endParaRPr lang="ko-KR" altLang="en-US" sz="2000" b="0" spc="-15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2916324" cy="450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④</a:t>
            </a:r>
            <a:r>
              <a:rPr lang="ko-KR" altLang="en-US" sz="14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청소 완료 유스케이스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BC8EF-D541-4850-B05C-18453ADA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15199"/>
            <a:ext cx="7029450" cy="457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11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40760"/>
            <a:ext cx="7776864" cy="491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464451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로봇 청소기</a:t>
            </a:r>
            <a:endParaRPr kumimoji="0" lang="en-US" altLang="ko-KR" sz="16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 분석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416F72-CFFC-4CF0-80FC-339BCD6C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185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E32F3F-3112-4129-B31B-6846311C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105" y="8646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EDACB88-FA7A-4000-A9E7-FA6DDCDE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41" y="1860186"/>
            <a:ext cx="9855826" cy="54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054332"/>
            <a:ext cx="4716821" cy="55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93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40760"/>
            <a:ext cx="7776864" cy="491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464451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로봇 청소기</a:t>
            </a:r>
            <a:endParaRPr lang="en-US" altLang="ko-KR" sz="16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0">
              <a:defRPr/>
            </a:pPr>
            <a:r>
              <a:rPr lang="ko-KR" altLang="en-US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도메인 모델</a:t>
            </a:r>
            <a:r>
              <a:rPr lang="en-US" altLang="ko-KR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/ </a:t>
            </a:r>
            <a:r>
              <a:rPr lang="ko-KR" altLang="en-US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시스템 순차 다이어그램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416F72-CFFC-4CF0-80FC-339BCD6C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185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E32F3F-3112-4129-B31B-6846311C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105" y="8646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90C51-7731-476C-ACC8-506EE47FAAE9}"/>
              </a:ext>
            </a:extLst>
          </p:cNvPr>
          <p:cNvSpPr txBox="1"/>
          <p:nvPr/>
        </p:nvSpPr>
        <p:spPr>
          <a:xfrm>
            <a:off x="514315" y="2365217"/>
            <a:ext cx="3276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도메인 모델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DA30D-5760-435A-9745-0A198A02CDF7}"/>
              </a:ext>
            </a:extLst>
          </p:cNvPr>
          <p:cNvSpPr txBox="1"/>
          <p:nvPr/>
        </p:nvSpPr>
        <p:spPr>
          <a:xfrm>
            <a:off x="4572000" y="174718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순차 다이어그램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31DFD0-4C87-4894-92DF-81411DC0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99" y="1907489"/>
            <a:ext cx="3438525" cy="174307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EDACB88-FA7A-4000-A9E7-FA6DDCDE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41" y="1860186"/>
            <a:ext cx="9855826" cy="54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690300536">
            <a:extLst>
              <a:ext uri="{FF2B5EF4-FFF2-40B4-BE49-F238E27FC236}">
                <a16:creationId xmlns:a16="http://schemas.microsoft.com/office/drawing/2014/main" id="{88E1C628-0962-432C-83F3-C5E393870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40" y="2317385"/>
            <a:ext cx="4787383" cy="255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20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spc="-150" dirty="0"/>
              <a:t>로봇 청소기 테스팅 결과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11" y="1396625"/>
            <a:ext cx="7776864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테스트</a:t>
            </a: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433" name="_x464746568">
            <a:extLst>
              <a:ext uri="{FF2B5EF4-FFF2-40B4-BE49-F238E27FC236}">
                <a16:creationId xmlns:a16="http://schemas.microsoft.com/office/drawing/2014/main" id="{5CC1A8A0-83A4-4735-BFCC-993BD456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39" y="1975191"/>
            <a:ext cx="60340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4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 구성요소</a:t>
            </a:r>
          </a:p>
          <a:p>
            <a:pPr lvl="0">
              <a:defRPr/>
            </a:pP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64734"/>
              </p:ext>
            </p:extLst>
          </p:nvPr>
        </p:nvGraphicFramePr>
        <p:xfrm>
          <a:off x="575556" y="1628800"/>
          <a:ext cx="7999070" cy="42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/>
                        <a:t>항목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/>
                        <a:t>내 용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87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/>
                        <a:t>분석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미로찾기와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로봇청소기의 기능을 정의하기 위해 기능요구사항을 작성하였다.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프로젝트 초기 단계에서 목표 시스템을 정확히 이해하고 세부기능을 파악하기 위해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분석을 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분석 결과는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다이어그램과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명세서로 표현하였다.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113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/>
                        <a:t>제작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Pycharm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및 문서 편집기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gedit을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이용하여 코드를 작성하였다.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Pycharm으로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작성한 코드는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Gcc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컴파일러를 이용하여 실행 파일을 만들었다.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Ubuntu환경에서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rviz와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gazebo를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활용하여 실행 결과를 구현하였다. 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666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/>
                        <a:t>시험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미로찾기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터틀봇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이동 기능 :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터틀봇이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이동을 올바르게 하는지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경계값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분석 기법을 이용하여 테스팅 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미로찾기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최단거리 저장 기능 :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터틀봇이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되돌아온 길을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스택값에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잘 저장하는지 시험하기 위하여 오류 추정 테스팅 기법을 사용하여 테스팅 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로봇청소기 이동 기능 : 이동이 되는지 확인하기 위하여 원인-결과 분석 테스팅 기법을 사용해 이동 부분 코드를 확인하였다.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로봇청소기 장애물 부딪히지 않는 기능 : 장애물을 올바르게 피하는지 확인하기 위하여 상태 전이 테스팅 기법을 이용하여 테스팅 하였다.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결과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2128341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현실적 제한조건</a:t>
            </a: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78167"/>
              </p:ext>
            </p:extLst>
          </p:nvPr>
        </p:nvGraphicFramePr>
        <p:xfrm>
          <a:off x="577227" y="1629105"/>
          <a:ext cx="7989545" cy="40772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/>
                        <a:t>항목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/>
                        <a:t>내 용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471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 dirty="0"/>
                        <a:t>생산성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WMware</a:t>
                      </a:r>
                      <a:r>
                        <a:rPr lang="ko-KR" altLang="en-US" sz="1200"/>
                        <a:t> 가상 머신에 </a:t>
                      </a:r>
                      <a:r>
                        <a:rPr lang="en-US" altLang="ko-KR" sz="1200"/>
                        <a:t>Ubuntu</a:t>
                      </a:r>
                      <a:r>
                        <a:rPr lang="ko-KR" altLang="en-US" sz="1200"/>
                        <a:t>를 설치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Pycahrm</a:t>
                      </a:r>
                      <a:r>
                        <a:rPr lang="ko-KR" altLang="en-US" sz="1200"/>
                        <a:t>을 설치하여 프로그랜 간 연동 및 코드 작성을 손쉽게 할 수 있다</a:t>
                      </a:r>
                      <a:r>
                        <a:rPr lang="en-US" altLang="ko-KR" sz="120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개발된 로봇청소기를 사용하면 주어진 공간에서 중복없이 최대한 많은 공간을 청소할 수 있어 적은 시간에 많은 곳을 청소 가능하다</a:t>
                      </a:r>
                      <a:r>
                        <a:rPr lang="en-US" altLang="ko-KR" sz="120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개발된 미로찾기는 최단거리를 저장하여출발지점으로 되돌아 올 때 효율적이다</a:t>
                      </a:r>
                      <a:r>
                        <a:rPr lang="en-US" altLang="ko-KR" sz="120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Qa 01,02 파일을 이용하여 기능 요구사항 및 소작업 목록을 나열하고 해당 기능의 우선순위 및 추정치를 산정하여 효율적인 개발 및 개발 진행 상황 파악이 용이 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 매주 회의록을 통한 해당일에 진행한 회의 내용 정리 및 다음 회의 안건을 정하는데 있어서 체계적인 개발을 진행 할 수 있었다.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762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 dirty="0"/>
                        <a:t>산업표준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개발 단계에서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테스팅시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ISO/IEC/IEEE 29119 SW 테스팅 국제 표준에서 정의하는 명세기반 테스트 설계 기법(동등분할,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경계값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분석 등)을 사용하였다.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설계 단계에서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uml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클래스 다이어그램을 이용하여 클래스와 오퍼레이션 간의 관계를 명확히 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분석 단계에서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, 이벤트 흐름, 시스템 순차 다이어그램 및 도메인 모델을 이용하여 시스템 오퍼레이션을 도출하고 클래스 이름과 클래스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이름간의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관계를 명시하였다.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 명세서를 작성하여 시나리오의 구체적 사건 흐름을 기술하여 요구 사항을 </a:t>
                      </a:r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구조화하였다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결과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1457" y="1074231"/>
            <a:ext cx="7776864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0" spc="-150" dirty="0"/>
              <a:t>미로 찾기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344365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완성도</a:t>
            </a:r>
          </a:p>
          <a:p>
            <a:pPr lvl="0">
              <a:defRPr/>
            </a:pP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020EEA-92A2-4193-ABC9-A6D751C8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946" y="19762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3CFD04-0EAF-4BE1-9332-B8F0BF62722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2204863"/>
            <a:ext cx="7020000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60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1457" y="1074231"/>
            <a:ext cx="7776864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spc="-150" dirty="0"/>
              <a:t>로봇 청소기</a:t>
            </a: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344365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완성도</a:t>
            </a:r>
          </a:p>
          <a:p>
            <a:pPr lvl="0">
              <a:defRPr/>
            </a:pP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020EEA-92A2-4193-ABC9-A6D751C8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946" y="19762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52E525-D311-4687-B5CE-D86DBF4DC4C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00" y="2146495"/>
            <a:ext cx="7020000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086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1457" y="1074231"/>
            <a:ext cx="7776864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0" spc="-150" dirty="0"/>
              <a:t>미로 찾기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3443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일정계획 평가</a:t>
            </a:r>
          </a:p>
          <a:p>
            <a:pPr lvl="0">
              <a:defRPr/>
            </a:pP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43EE6-1740-4CE6-9012-FBDBF2121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329307"/>
              </p:ext>
            </p:extLst>
          </p:nvPr>
        </p:nvGraphicFramePr>
        <p:xfrm>
          <a:off x="1691681" y="2137685"/>
          <a:ext cx="5904655" cy="3019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134">
                  <a:extLst>
                    <a:ext uri="{9D8B030D-6E8A-4147-A177-3AD203B41FA5}">
                      <a16:colId xmlns:a16="http://schemas.microsoft.com/office/drawing/2014/main" val="3233051180"/>
                    </a:ext>
                  </a:extLst>
                </a:gridCol>
                <a:gridCol w="1231374">
                  <a:extLst>
                    <a:ext uri="{9D8B030D-6E8A-4147-A177-3AD203B41FA5}">
                      <a16:colId xmlns:a16="http://schemas.microsoft.com/office/drawing/2014/main" val="2908599774"/>
                    </a:ext>
                  </a:extLst>
                </a:gridCol>
                <a:gridCol w="1394567">
                  <a:extLst>
                    <a:ext uri="{9D8B030D-6E8A-4147-A177-3AD203B41FA5}">
                      <a16:colId xmlns:a16="http://schemas.microsoft.com/office/drawing/2014/main" val="2924797998"/>
                    </a:ext>
                  </a:extLst>
                </a:gridCol>
                <a:gridCol w="1335223">
                  <a:extLst>
                    <a:ext uri="{9D8B030D-6E8A-4147-A177-3AD203B41FA5}">
                      <a16:colId xmlns:a16="http://schemas.microsoft.com/office/drawing/2014/main" val="2796055254"/>
                    </a:ext>
                  </a:extLst>
                </a:gridCol>
                <a:gridCol w="1142357">
                  <a:extLst>
                    <a:ext uri="{9D8B030D-6E8A-4147-A177-3AD203B41FA5}">
                      <a16:colId xmlns:a16="http://schemas.microsoft.com/office/drawing/2014/main" val="4092686630"/>
                    </a:ext>
                  </a:extLst>
                </a:gridCol>
              </a:tblGrid>
              <a:tr h="28862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 dirty="0">
                          <a:effectLst/>
                        </a:rPr>
                        <a:t>추정치 총합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-60" dirty="0">
                          <a:effectLst/>
                        </a:rPr>
                        <a:t>기능 요구사항 수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 dirty="0">
                          <a:effectLst/>
                        </a:rPr>
                        <a:t>계획 총합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 dirty="0">
                          <a:effectLst/>
                        </a:rPr>
                        <a:t>작성일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67428"/>
                  </a:ext>
                </a:extLst>
              </a:tr>
              <a:tr h="2728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20.09.16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37499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20.09.23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224245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20.10.06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425795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20.10.12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832465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20.10.20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595526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57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16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20.11.03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940554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7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16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20.11.09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957525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16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20.11.16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25302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9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16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79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20.11.20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022842"/>
                  </a:ext>
                </a:extLst>
              </a:tr>
              <a:tr h="2731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10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16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79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20.11.22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3871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547" y="1205353"/>
            <a:ext cx="406845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              미로 찾기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/>
              <a:t>출발지점과 반환지점의 좌표를 이용하여 반환지점까지 간 후 찾아낸 최단경로를 이용하여 다시 출발지점으로 되돌아 감 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b="1" dirty="0"/>
              <a:t> </a:t>
            </a:r>
          </a:p>
          <a:p>
            <a:pPr>
              <a:lnSpc>
                <a:spcPct val="200000"/>
              </a:lnSpc>
              <a:defRPr/>
            </a:pP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/>
              <a:t>어떠한 목적지를 찾아가는 경우 </a:t>
            </a:r>
            <a:r>
              <a:rPr lang="ko-KR" altLang="en-US" sz="1600" b="1" dirty="0" smtClean="0"/>
              <a:t>미로 찾기 </a:t>
            </a:r>
            <a:r>
              <a:rPr lang="ko-KR" altLang="en-US" sz="1600" b="1" dirty="0"/>
              <a:t>알고리즘 수행으로 </a:t>
            </a:r>
            <a:r>
              <a:rPr lang="ko-KR" altLang="en-US" sz="1600" b="1" dirty="0" smtClean="0"/>
              <a:t>최단거리를 </a:t>
            </a:r>
            <a:r>
              <a:rPr lang="ko-KR" altLang="en-US" sz="1600" b="1" dirty="0"/>
              <a:t>알려주어 시간절약 가능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비전</a:t>
            </a: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5996" y="1205353"/>
            <a:ext cx="4068453" cy="4630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              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로봇 청소기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/>
              <a:t>벽면과 장애물에 부딪히지 않고 최대한 많은 공간을 청소 </a:t>
            </a:r>
          </a:p>
          <a:p>
            <a:pPr>
              <a:lnSpc>
                <a:spcPct val="200000"/>
              </a:lnSpc>
              <a:defRPr/>
            </a:pP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endParaRPr lang="en-US" altLang="ko-KR" sz="1600" b="1" dirty="0"/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/>
              <a:t>위험한 물질 혹은 잃어버린 물건과 같이 넓은 장소에서 물체를 탐색해야 하는 경우 효율적인 탐색이 가능</a:t>
            </a:r>
          </a:p>
        </p:txBody>
      </p:sp>
      <p:pic>
        <p:nvPicPr>
          <p:cNvPr id="5" name="그래픽 4" descr="아래쪽 화살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5696" y="3400744"/>
            <a:ext cx="936104" cy="970912"/>
          </a:xfrm>
          <a:prstGeom prst="rect">
            <a:avLst/>
          </a:prstGeom>
        </p:spPr>
      </p:pic>
      <p:pic>
        <p:nvPicPr>
          <p:cNvPr id="12" name="그래픽 11" descr="아래쪽 화살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9879" y="340074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1457" y="1074231"/>
            <a:ext cx="7776864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0" spc="-150" dirty="0"/>
              <a:t>미로 찾기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3443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일정계획 평가</a:t>
            </a:r>
          </a:p>
          <a:p>
            <a:pPr lvl="0">
              <a:defRPr/>
            </a:pP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020EEA-92A2-4193-ABC9-A6D751C8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946" y="19762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8BB591-55B5-4E4C-9920-5EE0BAA9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5624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DCD33F-1827-4CE1-99C0-28B1C556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21661"/>
            <a:ext cx="62007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5292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052736"/>
            <a:ext cx="7776864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spc="-150" dirty="0"/>
              <a:t>로봇 청소기 </a:t>
            </a:r>
            <a:r>
              <a:rPr lang="ko-KR" altLang="en-US" sz="2000" b="0" spc="-150" dirty="0"/>
              <a:t>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344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일정계획 평가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020EEA-92A2-4193-ABC9-A6D751C8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946" y="19762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5B9D54-C965-4985-9DB0-AF8EE2799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9277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706E33-F804-46ED-A846-12E83229D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920391"/>
              </p:ext>
            </p:extLst>
          </p:nvPr>
        </p:nvGraphicFramePr>
        <p:xfrm>
          <a:off x="1691680" y="2204864"/>
          <a:ext cx="5760000" cy="286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512">
                  <a:extLst>
                    <a:ext uri="{9D8B030D-6E8A-4147-A177-3AD203B41FA5}">
                      <a16:colId xmlns:a16="http://schemas.microsoft.com/office/drawing/2014/main" val="1806236393"/>
                    </a:ext>
                  </a:extLst>
                </a:gridCol>
                <a:gridCol w="1181084">
                  <a:extLst>
                    <a:ext uri="{9D8B030D-6E8A-4147-A177-3AD203B41FA5}">
                      <a16:colId xmlns:a16="http://schemas.microsoft.com/office/drawing/2014/main" val="1433472570"/>
                    </a:ext>
                  </a:extLst>
                </a:gridCol>
                <a:gridCol w="1418255">
                  <a:extLst>
                    <a:ext uri="{9D8B030D-6E8A-4147-A177-3AD203B41FA5}">
                      <a16:colId xmlns:a16="http://schemas.microsoft.com/office/drawing/2014/main" val="2649759897"/>
                    </a:ext>
                  </a:extLst>
                </a:gridCol>
                <a:gridCol w="1192189">
                  <a:extLst>
                    <a:ext uri="{9D8B030D-6E8A-4147-A177-3AD203B41FA5}">
                      <a16:colId xmlns:a16="http://schemas.microsoft.com/office/drawing/2014/main" val="1023386517"/>
                    </a:ext>
                  </a:extLst>
                </a:gridCol>
                <a:gridCol w="1095960">
                  <a:extLst>
                    <a:ext uri="{9D8B030D-6E8A-4147-A177-3AD203B41FA5}">
                      <a16:colId xmlns:a16="http://schemas.microsoft.com/office/drawing/2014/main" val="232353643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 dirty="0">
                          <a:effectLst/>
                        </a:rPr>
                        <a:t>주차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 dirty="0">
                          <a:effectLst/>
                        </a:rPr>
                        <a:t>추정치 총합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 dirty="0">
                          <a:effectLst/>
                        </a:rPr>
                        <a:t>기능 요구사항 수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 dirty="0">
                          <a:effectLst/>
                        </a:rPr>
                        <a:t>계획 총합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spc="0" dirty="0">
                          <a:effectLst/>
                        </a:rPr>
                        <a:t>작성일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213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20.09.16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154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20.09.23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43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33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13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20.10.05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166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33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13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20.10.12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734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33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13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20.10.20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0295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68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20.11.04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3119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7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20.11.09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0576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20.11.16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2357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9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20.11.20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995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>
                          <a:effectLst/>
                        </a:rPr>
                        <a:t>10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spc="0" dirty="0"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spc="0" dirty="0">
                          <a:effectLst/>
                        </a:rPr>
                        <a:t>20.11.22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8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79913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052736"/>
            <a:ext cx="7776864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spc="-150" dirty="0"/>
              <a:t>로봇 청소기</a:t>
            </a: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344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일정계획 평가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020EEA-92A2-4193-ABC9-A6D751C8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946" y="19762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87A6A9-7F33-4659-A13F-204166A2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925166"/>
            <a:ext cx="61341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08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344365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역할 수행 평가</a:t>
            </a: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51E6F-C82C-42DF-971A-98422746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790" y="1443955"/>
            <a:ext cx="6534150" cy="450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/>
              <a:t>1)  </a:t>
            </a:r>
            <a:r>
              <a:rPr lang="ko-KR" altLang="en-US" b="1" spc="-150"/>
              <a:t>미로찾기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2236842"/>
            <a:ext cx="7776864" cy="2689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미로 환경에서 미로를 탈출하고 처음 위치로 돌아갈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미로 탈출 도중 막다른 길을 마주하였을 때 막다른 길을 빠져나와 다른 경로로 갈 수 있어야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 벽과 충돌하지 않아야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이용하여 원하는 목적지를 설정하고 길을 찾아가는 문제를 해결할 수 있으며 길을 찾은 후에는 최단 경로를 구하여 목적지까지 가장 빠른 길을 찾아낼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문제 기술</a:t>
            </a: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2)  </a:t>
            </a:r>
            <a:r>
              <a:rPr lang="ko-KR" altLang="en-US" b="1" spc="-150" dirty="0"/>
              <a:t>로봇청소기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2004510"/>
            <a:ext cx="7776864" cy="4487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공간을 벽면과 장애물에 부딪히지 않고 최대한 많이 청소한다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 벽면과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10cm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떨어져 이동하여야 하고 로봇청소기는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LiDAR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mapping mode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동작한다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 완료 시에는 이동한 경로 및 지도를 이미지로 저장시킴으로써 시각적으로 보여 줄 수 있고 청소한 시간과 청소한 영역의 정보를 제공할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이용하여 넓은 장소를 효과적으로 탐색하여 로봇청소기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장소 탐색 분야에 활용 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문제 기술</a:t>
            </a: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/>
              <a:t>1)  </a:t>
            </a:r>
            <a:r>
              <a:rPr lang="ko-KR" altLang="en-US" b="1" spc="-150"/>
              <a:t>미로찾기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목록</a:t>
            </a: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C9725B-515F-4B3C-877F-9CA86D5A0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571164"/>
              </p:ext>
            </p:extLst>
          </p:nvPr>
        </p:nvGraphicFramePr>
        <p:xfrm>
          <a:off x="1367790" y="1859335"/>
          <a:ext cx="6585748" cy="3924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874">
                  <a:extLst>
                    <a:ext uri="{9D8B030D-6E8A-4147-A177-3AD203B41FA5}">
                      <a16:colId xmlns:a16="http://schemas.microsoft.com/office/drawing/2014/main" val="3484111787"/>
                    </a:ext>
                  </a:extLst>
                </a:gridCol>
                <a:gridCol w="952874">
                  <a:extLst>
                    <a:ext uri="{9D8B030D-6E8A-4147-A177-3AD203B41FA5}">
                      <a16:colId xmlns:a16="http://schemas.microsoft.com/office/drawing/2014/main" val="3553555461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3303146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연번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우선순위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설 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78780"/>
                  </a:ext>
                </a:extLst>
              </a:tr>
              <a:tr h="36620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미로지도는 자유롭게 변경 가능해야 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970881"/>
                  </a:ext>
                </a:extLst>
              </a:tr>
              <a:tr h="36620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 err="1">
                          <a:effectLst/>
                        </a:rPr>
                        <a:t>터틀봇은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 정면으로 이동한다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.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852355"/>
                  </a:ext>
                </a:extLst>
              </a:tr>
              <a:tr h="36620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</a:rPr>
                        <a:t>F-03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터틀봇은 좌우로 회전한다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671260"/>
                  </a:ext>
                </a:extLst>
              </a:tr>
              <a:tr h="500678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 err="1">
                          <a:effectLst/>
                        </a:rPr>
                        <a:t>터틀봇은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 진입 방향 제외 모든 방향이 </a:t>
                      </a:r>
                      <a:r>
                        <a:rPr lang="ko-KR" altLang="en-US" sz="1000" u="none" strike="noStrike" spc="0" dirty="0" smtClean="0">
                          <a:effectLst/>
                        </a:rPr>
                        <a:t>막혀 있으면 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되돌아간다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.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0572"/>
                  </a:ext>
                </a:extLst>
              </a:tr>
              <a:tr h="500678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7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터틀봇은 반환지점 도착시 최단경로로 출발지점으로 되돌아간다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235894"/>
                  </a:ext>
                </a:extLst>
              </a:tr>
              <a:tr h="36620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u="none" strike="noStrike" spc="0" dirty="0">
                          <a:effectLst/>
                        </a:rPr>
                        <a:t>Lidar 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센서를 이용하여 벽을 감지한다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.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774582"/>
                  </a:ext>
                </a:extLst>
              </a:tr>
              <a:tr h="36620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F-07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벽과의 거리를 유지한다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.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951135"/>
                  </a:ext>
                </a:extLst>
              </a:tr>
              <a:tr h="36620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터틀봇의 최단이동경로를 저장한다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12294"/>
                  </a:ext>
                </a:extLst>
              </a:tr>
              <a:tr h="36620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NF-01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 err="1">
                          <a:effectLst/>
                        </a:rPr>
                        <a:t>터틀봇의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 최대 이동속도는 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1m/s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이다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.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78271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2)  </a:t>
            </a:r>
            <a:r>
              <a:rPr lang="ko-KR" altLang="en-US" b="1" spc="-150" dirty="0"/>
              <a:t>로봇청소기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46710" y="271681"/>
            <a:ext cx="102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목록</a:t>
            </a: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AE945E-B565-467E-BA17-FD00CD2EE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035409"/>
              </p:ext>
            </p:extLst>
          </p:nvPr>
        </p:nvGraphicFramePr>
        <p:xfrm>
          <a:off x="1367791" y="1854115"/>
          <a:ext cx="6660594" cy="4524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605">
                  <a:extLst>
                    <a:ext uri="{9D8B030D-6E8A-4147-A177-3AD203B41FA5}">
                      <a16:colId xmlns:a16="http://schemas.microsoft.com/office/drawing/2014/main" val="722705517"/>
                    </a:ext>
                  </a:extLst>
                </a:gridCol>
                <a:gridCol w="931605">
                  <a:extLst>
                    <a:ext uri="{9D8B030D-6E8A-4147-A177-3AD203B41FA5}">
                      <a16:colId xmlns:a16="http://schemas.microsoft.com/office/drawing/2014/main" val="2175239577"/>
                    </a:ext>
                  </a:extLst>
                </a:gridCol>
                <a:gridCol w="4797384">
                  <a:extLst>
                    <a:ext uri="{9D8B030D-6E8A-4147-A177-3AD203B41FA5}">
                      <a16:colId xmlns:a16="http://schemas.microsoft.com/office/drawing/2014/main" val="1590600594"/>
                    </a:ext>
                  </a:extLst>
                </a:gridCol>
              </a:tblGrid>
              <a:tr h="367961"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연번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우선순위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설 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63943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</a:rPr>
                        <a:t>F-01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청소 시작 시 반바퀴 회전하여 청소한다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33708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청소 시 장애물을 감지하면 회전한다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400023"/>
                  </a:ext>
                </a:extLst>
              </a:tr>
              <a:tr h="41380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탐색하지 않은 곳을 탐색하고 청소하도록 이동한다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 (</a:t>
                      </a:r>
                      <a:r>
                        <a:rPr lang="ko-KR" altLang="en-US" sz="1000" u="none" strike="noStrike" spc="0">
                          <a:effectLst/>
                        </a:rPr>
                        <a:t>매핑하여 지도를 그린다</a:t>
                      </a:r>
                      <a:r>
                        <a:rPr lang="en-US" altLang="ko-KR" sz="1000" u="none" strike="noStrike" spc="0">
                          <a:effectLst/>
                        </a:rPr>
                        <a:t>.)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955379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7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최대한 많은 면적을 거치며 이동한다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4986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벽과 장애물을 인식할 수 있다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29856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6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벽면과 최소 </a:t>
                      </a:r>
                      <a:r>
                        <a:rPr lang="en-US" altLang="ko-KR" sz="1000" u="none" strike="noStrike" spc="0">
                          <a:effectLst/>
                        </a:rPr>
                        <a:t>10cm </a:t>
                      </a:r>
                      <a:r>
                        <a:rPr lang="ko-KR" altLang="en-US" sz="1000" u="none" strike="noStrike" spc="0">
                          <a:effectLst/>
                        </a:rPr>
                        <a:t>떨어져 이동한다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088977"/>
                  </a:ext>
                </a:extLst>
              </a:tr>
              <a:tr h="413800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F-07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청소를 시작할 경우 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LiDAR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를 사용하는 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mapping mode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로 동작한다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.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926643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F-08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8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이동경로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, 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청소한 면적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, 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중복된 이동 </a:t>
                      </a:r>
                      <a:r>
                        <a:rPr lang="ko-KR" altLang="en-US" sz="1000" u="none" strike="noStrike" spc="0" dirty="0" smtClean="0">
                          <a:effectLst/>
                        </a:rPr>
                        <a:t>면적 값을 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저장한다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.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083253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NF-01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청소 완료 후 이동 경로를 이미지형태로 보여준다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35237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NF-02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청소 완료 후 청소한 시간</a:t>
                      </a:r>
                      <a:r>
                        <a:rPr lang="en-US" altLang="ko-KR" sz="1000" u="none" strike="noStrike" spc="0">
                          <a:effectLst/>
                        </a:rPr>
                        <a:t>, </a:t>
                      </a:r>
                      <a:r>
                        <a:rPr lang="ko-KR" altLang="en-US" sz="1000" u="none" strike="noStrike" spc="0">
                          <a:effectLst/>
                        </a:rPr>
                        <a:t>면적 정보를 제공한다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9278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NF-03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3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청소 완료 후 중복된 청소 영역에 대한 정보를 제공한다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580351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NF-04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>
                          <a:effectLst/>
                        </a:rPr>
                        <a:t>청소 완료 후 로봇청소기는 대기장소로 이동한다</a:t>
                      </a:r>
                      <a:r>
                        <a:rPr lang="en-US" altLang="ko-KR" sz="1000" u="none" strike="noStrike" spc="0">
                          <a:effectLst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89041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NF-05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>
                          <a:effectLst/>
                        </a:rPr>
                        <a:t>5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</a:rPr>
                        <a:t>로봇 청소기의 이동 속도는 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50cm/sec</a:t>
                      </a:r>
                      <a:r>
                        <a:rPr lang="ko-KR" altLang="en-US" sz="1000" u="none" strike="noStrike" spc="0" dirty="0">
                          <a:effectLst/>
                        </a:rPr>
                        <a:t>이다</a:t>
                      </a:r>
                      <a:r>
                        <a:rPr lang="en-US" altLang="ko-KR" sz="1000" u="none" strike="noStrike" spc="0" dirty="0">
                          <a:effectLst/>
                        </a:rPr>
                        <a:t>.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0857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82237"/>
            <a:ext cx="7776864" cy="491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2916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①</a:t>
            </a:r>
            <a:r>
              <a:rPr lang="ko-KR" altLang="en-US" sz="1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미로 구성 </a:t>
            </a:r>
            <a:r>
              <a:rPr lang="ko-KR" altLang="en-US" sz="16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유스케이스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78AD8F-E58B-419D-B2D1-4DA9B55D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99" y="1186152"/>
            <a:ext cx="5686201" cy="5400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5596" y="982237"/>
            <a:ext cx="7776864" cy="491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en-US" altLang="ko-KR" sz="2000" b="0" spc="-150" dirty="0"/>
          </a:p>
          <a:p>
            <a:pPr>
              <a:lnSpc>
                <a:spcPct val="200000"/>
              </a:lnSpc>
              <a:defRPr/>
            </a:pPr>
            <a:endParaRPr lang="ko-KR" altLang="en-US" sz="2000" b="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413385" y="271681"/>
            <a:ext cx="88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시스템 개발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</a:rPr>
              <a:t>객체지향모델링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40" y="766615"/>
            <a:ext cx="38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분석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② </a:t>
            </a:r>
            <a:r>
              <a:rPr lang="ko-KR" altLang="en-US" sz="16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터틀봇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이동 관리 </a:t>
            </a:r>
            <a:r>
              <a:rPr lang="ko-KR" altLang="en-US" sz="16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유스케이스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92BF52-C9FD-45E0-AD5E-FE7C2A43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301692"/>
            <a:ext cx="6629400" cy="52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1394</Words>
  <Application>Microsoft Office PowerPoint</Application>
  <PresentationFormat>화면 슬라이드 쇼(4:3)</PresentationFormat>
  <Paragraphs>567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HY헤드라인M</vt:lpstr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916</cp:lastModifiedBy>
  <cp:revision>55</cp:revision>
  <dcterms:created xsi:type="dcterms:W3CDTF">2016-11-03T20:47:04Z</dcterms:created>
  <dcterms:modified xsi:type="dcterms:W3CDTF">2020-11-23T08:40:08Z</dcterms:modified>
  <cp:version>1000.0000.01</cp:version>
</cp:coreProperties>
</file>