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1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2.xml" ContentType="application/vnd.openxmlformats-officedocument.themeOverr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theme/themeOverride3.xml" ContentType="application/vnd.openxmlformats-officedocument.themeOverr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5" r:id="rId2"/>
    <p:sldId id="293" r:id="rId3"/>
    <p:sldId id="294" r:id="rId4"/>
    <p:sldId id="604" r:id="rId5"/>
    <p:sldId id="605" r:id="rId6"/>
    <p:sldId id="601" r:id="rId7"/>
    <p:sldId id="603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00FFCC"/>
    <a:srgbClr val="FF99FF"/>
    <a:srgbClr val="0000FF"/>
    <a:srgbClr val="FFFF00"/>
    <a:srgbClr val="EFFD33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6" autoAdjust="0"/>
    <p:restoredTop sz="93447" autoAdjust="0"/>
  </p:normalViewPr>
  <p:slideViewPr>
    <p:cSldViewPr snapToGrid="0">
      <p:cViewPr varScale="1">
        <p:scale>
          <a:sx n="103" d="100"/>
          <a:sy n="103" d="100"/>
        </p:scale>
        <p:origin x="160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4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tx1"/>
                </a:solidFill>
              </a:rPr>
              <a:t>Progressive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rgbClr val="00CCFF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Over all</c:v>
                </c:pt>
                <c:pt idx="1">
                  <c:v>June</c:v>
                </c:pt>
                <c:pt idx="2">
                  <c:v>Jul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25</c:v>
                </c:pt>
                <c:pt idx="1">
                  <c:v>3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A9-4992-B0BA-5F8348A2A4B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00B050"/>
            </a:solidFill>
            <a:ln>
              <a:solidFill>
                <a:schemeClr val="tx1"/>
              </a:solidFill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/>
                      <a:t>11</a:t>
                    </a:r>
                  </a:p>
                </c:rich>
              </c:tx>
              <c:dLblPos val="in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7D43-454B-88A2-65371C296D8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Over all</c:v>
                </c:pt>
                <c:pt idx="1">
                  <c:v>June</c:v>
                </c:pt>
                <c:pt idx="2">
                  <c:v>Jul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11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FA9-4992-B0BA-5F8348A2A4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45"/>
        <c:axId val="732901263"/>
        <c:axId val="732898863"/>
      </c:barChart>
      <c:catAx>
        <c:axId val="732901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898863"/>
        <c:crosses val="autoZero"/>
        <c:auto val="1"/>
        <c:lblAlgn val="ctr"/>
        <c:lblOffset val="100"/>
        <c:noMultiLvlLbl val="0"/>
      </c:catAx>
      <c:valAx>
        <c:axId val="732898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2"/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solidFill>
              <a:schemeClr val="tx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2901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00350470218388"/>
          <c:y val="0.13190750737340962"/>
          <c:w val="0.7878912567401869"/>
          <c:h val="0.68738783834557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0.2</c:v>
                </c:pt>
                <c:pt idx="2">
                  <c:v>0.3</c:v>
                </c:pt>
                <c:pt idx="3">
                  <c:v>1</c:v>
                </c:pt>
                <c:pt idx="4">
                  <c:v>0.3</c:v>
                </c:pt>
                <c:pt idx="5">
                  <c:v>0.24</c:v>
                </c:pt>
                <c:pt idx="6">
                  <c:v>0.49</c:v>
                </c:pt>
                <c:pt idx="7">
                  <c:v>0.1</c:v>
                </c:pt>
                <c:pt idx="8">
                  <c:v>0.1</c:v>
                </c:pt>
                <c:pt idx="9">
                  <c:v>0.8</c:v>
                </c:pt>
                <c:pt idx="10">
                  <c:v>1.9</c:v>
                </c:pt>
                <c:pt idx="11">
                  <c:v>0.6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4A-4A3F-A13A-BDD1EBC8D17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Acutal</c:v>
                </c:pt>
              </c:strCache>
            </c:strRef>
          </c:tx>
          <c:spPr>
            <a:solidFill>
              <a:srgbClr val="00FF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0.2</c:v>
                </c:pt>
                <c:pt idx="2">
                  <c:v>0.3</c:v>
                </c:pt>
                <c:pt idx="3">
                  <c:v>1</c:v>
                </c:pt>
                <c:pt idx="4">
                  <c:v>0.21</c:v>
                </c:pt>
                <c:pt idx="5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54A-4A3F-A13A-BDD1EBC8D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563408"/>
        <c:axId val="54155619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Acc.Target</c:v>
                </c:pt>
              </c:strCache>
            </c:strRef>
          </c:tx>
          <c:spPr>
            <a:ln w="28575" cap="rnd">
              <a:solidFill>
                <a:srgbClr val="FF99FF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12700">
                <a:solidFill>
                  <a:srgbClr val="FF0000"/>
                </a:solidFill>
              </a:ln>
              <a:effectLst/>
            </c:spPr>
          </c:marker>
          <c:dLbls>
            <c:dLbl>
              <c:idx val="11"/>
              <c:layout>
                <c:manualLayout>
                  <c:x val="-2.8772885052997962E-2"/>
                  <c:y val="-0.10671487442096077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r>
                      <a:rPr lang="en-US" dirty="0"/>
                      <a:t>6.431</a:t>
                    </a:r>
                  </a:p>
                </c:rich>
              </c:tx>
              <c:spPr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254A-4A3F-A13A-BDD1EBC8D178}"/>
                </c:ext>
              </c:extLst>
            </c:dLbl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1.5</c:v>
                </c:pt>
                <c:pt idx="4">
                  <c:v>1.8</c:v>
                </c:pt>
                <c:pt idx="5">
                  <c:v>2.04</c:v>
                </c:pt>
                <c:pt idx="6">
                  <c:v>2.5300000000000002</c:v>
                </c:pt>
                <c:pt idx="7">
                  <c:v>2.6300000000000003</c:v>
                </c:pt>
                <c:pt idx="8">
                  <c:v>2.7300000000000004</c:v>
                </c:pt>
                <c:pt idx="9">
                  <c:v>3.5300000000000002</c:v>
                </c:pt>
                <c:pt idx="10">
                  <c:v>5.43</c:v>
                </c:pt>
                <c:pt idx="11">
                  <c:v>6.0299999999999994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54A-4A3F-A13A-BDD1EBC8D17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Acc.Actual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D75-4272-8321-E3DBE4A4E53B}"/>
                </c:ext>
              </c:extLst>
            </c:dLbl>
            <c:dLbl>
              <c:idx val="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D75-4272-8321-E3DBE4A4E53B}"/>
                </c:ext>
              </c:extLst>
            </c:dLbl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D75-4272-8321-E3DBE4A4E53B}"/>
                </c:ext>
              </c:extLst>
            </c:dLbl>
            <c:dLbl>
              <c:idx val="3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54A-4A3F-A13A-BDD1EBC8D178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D75-4272-8321-E3DBE4A4E53B}"/>
                </c:ext>
              </c:extLst>
            </c:dLbl>
            <c:dLbl>
              <c:idx val="5"/>
              <c:spPr>
                <a:solidFill>
                  <a:srgbClr val="4EA72E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A-3D75-4272-8321-E3DBE4A4E53B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D75-4272-8321-E3DBE4A4E53B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D75-4272-8321-E3DBE4A4E53B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D75-4272-8321-E3DBE4A4E53B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D75-4272-8321-E3DBE4A4E53B}"/>
                </c:ext>
              </c:extLst>
            </c:dLbl>
            <c:dLbl>
              <c:idx val="1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D75-4272-8321-E3DBE4A4E53B}"/>
                </c:ext>
              </c:extLst>
            </c:dLbl>
            <c:dLbl>
              <c:idx val="11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D75-4272-8321-E3DBE4A4E5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1.5</c:v>
                </c:pt>
                <c:pt idx="4">
                  <c:v>1.71</c:v>
                </c:pt>
                <c:pt idx="5">
                  <c:v>1.95</c:v>
                </c:pt>
                <c:pt idx="6">
                  <c:v>1.95</c:v>
                </c:pt>
                <c:pt idx="7">
                  <c:v>1.95</c:v>
                </c:pt>
                <c:pt idx="8">
                  <c:v>1.95</c:v>
                </c:pt>
                <c:pt idx="9">
                  <c:v>1.95</c:v>
                </c:pt>
                <c:pt idx="10">
                  <c:v>1.95</c:v>
                </c:pt>
                <c:pt idx="11">
                  <c:v>1.95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254A-4A3F-A13A-BDD1EBC8D17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7453552"/>
        <c:axId val="467443056"/>
      </c:lineChart>
      <c:catAx>
        <c:axId val="54156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556192"/>
        <c:crosses val="autoZero"/>
        <c:auto val="1"/>
        <c:lblAlgn val="ctr"/>
        <c:lblOffset val="100"/>
        <c:noMultiLvlLbl val="0"/>
      </c:catAx>
      <c:valAx>
        <c:axId val="54155619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563408"/>
        <c:crosses val="autoZero"/>
        <c:crossBetween val="between"/>
      </c:valAx>
      <c:valAx>
        <c:axId val="467443056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467453552"/>
        <c:crosses val="max"/>
        <c:crossBetween val="between"/>
      </c:valAx>
      <c:catAx>
        <c:axId val="467453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74430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"/>
          <c:y val="0.26877443548551666"/>
          <c:w val="0.13157096736498813"/>
          <c:h val="0.477696111089103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/>
              <a:t>DX-Automation</a:t>
            </a:r>
          </a:p>
        </c:rich>
      </c:tx>
      <c:layout>
        <c:manualLayout>
          <c:xMode val="edge"/>
          <c:yMode val="edge"/>
          <c:x val="0.24284542110075058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000FF"/>
            </a:solidFill>
            <a:ln>
              <a:solidFill>
                <a:schemeClr val="tx1"/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00FF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11-4647-BF67-43E356299AA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Target</c:v>
                </c:pt>
                <c:pt idx="1">
                  <c:v>Actaul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811-4647-BF67-43E356299A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6"/>
        <c:overlap val="-67"/>
        <c:axId val="401567192"/>
        <c:axId val="401569160"/>
      </c:barChart>
      <c:catAx>
        <c:axId val="401567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569160"/>
        <c:crosses val="autoZero"/>
        <c:auto val="1"/>
        <c:lblAlgn val="ctr"/>
        <c:lblOffset val="100"/>
        <c:noMultiLvlLbl val="0"/>
      </c:catAx>
      <c:valAx>
        <c:axId val="401569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567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 dirty="0">
                <a:solidFill>
                  <a:schemeClr val="tx1"/>
                </a:solidFill>
              </a:rPr>
              <a:t>Chic-Tech</a:t>
            </a:r>
          </a:p>
        </c:rich>
      </c:tx>
      <c:layout>
        <c:manualLayout>
          <c:xMode val="edge"/>
          <c:yMode val="edge"/>
          <c:x val="0.33100844834694215"/>
          <c:y val="7.3833946872114949E-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FF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4B9-4062-A0B2-0C5A9713ABAE}"/>
              </c:ext>
            </c:extLst>
          </c:dPt>
          <c:dPt>
            <c:idx val="1"/>
            <c:invertIfNegative val="0"/>
            <c:bubble3D val="0"/>
            <c:spPr>
              <a:solidFill>
                <a:srgbClr val="00FF00"/>
              </a:solidFill>
              <a:ln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4B9-4062-A0B2-0C5A9713ABA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Target</c:v>
                </c:pt>
                <c:pt idx="1">
                  <c:v>Actaul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25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B9-4062-A0B2-0C5A9713AB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6"/>
        <c:overlap val="-67"/>
        <c:axId val="401567192"/>
        <c:axId val="401569160"/>
      </c:barChart>
      <c:catAx>
        <c:axId val="4015671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569160"/>
        <c:crosses val="autoZero"/>
        <c:auto val="1"/>
        <c:lblAlgn val="ctr"/>
        <c:lblOffset val="100"/>
        <c:noMultiLvlLbl val="0"/>
      </c:catAx>
      <c:valAx>
        <c:axId val="401569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bg1">
                  <a:lumMod val="9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15671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700350470218388"/>
          <c:y val="0.13190750737340962"/>
          <c:w val="0.7878912567401869"/>
          <c:h val="0.687387838345571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0.2</c:v>
                </c:pt>
                <c:pt idx="2">
                  <c:v>0.2</c:v>
                </c:pt>
                <c:pt idx="3">
                  <c:v>1.1000000000000001</c:v>
                </c:pt>
                <c:pt idx="4">
                  <c:v>0.7</c:v>
                </c:pt>
                <c:pt idx="5">
                  <c:v>0.32</c:v>
                </c:pt>
                <c:pt idx="6">
                  <c:v>1.1000000000000001</c:v>
                </c:pt>
                <c:pt idx="7">
                  <c:v>0.5</c:v>
                </c:pt>
                <c:pt idx="8">
                  <c:v>0.3</c:v>
                </c:pt>
                <c:pt idx="9">
                  <c:v>0.3</c:v>
                </c:pt>
                <c:pt idx="10">
                  <c:v>2.2000000000000002</c:v>
                </c:pt>
                <c:pt idx="11">
                  <c:v>1.4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53-4259-A0BF-0FE05B7285A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Acutal</c:v>
                </c:pt>
              </c:strCache>
            </c:strRef>
          </c:tx>
          <c:spPr>
            <a:solidFill>
              <a:srgbClr val="00FF00"/>
            </a:solidFill>
            <a:ln>
              <a:solidFill>
                <a:schemeClr val="tx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0.2</c:v>
                </c:pt>
                <c:pt idx="2">
                  <c:v>0.3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53-4259-A0BF-0FE05B7285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541563408"/>
        <c:axId val="541556192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Acc.Target</c:v>
                </c:pt>
              </c:strCache>
            </c:strRef>
          </c:tx>
          <c:spPr>
            <a:ln w="28575" cap="rnd">
              <a:solidFill>
                <a:srgbClr val="FF99FF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rgbClr val="FF0000"/>
              </a:solidFill>
              <a:ln w="12700">
                <a:solidFill>
                  <a:srgbClr val="FF0000"/>
                </a:solidFill>
              </a:ln>
              <a:effectLst/>
            </c:spPr>
          </c:marker>
          <c:dLbls>
            <c:dLbl>
              <c:idx val="11"/>
              <c:layout>
                <c:manualLayout>
                  <c:x val="-2.8772885052997962E-2"/>
                  <c:y val="-0.10671487442096077"/>
                </c:manualLayout>
              </c:layout>
              <c:spPr>
                <a:solidFill>
                  <a:schemeClr val="accent4">
                    <a:lumMod val="40000"/>
                    <a:lumOff val="60000"/>
                  </a:schemeClr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F153-4259-A0BF-0FE05B7285AF}"/>
                </c:ext>
              </c:extLst>
            </c:dLbl>
            <c:spPr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0.2</c:v>
                </c:pt>
                <c:pt idx="2">
                  <c:v>0.4</c:v>
                </c:pt>
                <c:pt idx="3">
                  <c:v>1.5</c:v>
                </c:pt>
                <c:pt idx="4">
                  <c:v>2.2000000000000002</c:v>
                </c:pt>
                <c:pt idx="5">
                  <c:v>2.52</c:v>
                </c:pt>
                <c:pt idx="6">
                  <c:v>3.62</c:v>
                </c:pt>
                <c:pt idx="7">
                  <c:v>4.12</c:v>
                </c:pt>
                <c:pt idx="8">
                  <c:v>4.42</c:v>
                </c:pt>
                <c:pt idx="9">
                  <c:v>4.72</c:v>
                </c:pt>
                <c:pt idx="10">
                  <c:v>6.92</c:v>
                </c:pt>
                <c:pt idx="11">
                  <c:v>8.32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153-4259-A0BF-0FE05B7285A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Acc.Actual</c:v>
                </c:pt>
              </c:strCache>
            </c:strRef>
          </c:tx>
          <c:spPr>
            <a:ln w="28575" cap="rnd">
              <a:solidFill>
                <a:srgbClr val="0000FF"/>
              </a:solidFill>
              <a:round/>
            </a:ln>
            <a:effectLst/>
          </c:spPr>
          <c:marker>
            <c:symbol val="none"/>
          </c:marker>
          <c:dLbls>
            <c:dLbl>
              <c:idx val="3"/>
              <c:layout>
                <c:manualLayout>
                  <c:x val="-3.2706154197284426E-2"/>
                  <c:y val="-0.11433736545102939"/>
                </c:manualLayout>
              </c:layout>
              <c:spPr>
                <a:solidFill>
                  <a:srgbClr val="92D050"/>
                </a:solidFill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197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153-4259-A0BF-0FE05B7285A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</c:v>
                </c:pt>
                <c:pt idx="1">
                  <c:v>0.2</c:v>
                </c:pt>
                <c:pt idx="2">
                  <c:v>0.5</c:v>
                </c:pt>
                <c:pt idx="3">
                  <c:v>1.5</c:v>
                </c:pt>
                <c:pt idx="4">
                  <c:v>1.5</c:v>
                </c:pt>
                <c:pt idx="5">
                  <c:v>1.5</c:v>
                </c:pt>
                <c:pt idx="6">
                  <c:v>1.5</c:v>
                </c:pt>
                <c:pt idx="7">
                  <c:v>1.5</c:v>
                </c:pt>
                <c:pt idx="8">
                  <c:v>1.5</c:v>
                </c:pt>
                <c:pt idx="9">
                  <c:v>1.5</c:v>
                </c:pt>
                <c:pt idx="10">
                  <c:v>1.5</c:v>
                </c:pt>
                <c:pt idx="11">
                  <c:v>1.5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F153-4259-A0BF-0FE05B7285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67453552"/>
        <c:axId val="467443056"/>
      </c:lineChart>
      <c:catAx>
        <c:axId val="541563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556192"/>
        <c:crosses val="autoZero"/>
        <c:auto val="1"/>
        <c:lblAlgn val="ctr"/>
        <c:lblOffset val="100"/>
        <c:noMultiLvlLbl val="0"/>
      </c:catAx>
      <c:valAx>
        <c:axId val="541556192"/>
        <c:scaling>
          <c:orientation val="minMax"/>
          <c:max val="1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41563408"/>
        <c:crosses val="autoZero"/>
        <c:crossBetween val="between"/>
      </c:valAx>
      <c:valAx>
        <c:axId val="467443056"/>
        <c:scaling>
          <c:orientation val="minMax"/>
        </c:scaling>
        <c:delete val="1"/>
        <c:axPos val="r"/>
        <c:numFmt formatCode="General" sourceLinked="1"/>
        <c:majorTickMark val="out"/>
        <c:minorTickMark val="none"/>
        <c:tickLblPos val="nextTo"/>
        <c:crossAx val="467453552"/>
        <c:crosses val="max"/>
        <c:crossBetween val="between"/>
      </c:valAx>
      <c:catAx>
        <c:axId val="46745355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6744305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"/>
          <c:y val="0.26877443548551666"/>
          <c:w val="0.13157096736498813"/>
          <c:h val="0.477696111089103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7AB99D-1895-48EA-A4ED-DBC05E288994}" type="datetimeFigureOut">
              <a:rPr lang="th-TH" smtClean="0"/>
              <a:t>25/08/68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h-T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DD19D6-DDBC-48E2-B194-BA2082959024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10481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FF716B-62E0-4D0B-A53F-6A2E3ED9F35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Arial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826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2802-3668-46E9-8575-CEE09C3806AB}" type="datetimeFigureOut">
              <a:rPr lang="th-TH" smtClean="0"/>
              <a:t>25/08/68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8BF5-0AC2-4C96-8EA3-2C0558C5704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7557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2802-3668-46E9-8575-CEE09C3806AB}" type="datetimeFigureOut">
              <a:rPr lang="th-TH" smtClean="0"/>
              <a:t>25/08/68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8BF5-0AC2-4C96-8EA3-2C0558C5704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05275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2802-3668-46E9-8575-CEE09C3806AB}" type="datetimeFigureOut">
              <a:rPr lang="th-TH" smtClean="0"/>
              <a:t>25/08/68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8BF5-0AC2-4C96-8EA3-2C0558C5704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2623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2802-3668-46E9-8575-CEE09C3806AB}" type="datetimeFigureOut">
              <a:rPr lang="th-TH" smtClean="0"/>
              <a:t>25/08/68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8BF5-0AC2-4C96-8EA3-2C0558C5704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878443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2802-3668-46E9-8575-CEE09C3806AB}" type="datetimeFigureOut">
              <a:rPr lang="th-TH" smtClean="0"/>
              <a:t>25/08/68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8BF5-0AC2-4C96-8EA3-2C0558C5704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402998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2802-3668-46E9-8575-CEE09C3806AB}" type="datetimeFigureOut">
              <a:rPr lang="th-TH" smtClean="0"/>
              <a:t>25/08/68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8BF5-0AC2-4C96-8EA3-2C0558C5704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27164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2802-3668-46E9-8575-CEE09C3806AB}" type="datetimeFigureOut">
              <a:rPr lang="th-TH" smtClean="0"/>
              <a:t>25/08/68</a:t>
            </a:fld>
            <a:endParaRPr lang="th-T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8BF5-0AC2-4C96-8EA3-2C0558C5704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522764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2802-3668-46E9-8575-CEE09C3806AB}" type="datetimeFigureOut">
              <a:rPr lang="th-TH" smtClean="0"/>
              <a:t>25/08/68</a:t>
            </a:fld>
            <a:endParaRPr lang="th-T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8BF5-0AC2-4C96-8EA3-2C0558C5704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926810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2802-3668-46E9-8575-CEE09C3806AB}" type="datetimeFigureOut">
              <a:rPr lang="th-TH" smtClean="0"/>
              <a:t>25/08/68</a:t>
            </a:fld>
            <a:endParaRPr lang="th-T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8BF5-0AC2-4C96-8EA3-2C0558C5704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3220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2802-3668-46E9-8575-CEE09C3806AB}" type="datetimeFigureOut">
              <a:rPr lang="th-TH" smtClean="0"/>
              <a:t>25/08/68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8BF5-0AC2-4C96-8EA3-2C0558C5704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111632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72802-3668-46E9-8575-CEE09C3806AB}" type="datetimeFigureOut">
              <a:rPr lang="th-TH" smtClean="0"/>
              <a:t>25/08/68</a:t>
            </a:fld>
            <a:endParaRPr lang="th-T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08BF5-0AC2-4C96-8EA3-2C0558C5704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08186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272802-3668-46E9-8575-CEE09C3806AB}" type="datetimeFigureOut">
              <a:rPr lang="th-TH" smtClean="0"/>
              <a:t>25/08/68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h-T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08BF5-0AC2-4C96-8EA3-2C0558C5704A}" type="slidenum">
              <a:rPr lang="th-TH" smtClean="0"/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5524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chart" Target="../charts/char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92D8321-71EC-F223-C66E-FDDB2877CD15}"/>
              </a:ext>
            </a:extLst>
          </p:cNvPr>
          <p:cNvSpPr/>
          <p:nvPr/>
        </p:nvSpPr>
        <p:spPr>
          <a:xfrm>
            <a:off x="1899845" y="5453340"/>
            <a:ext cx="333375" cy="208757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 w="28575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-11151" y="408442"/>
            <a:ext cx="9162288" cy="63500"/>
          </a:xfrm>
          <a:prstGeom prst="rect">
            <a:avLst/>
          </a:prstGeom>
          <a:solidFill>
            <a:srgbClr val="0000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Arial" charset="0"/>
            </a:endParaRPr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629802"/>
              </p:ext>
            </p:extLst>
          </p:nvPr>
        </p:nvGraphicFramePr>
        <p:xfrm>
          <a:off x="2406786" y="995383"/>
          <a:ext cx="6622148" cy="5754824"/>
        </p:xfrm>
        <a:graphic>
          <a:graphicData uri="http://schemas.openxmlformats.org/drawingml/2006/table">
            <a:tbl>
              <a:tblPr firstRow="1" bandRow="1"/>
              <a:tblGrid>
                <a:gridCol w="1098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896183547"/>
                    </a:ext>
                  </a:extLst>
                </a:gridCol>
                <a:gridCol w="710005">
                  <a:extLst>
                    <a:ext uri="{9D8B030D-6E8A-4147-A177-3AD203B41FA5}">
                      <a16:colId xmlns:a16="http://schemas.microsoft.com/office/drawing/2014/main" val="374257562"/>
                    </a:ext>
                  </a:extLst>
                </a:gridCol>
                <a:gridCol w="1384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79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Rank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Activity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Plan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Effective</a:t>
                      </a: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dirty="0">
                          <a:solidFill>
                            <a:schemeClr val="tx1"/>
                          </a:solidFill>
                        </a:rPr>
                        <a:t>[ Month ]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</a:rPr>
                        <a:t>[ items ]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Remark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07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  <a:p>
                      <a:pPr algn="ctr"/>
                      <a:r>
                        <a:rPr lang="en-US" sz="1600" dirty="0"/>
                        <a:t>0 - 25%</a:t>
                      </a:r>
                    </a:p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(Design)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000" b="0" i="0" baseline="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Arial" panose="020B0604020202020204" pitchFamily="34" charset="0"/>
                        </a:rPr>
                        <a:t>Purge material pressing machine No.3</a:t>
                      </a:r>
                    </a:p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000" b="0" i="0" baseline="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Arial" panose="020B0604020202020204" pitchFamily="34" charset="0"/>
                        </a:rPr>
                        <a:t>Dot Auto Part</a:t>
                      </a:r>
                    </a:p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000" b="0" i="0" baseline="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Arial" panose="020B0604020202020204" pitchFamily="34" charset="0"/>
                        </a:rPr>
                        <a:t>Automation combine cell</a:t>
                      </a:r>
                    </a:p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000" b="0" i="0" baseline="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Arial" panose="020B0604020202020204" pitchFamily="34" charset="0"/>
                        </a:rPr>
                        <a:t>Auto load material 2nd inj. Unit</a:t>
                      </a:r>
                    </a:p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sz="1000" b="0" i="0" baseline="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Arial" panose="020B0604020202020204" pitchFamily="34" charset="0"/>
                        </a:rPr>
                        <a:t>Auto Print screen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Oct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Oct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Nov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Nov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Dec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508150"/>
                  </a:ext>
                </a:extLst>
              </a:tr>
              <a:tr h="79064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26 - 50%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(Concept)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baseline="0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Arial" panose="020B0604020202020204" pitchFamily="34" charset="0"/>
                        </a:rPr>
                        <a:t>Auto Production Step.2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Nov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baseline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528245"/>
                  </a:ext>
                </a:extLst>
              </a:tr>
              <a:tr h="8812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51% - 75%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(Order)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kern="1200" baseline="0" dirty="0">
                          <a:solidFill>
                            <a:schemeClr val="tx1"/>
                          </a:solidFill>
                          <a:latin typeface="Calibri"/>
                          <a:ea typeface="Tahoma" pitchFamily="34" charset="0"/>
                          <a:cs typeface="Arial" panose="020B0604020202020204" pitchFamily="34" charset="0"/>
                        </a:rPr>
                        <a:t>Free Air compressor system</a:t>
                      </a:r>
                      <a:endParaRPr kumimoji="1" lang="en-US" altLang="ja-JP" sz="1000" b="0" u="none" dirty="0">
                        <a:solidFill>
                          <a:schemeClr val="tx1"/>
                        </a:solidFill>
                        <a:latin typeface="+mn-lt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Auto Drain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libri"/>
                          <a:ea typeface="+mn-ea"/>
                          <a:cs typeface="+mn-cs"/>
                        </a:rPr>
                        <a:t>Expand Auto Cut off Material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kern="12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  <a:latin typeface="Calibri"/>
                          <a:ea typeface="+mn-ea"/>
                          <a:cs typeface="+mn-cs"/>
                        </a:rPr>
                        <a:t>Expand Box Check Temp. &amp; Him.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Oct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Sep</a:t>
                      </a:r>
                    </a:p>
                    <a:p>
                      <a:pPr algn="r"/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Sep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0967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76 - 100%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(Making)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Tahoma" pitchFamily="34" charset="0"/>
                          <a:cs typeface="Arial" panose="020B0604020202020204" pitchFamily="34" charset="0"/>
                        </a:rPr>
                        <a:t>Material check Temp. sensor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Tahoma" pitchFamily="34" charset="0"/>
                          <a:cs typeface="Arial" panose="020B0604020202020204" pitchFamily="34" charset="0"/>
                        </a:rPr>
                        <a:t>Jig check EP mold cassette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i="0" baseline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Tahoma" pitchFamily="34" charset="0"/>
                          <a:cs typeface="Arial" panose="020B0604020202020204" pitchFamily="34" charset="0"/>
                        </a:rPr>
                        <a:t>Auto cut off material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Tahoma" pitchFamily="34" charset="0"/>
                          <a:cs typeface="Arial" panose="020B0604020202020204" pitchFamily="34" charset="0"/>
                        </a:rPr>
                        <a:t>Jig Flip Part QC5-1906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Tahoma" pitchFamily="34" charset="0"/>
                          <a:cs typeface="Arial" panose="020B0604020202020204" pitchFamily="34" charset="0"/>
                        </a:rPr>
                        <a:t>Combine line 33J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Tahoma" pitchFamily="34" charset="0"/>
                          <a:cs typeface="Arial" panose="020B0604020202020204" pitchFamily="34" charset="0"/>
                        </a:rPr>
                        <a:t>Auto Count Part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Tahoma" pitchFamily="34" charset="0"/>
                          <a:cs typeface="Arial" panose="020B0604020202020204" pitchFamily="34" charset="0"/>
                        </a:rPr>
                        <a:t>Auto cut Gate FE2-L232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Tahoma" pitchFamily="34" charset="0"/>
                          <a:cs typeface="Arial" panose="020B0604020202020204" pitchFamily="34" charset="0"/>
                        </a:rPr>
                        <a:t>Sensor check Lock Daisha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Tahoma" pitchFamily="34" charset="0"/>
                          <a:cs typeface="Arial" panose="020B0604020202020204" pitchFamily="34" charset="0"/>
                        </a:rPr>
                        <a:t>Purge material pressing machine No.2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+mn-lt"/>
                          <a:ea typeface="Tahoma" pitchFamily="34" charset="0"/>
                          <a:cs typeface="Arial" panose="020B0604020202020204" pitchFamily="34" charset="0"/>
                        </a:rPr>
                        <a:t>Jig sticking film QC7-8139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dirty="0">
                          <a:solidFill>
                            <a:schemeClr val="tx1"/>
                          </a:solidFill>
                          <a:latin typeface="+mn-lt"/>
                          <a:ea typeface="Tahoma" pitchFamily="34" charset="0"/>
                          <a:cs typeface="Arial" panose="020B0604020202020204" pitchFamily="34" charset="0"/>
                        </a:rPr>
                        <a:t>Water Temp &amp; Flow rate sensor No.2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Jig cutting POM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Jig sticking film QC9-1762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000" b="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TSS alarm status Machine</a:t>
                      </a:r>
                      <a:endParaRPr lang="en-US" sz="1000" b="0" i="0" u="none" dirty="0">
                        <a:solidFill>
                          <a:schemeClr val="tx1"/>
                        </a:solidFill>
                        <a:latin typeface="+mn-lt"/>
                        <a:ea typeface="Tahoma" pitchFamily="34" charset="0"/>
                        <a:cs typeface="Arial" panose="020B0604020202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b="0" i="0" u="none" dirty="0">
                        <a:solidFill>
                          <a:schemeClr val="tx1"/>
                        </a:solidFill>
                        <a:highlight>
                          <a:srgbClr val="FFFF00"/>
                        </a:highlight>
                        <a:latin typeface="+mn-lt"/>
                        <a:ea typeface="Tahoma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marL="0" algn="r" defTabSz="9144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Feb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Feb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Mar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Mar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Apr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May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May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May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June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  <a:latin typeface="Calibri"/>
                          <a:ea typeface="+mn-ea"/>
                          <a:cs typeface="+mn-cs"/>
                        </a:rPr>
                        <a:t>June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June =&gt; Aug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highlight>
                            <a:srgbClr val="FFFF00"/>
                          </a:highlight>
                        </a:rPr>
                        <a:t>Jul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+mn-cs"/>
                        </a:rPr>
                        <a:t>Aug</a:t>
                      </a: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rgbClr val="0000FF"/>
                          </a:solidFill>
                        </a:rPr>
                        <a:t>11/14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/>
                        </a:defRPr>
                      </a:lvl9pPr>
                    </a:lstStyle>
                    <a:p>
                      <a:pPr algn="ctr"/>
                      <a:endParaRPr lang="en-US" sz="1000" b="0" i="0" baseline="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Title 9"/>
          <p:cNvSpPr txBox="1">
            <a:spLocks/>
          </p:cNvSpPr>
          <p:nvPr/>
        </p:nvSpPr>
        <p:spPr bwMode="auto">
          <a:xfrm>
            <a:off x="-11151" y="39110"/>
            <a:ext cx="60023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9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99"/>
                </a:solidFill>
                <a:latin typeface="Arial" charset="0"/>
                <a:ea typeface="MS UI Gothic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99"/>
                </a:solidFill>
                <a:latin typeface="Arial" charset="0"/>
                <a:ea typeface="MS UI Gothic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99"/>
                </a:solidFill>
                <a:latin typeface="Arial" charset="0"/>
                <a:ea typeface="MS UI Gothic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99"/>
                </a:solidFill>
                <a:latin typeface="Arial" charset="0"/>
                <a:ea typeface="MS UI Gothic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99"/>
                </a:solidFill>
                <a:latin typeface="Arial" charset="0"/>
                <a:ea typeface="MS UI Gothic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99"/>
                </a:solidFill>
                <a:latin typeface="Arial" charset="0"/>
                <a:ea typeface="MS UI Gothic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99"/>
                </a:solidFill>
                <a:latin typeface="Arial" charset="0"/>
                <a:ea typeface="MS UI Gothic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99"/>
                </a:solidFill>
                <a:latin typeface="Arial" charset="0"/>
                <a:ea typeface="MS UI Gothic" pitchFamily="50" charset="-128"/>
              </a:defRPr>
            </a:lvl9pPr>
          </a:lstStyle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080" b="1" i="0" u="none" strike="noStrike" kern="1200" baseline="0"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defRPr>
            </a:pP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HT-Mold : Y’25 </a:t>
            </a:r>
            <a:r>
              <a:rPr lang="en-US" sz="18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Chie-Tech / </a:t>
            </a:r>
            <a:r>
              <a:rPr kumimoji="1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Automation </a:t>
            </a:r>
            <a:r>
              <a:rPr lang="en-US" sz="18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summary</a:t>
            </a:r>
            <a:endParaRPr kumimoji="1" lang="en-US" sz="1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6509" y="522738"/>
            <a:ext cx="3180566" cy="369332"/>
          </a:xfrm>
          <a:prstGeom prst="rect">
            <a:avLst/>
          </a:prstGeom>
          <a:solidFill>
            <a:srgbClr val="CC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Summary status by Rank control 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A7AAB9B1-CD17-3563-819E-2187DAF8B8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2502614"/>
              </p:ext>
            </p:extLst>
          </p:nvPr>
        </p:nvGraphicFramePr>
        <p:xfrm>
          <a:off x="64666" y="1119058"/>
          <a:ext cx="2342120" cy="53881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E83AD34E-8325-6FD8-CA76-B9433103EDF6}"/>
              </a:ext>
            </a:extLst>
          </p:cNvPr>
          <p:cNvSpPr/>
          <p:nvPr/>
        </p:nvSpPr>
        <p:spPr>
          <a:xfrm>
            <a:off x="735664" y="2379306"/>
            <a:ext cx="333375" cy="18943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882084-D273-A574-BEA7-6E5FAEDC0DFB}"/>
              </a:ext>
            </a:extLst>
          </p:cNvPr>
          <p:cNvSpPr txBox="1"/>
          <p:nvPr/>
        </p:nvSpPr>
        <p:spPr>
          <a:xfrm rot="20425573">
            <a:off x="1729717" y="5197319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Slide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D6B3CA96-4D48-B89A-67E2-B938778A2E9F}"/>
              </a:ext>
            </a:extLst>
          </p:cNvPr>
          <p:cNvSpPr/>
          <p:nvPr/>
        </p:nvSpPr>
        <p:spPr>
          <a:xfrm flipH="1">
            <a:off x="6892150" y="5862617"/>
            <a:ext cx="105809" cy="16495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FC901-FF7C-E1BB-7FF0-51B3BC92236C}"/>
              </a:ext>
            </a:extLst>
          </p:cNvPr>
          <p:cNvSpPr txBox="1"/>
          <p:nvPr/>
        </p:nvSpPr>
        <p:spPr>
          <a:xfrm>
            <a:off x="6997959" y="5760430"/>
            <a:ext cx="1354602" cy="276999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sz="1200" b="1" dirty="0"/>
              <a:t>Slide Plan 2 Items.</a:t>
            </a:r>
          </a:p>
        </p:txBody>
      </p:sp>
    </p:spTree>
    <p:extLst>
      <p:ext uri="{BB962C8B-B14F-4D97-AF65-F5344CB8AC3E}">
        <p14:creationId xmlns:p14="http://schemas.microsoft.com/office/powerpoint/2010/main" val="2353308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9"/>
          <p:cNvSpPr txBox="1">
            <a:spLocks/>
          </p:cNvSpPr>
          <p:nvPr/>
        </p:nvSpPr>
        <p:spPr bwMode="auto">
          <a:xfrm>
            <a:off x="371591" y="62199"/>
            <a:ext cx="6606445" cy="346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rtlCol="0" anchor="b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99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99"/>
                </a:solidFill>
                <a:latin typeface="Arial" charset="0"/>
                <a:ea typeface="MS UI Gothic" pitchFamily="50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99"/>
                </a:solidFill>
                <a:latin typeface="Arial" charset="0"/>
                <a:ea typeface="MS UI Gothic" pitchFamily="50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99"/>
                </a:solidFill>
                <a:latin typeface="Arial" charset="0"/>
                <a:ea typeface="MS UI Gothic" pitchFamily="50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99"/>
                </a:solidFill>
                <a:latin typeface="Arial" charset="0"/>
                <a:ea typeface="MS UI Gothic" pitchFamily="50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99"/>
                </a:solidFill>
                <a:latin typeface="Arial" charset="0"/>
                <a:ea typeface="MS UI Gothic" pitchFamily="50" charset="-128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99"/>
                </a:solidFill>
                <a:latin typeface="Arial" charset="0"/>
                <a:ea typeface="MS UI Gothic" pitchFamily="50" charset="-128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99"/>
                </a:solidFill>
                <a:latin typeface="Arial" charset="0"/>
                <a:ea typeface="MS UI Gothic" pitchFamily="50" charset="-128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rgbClr val="003399"/>
                </a:solidFill>
                <a:latin typeface="Arial" charset="0"/>
                <a:ea typeface="MS UI Gothic" pitchFamily="50" charset="-128"/>
              </a:defRPr>
            </a:lvl9pPr>
          </a:lstStyle>
          <a:p>
            <a:pPr defTabSz="342900">
              <a:defRPr sz="1080" b="1" i="0" u="none" strike="noStrike" kern="1200" baseline="0">
                <a:solidFill>
                  <a:prstClr val="black"/>
                </a:solidFill>
                <a:latin typeface="Tahoma" pitchFamily="34" charset="0"/>
                <a:ea typeface="+mn-ea"/>
                <a:cs typeface="Tahoma" pitchFamily="34" charset="0"/>
              </a:defRPr>
            </a:pPr>
            <a:r>
              <a:rPr lang="en-US" sz="1800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HT-Mold : Y’25 DX-Automation SUMMARY </a:t>
            </a:r>
            <a:endParaRPr lang="en-US" sz="1200" b="1" dirty="0">
              <a:solidFill>
                <a:srgbClr val="FF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77190"/>
              </p:ext>
            </p:extLst>
          </p:nvPr>
        </p:nvGraphicFramePr>
        <p:xfrm>
          <a:off x="240415" y="2178349"/>
          <a:ext cx="8615344" cy="599698"/>
        </p:xfrm>
        <a:graphic>
          <a:graphicData uri="http://schemas.openxmlformats.org/drawingml/2006/table">
            <a:tbl>
              <a:tblPr/>
              <a:tblGrid>
                <a:gridCol w="770767">
                  <a:extLst>
                    <a:ext uri="{9D8B030D-6E8A-4147-A177-3AD203B41FA5}">
                      <a16:colId xmlns:a16="http://schemas.microsoft.com/office/drawing/2014/main" val="3310451065"/>
                    </a:ext>
                  </a:extLst>
                </a:gridCol>
                <a:gridCol w="603429">
                  <a:extLst>
                    <a:ext uri="{9D8B030D-6E8A-4147-A177-3AD203B41FA5}">
                      <a16:colId xmlns:a16="http://schemas.microsoft.com/office/drawing/2014/main" val="2999223342"/>
                    </a:ext>
                  </a:extLst>
                </a:gridCol>
                <a:gridCol w="603429">
                  <a:extLst>
                    <a:ext uri="{9D8B030D-6E8A-4147-A177-3AD203B41FA5}">
                      <a16:colId xmlns:a16="http://schemas.microsoft.com/office/drawing/2014/main" val="443491872"/>
                    </a:ext>
                  </a:extLst>
                </a:gridCol>
                <a:gridCol w="603429">
                  <a:extLst>
                    <a:ext uri="{9D8B030D-6E8A-4147-A177-3AD203B41FA5}">
                      <a16:colId xmlns:a16="http://schemas.microsoft.com/office/drawing/2014/main" val="3667762707"/>
                    </a:ext>
                  </a:extLst>
                </a:gridCol>
                <a:gridCol w="603429">
                  <a:extLst>
                    <a:ext uri="{9D8B030D-6E8A-4147-A177-3AD203B41FA5}">
                      <a16:colId xmlns:a16="http://schemas.microsoft.com/office/drawing/2014/main" val="3689095143"/>
                    </a:ext>
                  </a:extLst>
                </a:gridCol>
                <a:gridCol w="603429">
                  <a:extLst>
                    <a:ext uri="{9D8B030D-6E8A-4147-A177-3AD203B41FA5}">
                      <a16:colId xmlns:a16="http://schemas.microsoft.com/office/drawing/2014/main" val="264768719"/>
                    </a:ext>
                  </a:extLst>
                </a:gridCol>
                <a:gridCol w="603429">
                  <a:extLst>
                    <a:ext uri="{9D8B030D-6E8A-4147-A177-3AD203B41FA5}">
                      <a16:colId xmlns:a16="http://schemas.microsoft.com/office/drawing/2014/main" val="2397450964"/>
                    </a:ext>
                  </a:extLst>
                </a:gridCol>
                <a:gridCol w="603429">
                  <a:extLst>
                    <a:ext uri="{9D8B030D-6E8A-4147-A177-3AD203B41FA5}">
                      <a16:colId xmlns:a16="http://schemas.microsoft.com/office/drawing/2014/main" val="3176204230"/>
                    </a:ext>
                  </a:extLst>
                </a:gridCol>
                <a:gridCol w="603429">
                  <a:extLst>
                    <a:ext uri="{9D8B030D-6E8A-4147-A177-3AD203B41FA5}">
                      <a16:colId xmlns:a16="http://schemas.microsoft.com/office/drawing/2014/main" val="2249674699"/>
                    </a:ext>
                  </a:extLst>
                </a:gridCol>
                <a:gridCol w="603429">
                  <a:extLst>
                    <a:ext uri="{9D8B030D-6E8A-4147-A177-3AD203B41FA5}">
                      <a16:colId xmlns:a16="http://schemas.microsoft.com/office/drawing/2014/main" val="363176079"/>
                    </a:ext>
                  </a:extLst>
                </a:gridCol>
                <a:gridCol w="603429">
                  <a:extLst>
                    <a:ext uri="{9D8B030D-6E8A-4147-A177-3AD203B41FA5}">
                      <a16:colId xmlns:a16="http://schemas.microsoft.com/office/drawing/2014/main" val="950644107"/>
                    </a:ext>
                  </a:extLst>
                </a:gridCol>
                <a:gridCol w="603429">
                  <a:extLst>
                    <a:ext uri="{9D8B030D-6E8A-4147-A177-3AD203B41FA5}">
                      <a16:colId xmlns:a16="http://schemas.microsoft.com/office/drawing/2014/main" val="2075226488"/>
                    </a:ext>
                  </a:extLst>
                </a:gridCol>
                <a:gridCol w="603429">
                  <a:extLst>
                    <a:ext uri="{9D8B030D-6E8A-4147-A177-3AD203B41FA5}">
                      <a16:colId xmlns:a16="http://schemas.microsoft.com/office/drawing/2014/main" val="3889562092"/>
                    </a:ext>
                  </a:extLst>
                </a:gridCol>
                <a:gridCol w="603429">
                  <a:extLst>
                    <a:ext uri="{9D8B030D-6E8A-4147-A177-3AD203B41FA5}">
                      <a16:colId xmlns:a16="http://schemas.microsoft.com/office/drawing/2014/main" val="257672354"/>
                    </a:ext>
                  </a:extLst>
                </a:gridCol>
              </a:tblGrid>
              <a:tr h="17909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b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JAN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FEB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APR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MAY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JUN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JUL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AUG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SEP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OCT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NOV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DEC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TTL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045243"/>
                  </a:ext>
                </a:extLst>
              </a:tr>
              <a:tr h="21291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TARGET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1.90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Tahoma" panose="020B0604030504040204" pitchFamily="34" charset="0"/>
                        </a:rPr>
                        <a:t>0.60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0000FF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6.03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472C4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47899"/>
                  </a:ext>
                </a:extLst>
              </a:tr>
              <a:tr h="20768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700" b="1" u="none" strike="noStrike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ACTUAL</a:t>
                      </a:r>
                      <a:endParaRPr lang="en-US" sz="700" b="1" i="0" u="none" strike="noStrike" dirty="0">
                        <a:solidFill>
                          <a:srgbClr val="00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0.00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800" b="1" i="0" u="none" strike="noStrike" dirty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440227"/>
                  </a:ext>
                </a:extLst>
              </a:tr>
            </a:tbl>
          </a:graphicData>
        </a:graphic>
      </p:graphicFrame>
      <p:graphicFrame>
        <p:nvGraphicFramePr>
          <p:cNvPr id="4" name="Chart 3"/>
          <p:cNvGraphicFramePr/>
          <p:nvPr>
            <p:extLst>
              <p:ext uri="{D42A27DB-BD31-4B8C-83A1-F6EECF244321}">
                <p14:modId xmlns:p14="http://schemas.microsoft.com/office/powerpoint/2010/main" val="2812189969"/>
              </p:ext>
            </p:extLst>
          </p:nvPr>
        </p:nvGraphicFramePr>
        <p:xfrm>
          <a:off x="166776" y="530832"/>
          <a:ext cx="5259989" cy="15857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166777" y="408448"/>
            <a:ext cx="8778240" cy="0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grpSp>
        <p:nvGrpSpPr>
          <p:cNvPr id="8" name="Group 7"/>
          <p:cNvGrpSpPr/>
          <p:nvPr/>
        </p:nvGrpSpPr>
        <p:grpSpPr>
          <a:xfrm>
            <a:off x="4449929" y="499689"/>
            <a:ext cx="824265" cy="219291"/>
            <a:chOff x="8085974" y="458178"/>
            <a:chExt cx="1099020" cy="292388"/>
          </a:xfrm>
        </p:grpSpPr>
        <p:sp>
          <p:nvSpPr>
            <p:cNvPr id="9" name="Rounded Rectangle 8"/>
            <p:cNvSpPr/>
            <p:nvPr/>
          </p:nvSpPr>
          <p:spPr>
            <a:xfrm>
              <a:off x="8085974" y="473751"/>
              <a:ext cx="994547" cy="203492"/>
            </a:xfrm>
            <a:prstGeom prst="roundRect">
              <a:avLst/>
            </a:prstGeom>
            <a:solidFill>
              <a:srgbClr val="CCFFFF"/>
            </a:soli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342900">
                <a:defRPr/>
              </a:pPr>
              <a:endParaRPr lang="en-US" sz="1350" kern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85974" y="458178"/>
              <a:ext cx="1099020" cy="2923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342900">
                <a:defRPr/>
              </a:pPr>
              <a:r>
                <a:rPr lang="en-US" sz="825" b="1" kern="0" dirty="0">
                  <a:solidFill>
                    <a:srgbClr val="0000FF"/>
                  </a:solidFill>
                  <a:latin typeface="Calibri" panose="020F0502020204030204"/>
                </a:rPr>
                <a:t>Target 8.0 Per.</a:t>
              </a:r>
            </a:p>
          </p:txBody>
        </p:sp>
      </p:grpSp>
      <p:graphicFrame>
        <p:nvGraphicFramePr>
          <p:cNvPr id="11" name="Chart 10"/>
          <p:cNvGraphicFramePr/>
          <p:nvPr>
            <p:extLst>
              <p:ext uri="{D42A27DB-BD31-4B8C-83A1-F6EECF244321}">
                <p14:modId xmlns:p14="http://schemas.microsoft.com/office/powerpoint/2010/main" val="2740706436"/>
              </p:ext>
            </p:extLst>
          </p:nvPr>
        </p:nvGraphicFramePr>
        <p:xfrm>
          <a:off x="5469762" y="462843"/>
          <a:ext cx="1706765" cy="16633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Chart 11"/>
          <p:cNvGraphicFramePr/>
          <p:nvPr>
            <p:extLst>
              <p:ext uri="{D42A27DB-BD31-4B8C-83A1-F6EECF244321}">
                <p14:modId xmlns:p14="http://schemas.microsoft.com/office/powerpoint/2010/main" val="2226516456"/>
              </p:ext>
            </p:extLst>
          </p:nvPr>
        </p:nvGraphicFramePr>
        <p:xfrm>
          <a:off x="7246989" y="462602"/>
          <a:ext cx="1608776" cy="16633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04065" y="615607"/>
            <a:ext cx="55525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sz="788" dirty="0">
                <a:latin typeface="Calibri" panose="020F0502020204030204"/>
              </a:rPr>
              <a:t>[item]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219524" y="643682"/>
            <a:ext cx="514150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sz="788" dirty="0">
                <a:latin typeface="Calibri" panose="020F0502020204030204"/>
              </a:rPr>
              <a:t>[item]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1353" y="462602"/>
            <a:ext cx="555257" cy="21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42900">
              <a:defRPr/>
            </a:pPr>
            <a:r>
              <a:rPr lang="en-US" sz="788" dirty="0">
                <a:latin typeface="Calibri" panose="020F0502020204030204"/>
              </a:rPr>
              <a:t>[per]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601BC1-C42B-D397-917B-B8810E6DA07C}"/>
              </a:ext>
            </a:extLst>
          </p:cNvPr>
          <p:cNvSpPr txBox="1"/>
          <p:nvPr/>
        </p:nvSpPr>
        <p:spPr>
          <a:xfrm>
            <a:off x="8555256" y="62199"/>
            <a:ext cx="4343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FC2C72-2D9F-4CE0-B8A8-13202C2336F6}" type="slidenum">
              <a:rPr lang="en-US" sz="1350"/>
              <a:pPr algn="r"/>
              <a:t>2</a:t>
            </a:fld>
            <a:endParaRPr lang="en-US" sz="135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2C74DC7-9019-4AC0-BAE1-481998F3A836}"/>
              </a:ext>
            </a:extLst>
          </p:cNvPr>
          <p:cNvSpPr/>
          <p:nvPr/>
        </p:nvSpPr>
        <p:spPr>
          <a:xfrm>
            <a:off x="4845168" y="810220"/>
            <a:ext cx="520088" cy="4628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5AEADE-1B32-5939-2691-0E6A7887D9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0415" y="2778047"/>
            <a:ext cx="8615344" cy="3945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166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5D2D1E-D1A8-80FA-589A-00AD1F57C18A}"/>
              </a:ext>
            </a:extLst>
          </p:cNvPr>
          <p:cNvSpPr txBox="1"/>
          <p:nvPr/>
        </p:nvSpPr>
        <p:spPr>
          <a:xfrm>
            <a:off x="82331" y="43460"/>
            <a:ext cx="879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HT-MFG2 Y2025 DX-Automation : Example Chie-tech , Automation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E94A79-DB16-89C9-7FC0-F8DD951748C4}"/>
              </a:ext>
            </a:extLst>
          </p:cNvPr>
          <p:cNvCxnSpPr/>
          <p:nvPr/>
        </p:nvCxnSpPr>
        <p:spPr>
          <a:xfrm>
            <a:off x="82331" y="446615"/>
            <a:ext cx="8944281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46F1F1-E2E4-3A71-82E3-E790FA5051E1}"/>
              </a:ext>
            </a:extLst>
          </p:cNvPr>
          <p:cNvSpPr txBox="1"/>
          <p:nvPr/>
        </p:nvSpPr>
        <p:spPr>
          <a:xfrm>
            <a:off x="8592307" y="73307"/>
            <a:ext cx="4343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FC2C72-2D9F-4CE0-B8A8-13202C2336F6}" type="slidenum">
              <a:rPr lang="en-US" sz="1350"/>
              <a:pPr algn="r"/>
              <a:t>3</a:t>
            </a:fld>
            <a:endParaRPr lang="en-US" sz="13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C7A165-740F-D9A7-4FAF-1B78DA5595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5" y="676281"/>
            <a:ext cx="8881851" cy="529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8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5D2D1E-D1A8-80FA-589A-00AD1F57C18A}"/>
              </a:ext>
            </a:extLst>
          </p:cNvPr>
          <p:cNvSpPr txBox="1"/>
          <p:nvPr/>
        </p:nvSpPr>
        <p:spPr>
          <a:xfrm>
            <a:off x="82331" y="43460"/>
            <a:ext cx="879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HT-MFG2 Y2025 DX-Automation : Example Chie-tech , Automation </a:t>
            </a:r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D2792EF0-544E-E569-9E53-F91C7BE59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27" y="983292"/>
            <a:ext cx="5344460" cy="4443642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B367069-2073-C3F4-F3C8-9F699360C5CE}"/>
              </a:ext>
            </a:extLst>
          </p:cNvPr>
          <p:cNvGrpSpPr/>
          <p:nvPr/>
        </p:nvGrpSpPr>
        <p:grpSpPr>
          <a:xfrm>
            <a:off x="2526821" y="3307990"/>
            <a:ext cx="166688" cy="290457"/>
            <a:chOff x="3416300" y="3281082"/>
            <a:chExt cx="222250" cy="387276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E6F3414-AB68-32F6-9DCA-B0924F80F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6300" y="3295650"/>
              <a:ext cx="222250" cy="37270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7426164-E810-6DFC-7342-1263AE5F8688}"/>
                </a:ext>
              </a:extLst>
            </p:cNvPr>
            <p:cNvCxnSpPr>
              <a:cxnSpLocks/>
            </p:cNvCxnSpPr>
            <p:nvPr/>
          </p:nvCxnSpPr>
          <p:spPr>
            <a:xfrm>
              <a:off x="3416300" y="3281082"/>
              <a:ext cx="215900" cy="38727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64" name="Table 63">
            <a:extLst>
              <a:ext uri="{FF2B5EF4-FFF2-40B4-BE49-F238E27FC236}">
                <a16:creationId xmlns:a16="http://schemas.microsoft.com/office/drawing/2014/main" id="{3A680DFE-7412-5FF9-E5FC-500C4BA85532}"/>
              </a:ext>
            </a:extLst>
          </p:cNvPr>
          <p:cNvGraphicFramePr>
            <a:graphicFrameLocks noGrp="1"/>
          </p:cNvGraphicFramePr>
          <p:nvPr/>
        </p:nvGraphicFramePr>
        <p:xfrm>
          <a:off x="5572565" y="1063487"/>
          <a:ext cx="3454047" cy="4363447"/>
        </p:xfrm>
        <a:graphic>
          <a:graphicData uri="http://schemas.openxmlformats.org/drawingml/2006/table">
            <a:tbl>
              <a:tblPr firstRow="1" bandRow="1"/>
              <a:tblGrid>
                <a:gridCol w="257402">
                  <a:extLst>
                    <a:ext uri="{9D8B030D-6E8A-4147-A177-3AD203B41FA5}">
                      <a16:colId xmlns:a16="http://schemas.microsoft.com/office/drawing/2014/main" val="1326096982"/>
                    </a:ext>
                  </a:extLst>
                </a:gridCol>
                <a:gridCol w="960736">
                  <a:extLst>
                    <a:ext uri="{9D8B030D-6E8A-4147-A177-3AD203B41FA5}">
                      <a16:colId xmlns:a16="http://schemas.microsoft.com/office/drawing/2014/main" val="3936463892"/>
                    </a:ext>
                  </a:extLst>
                </a:gridCol>
                <a:gridCol w="470889">
                  <a:extLst>
                    <a:ext uri="{9D8B030D-6E8A-4147-A177-3AD203B41FA5}">
                      <a16:colId xmlns:a16="http://schemas.microsoft.com/office/drawing/2014/main" val="2847428941"/>
                    </a:ext>
                  </a:extLst>
                </a:gridCol>
                <a:gridCol w="463046">
                  <a:extLst>
                    <a:ext uri="{9D8B030D-6E8A-4147-A177-3AD203B41FA5}">
                      <a16:colId xmlns:a16="http://schemas.microsoft.com/office/drawing/2014/main" val="3375646215"/>
                    </a:ext>
                  </a:extLst>
                </a:gridCol>
                <a:gridCol w="641640">
                  <a:extLst>
                    <a:ext uri="{9D8B030D-6E8A-4147-A177-3AD203B41FA5}">
                      <a16:colId xmlns:a16="http://schemas.microsoft.com/office/drawing/2014/main" val="2997456793"/>
                    </a:ext>
                  </a:extLst>
                </a:gridCol>
                <a:gridCol w="660334">
                  <a:extLst>
                    <a:ext uri="{9D8B030D-6E8A-4147-A177-3AD203B41FA5}">
                      <a16:colId xmlns:a16="http://schemas.microsoft.com/office/drawing/2014/main" val="2590367650"/>
                    </a:ext>
                  </a:extLst>
                </a:gridCol>
              </a:tblGrid>
              <a:tr h="312714"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9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  <a:sym typeface="Wingdings" panose="05000000000000000000" pitchFamily="2" charset="2"/>
                        </a:rPr>
                        <a:t> </a:t>
                      </a:r>
                      <a:r>
                        <a:rPr lang="en-US" sz="900" b="1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Katsu-Jin</a:t>
                      </a:r>
                      <a:r>
                        <a:rPr lang="en-US" sz="900" b="1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, Sho-Jin</a:t>
                      </a:r>
                      <a:endParaRPr lang="en-US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550205"/>
                  </a:ext>
                </a:extLst>
              </a:tr>
              <a:tr h="264553">
                <a:tc rowSpan="3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Process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700" b="1" dirty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Manpower (Person / Shift)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0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0326425"/>
                  </a:ext>
                </a:extLst>
              </a:tr>
              <a:tr h="264553">
                <a:tc gridSpan="2" vMerge="1">
                  <a:txBody>
                    <a:bodyPr/>
                    <a:lstStyle/>
                    <a:p>
                      <a:pPr algn="ctr"/>
                      <a:endParaRPr lang="en-US" sz="105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Before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After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148335"/>
                  </a:ext>
                </a:extLst>
              </a:tr>
              <a:tr h="264553">
                <a:tc gridSpan="2" vMerge="1">
                  <a:txBody>
                    <a:bodyPr/>
                    <a:lstStyle/>
                    <a:p>
                      <a:pPr algn="ctr"/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algn="l"/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1001T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1002T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1001T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1002T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0752969"/>
                  </a:ext>
                </a:extLst>
              </a:tr>
              <a:tr h="2645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Cutting</a:t>
                      </a:r>
                      <a:r>
                        <a:rPr lang="en-US" sz="800" b="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Gate</a:t>
                      </a: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Katsu-JIN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=0.3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4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Katsu-JIN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=0.3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3357557"/>
                  </a:ext>
                </a:extLst>
              </a:tr>
              <a:tr h="2645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Cut Bari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630068"/>
                  </a:ext>
                </a:extLst>
              </a:tr>
              <a:tr h="2645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Cleaning Oil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09330"/>
                  </a:ext>
                </a:extLst>
              </a:tr>
              <a:tr h="2645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PAD Printing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3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9839149"/>
                  </a:ext>
                </a:extLst>
              </a:tr>
              <a:tr h="42945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Appearance</a:t>
                      </a:r>
                      <a:r>
                        <a:rPr lang="en-US" sz="800" b="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Check</a:t>
                      </a: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</a:t>
                      </a:r>
                      <a:r>
                        <a:rPr lang="en-US" sz="800" b="0" dirty="0" err="1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Sho-Jin</a:t>
                      </a:r>
                      <a:r>
                        <a:rPr lang="en-US" sz="800" b="0" baseline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= 1)</a:t>
                      </a: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716785"/>
                  </a:ext>
                </a:extLst>
              </a:tr>
              <a:tr h="2645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6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Packing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666260"/>
                  </a:ext>
                </a:extLst>
              </a:tr>
              <a:tr h="264553"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en-US" sz="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Total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2.4</a:t>
                      </a: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7269506"/>
                  </a:ext>
                </a:extLst>
              </a:tr>
              <a:tr h="1240302">
                <a:tc gridSpan="6"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/>
                      <a:endParaRPr lang="en-US" sz="9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55721" marR="55721" marT="27861" marB="27861" anchor="ctr">
                    <a:lnL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E7E6E6">
                          <a:lumMod val="2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>
                        <a:lumMod val="20000"/>
                        <a:lumOff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b="1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74295" marR="74295" marT="37148" marB="37148" anchor="ctr">
                    <a:lnL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7881773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A604C8-26CB-B630-4FC4-7B9E30D1E953}"/>
              </a:ext>
            </a:extLst>
          </p:cNvPr>
          <p:cNvGraphicFramePr>
            <a:graphicFrameLocks noGrp="1"/>
          </p:cNvGraphicFramePr>
          <p:nvPr/>
        </p:nvGraphicFramePr>
        <p:xfrm>
          <a:off x="5597342" y="4187825"/>
          <a:ext cx="3429270" cy="1260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9226">
                  <a:extLst>
                    <a:ext uri="{9D8B030D-6E8A-4147-A177-3AD203B41FA5}">
                      <a16:colId xmlns:a16="http://schemas.microsoft.com/office/drawing/2014/main" val="1048683050"/>
                    </a:ext>
                  </a:extLst>
                </a:gridCol>
                <a:gridCol w="1650044">
                  <a:extLst>
                    <a:ext uri="{9D8B030D-6E8A-4147-A177-3AD203B41FA5}">
                      <a16:colId xmlns:a16="http://schemas.microsoft.com/office/drawing/2014/main" val="3848579692"/>
                    </a:ext>
                  </a:extLst>
                </a:gridCol>
              </a:tblGrid>
              <a:tr h="326297">
                <a:tc gridSpan="2"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Merit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346699"/>
                  </a:ext>
                </a:extLst>
              </a:tr>
              <a:tr h="30524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FF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Sho-JIN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FF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 Pers.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5230159"/>
                  </a:ext>
                </a:extLst>
              </a:tr>
              <a:tr h="305246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FF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Katsu-JIN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FF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0.6 Pers.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3719431"/>
                  </a:ext>
                </a:extLst>
              </a:tr>
              <a:tr h="323794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FF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Start Plan</a:t>
                      </a:r>
                    </a:p>
                  </a:txBody>
                  <a:tcPr marL="68580" marR="68580" marT="34290" marB="34290" anchor="ctr">
                    <a:lnL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solidFill>
                            <a:srgbClr val="0000FF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Nov’25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5571126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82331" y="570053"/>
            <a:ext cx="2835015" cy="3000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35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HT-MOLD Full Automation 1000 Ton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E94A79-DB16-89C9-7FC0-F8DD951748C4}"/>
              </a:ext>
            </a:extLst>
          </p:cNvPr>
          <p:cNvCxnSpPr/>
          <p:nvPr/>
        </p:nvCxnSpPr>
        <p:spPr>
          <a:xfrm>
            <a:off x="82331" y="446615"/>
            <a:ext cx="8944281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46F1F1-E2E4-3A71-82E3-E790FA5051E1}"/>
              </a:ext>
            </a:extLst>
          </p:cNvPr>
          <p:cNvSpPr txBox="1"/>
          <p:nvPr/>
        </p:nvSpPr>
        <p:spPr>
          <a:xfrm>
            <a:off x="8592307" y="73307"/>
            <a:ext cx="4343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FC2C72-2D9F-4CE0-B8A8-13202C2336F6}" type="slidenum">
              <a:rPr lang="en-US" sz="1350"/>
              <a:pPr algn="r"/>
              <a:t>4</a:t>
            </a:fld>
            <a:endParaRPr lang="en-US" sz="135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A0F5B38-DA4D-1031-C73A-E2F5B874A439}"/>
              </a:ext>
            </a:extLst>
          </p:cNvPr>
          <p:cNvGraphicFramePr>
            <a:graphicFrameLocks noGrp="1"/>
          </p:cNvGraphicFramePr>
          <p:nvPr/>
        </p:nvGraphicFramePr>
        <p:xfrm>
          <a:off x="153226" y="5727016"/>
          <a:ext cx="6181196" cy="7547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3028">
                  <a:extLst>
                    <a:ext uri="{9D8B030D-6E8A-4147-A177-3AD203B41FA5}">
                      <a16:colId xmlns:a16="http://schemas.microsoft.com/office/drawing/2014/main" val="137226191"/>
                    </a:ext>
                  </a:extLst>
                </a:gridCol>
                <a:gridCol w="883028">
                  <a:extLst>
                    <a:ext uri="{9D8B030D-6E8A-4147-A177-3AD203B41FA5}">
                      <a16:colId xmlns:a16="http://schemas.microsoft.com/office/drawing/2014/main" val="2492318974"/>
                    </a:ext>
                  </a:extLst>
                </a:gridCol>
                <a:gridCol w="883028">
                  <a:extLst>
                    <a:ext uri="{9D8B030D-6E8A-4147-A177-3AD203B41FA5}">
                      <a16:colId xmlns:a16="http://schemas.microsoft.com/office/drawing/2014/main" val="3521880693"/>
                    </a:ext>
                  </a:extLst>
                </a:gridCol>
                <a:gridCol w="883028">
                  <a:extLst>
                    <a:ext uri="{9D8B030D-6E8A-4147-A177-3AD203B41FA5}">
                      <a16:colId xmlns:a16="http://schemas.microsoft.com/office/drawing/2014/main" val="2008789694"/>
                    </a:ext>
                  </a:extLst>
                </a:gridCol>
                <a:gridCol w="883028">
                  <a:extLst>
                    <a:ext uri="{9D8B030D-6E8A-4147-A177-3AD203B41FA5}">
                      <a16:colId xmlns:a16="http://schemas.microsoft.com/office/drawing/2014/main" val="280907939"/>
                    </a:ext>
                  </a:extLst>
                </a:gridCol>
                <a:gridCol w="883028">
                  <a:extLst>
                    <a:ext uri="{9D8B030D-6E8A-4147-A177-3AD203B41FA5}">
                      <a16:colId xmlns:a16="http://schemas.microsoft.com/office/drawing/2014/main" val="328304155"/>
                    </a:ext>
                  </a:extLst>
                </a:gridCol>
                <a:gridCol w="883028">
                  <a:extLst>
                    <a:ext uri="{9D8B030D-6E8A-4147-A177-3AD203B41FA5}">
                      <a16:colId xmlns:a16="http://schemas.microsoft.com/office/drawing/2014/main" val="3182707996"/>
                    </a:ext>
                  </a:extLst>
                </a:gridCol>
              </a:tblGrid>
              <a:tr h="377373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DC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Jul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DC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Aug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DC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DC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DC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DC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Dec</a:t>
                      </a: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DC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1062195"/>
                  </a:ext>
                </a:extLst>
              </a:tr>
              <a:tr h="377373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marL="68580" marR="68580" marT="34290" marB="34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051637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A1E051B-4A25-B466-BC64-9A33BFDDCCA9}"/>
              </a:ext>
            </a:extLst>
          </p:cNvPr>
          <p:cNvSpPr txBox="1"/>
          <p:nvPr/>
        </p:nvSpPr>
        <p:spPr>
          <a:xfrm>
            <a:off x="58664" y="5426934"/>
            <a:ext cx="10021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u="sng" dirty="0">
                <a:solidFill>
                  <a:schemeClr val="bg1"/>
                </a:solidFill>
                <a:highlight>
                  <a:srgbClr val="0000FF"/>
                </a:highlight>
              </a:rPr>
              <a:t>Action plan</a:t>
            </a: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B8EC4FA8-E91E-FA28-DAB2-4CB58009F7C5}"/>
              </a:ext>
            </a:extLst>
          </p:cNvPr>
          <p:cNvSpPr txBox="1"/>
          <p:nvPr/>
        </p:nvSpPr>
        <p:spPr>
          <a:xfrm>
            <a:off x="828934" y="6062075"/>
            <a:ext cx="1341073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/>
              <a:t>Equipment Budget</a:t>
            </a:r>
          </a:p>
        </p:txBody>
      </p:sp>
      <p:sp>
        <p:nvSpPr>
          <p:cNvPr id="12" name="TextBox 15">
            <a:extLst>
              <a:ext uri="{FF2B5EF4-FFF2-40B4-BE49-F238E27FC236}">
                <a16:creationId xmlns:a16="http://schemas.microsoft.com/office/drawing/2014/main" id="{CF4ECC3A-F3AD-9A97-B7FF-121BAC1E19F6}"/>
              </a:ext>
            </a:extLst>
          </p:cNvPr>
          <p:cNvSpPr txBox="1"/>
          <p:nvPr/>
        </p:nvSpPr>
        <p:spPr>
          <a:xfrm>
            <a:off x="2571697" y="6013938"/>
            <a:ext cx="548035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Order</a:t>
            </a:r>
          </a:p>
        </p:txBody>
      </p:sp>
      <p:sp>
        <p:nvSpPr>
          <p:cNvPr id="14" name="TextBox 39">
            <a:extLst>
              <a:ext uri="{FF2B5EF4-FFF2-40B4-BE49-F238E27FC236}">
                <a16:creationId xmlns:a16="http://schemas.microsoft.com/office/drawing/2014/main" id="{1670E20C-C00B-4F2D-9425-7C58698D1C43}"/>
              </a:ext>
            </a:extLst>
          </p:cNvPr>
          <p:cNvSpPr txBox="1"/>
          <p:nvPr/>
        </p:nvSpPr>
        <p:spPr>
          <a:xfrm>
            <a:off x="3859920" y="6045859"/>
            <a:ext cx="647934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Making</a:t>
            </a:r>
          </a:p>
        </p:txBody>
      </p:sp>
      <p:sp>
        <p:nvSpPr>
          <p:cNvPr id="16" name="TextBox 41">
            <a:extLst>
              <a:ext uri="{FF2B5EF4-FFF2-40B4-BE49-F238E27FC236}">
                <a16:creationId xmlns:a16="http://schemas.microsoft.com/office/drawing/2014/main" id="{FF5C767D-3987-744B-41F8-0A9DD8FFC210}"/>
              </a:ext>
            </a:extLst>
          </p:cNvPr>
          <p:cNvSpPr txBox="1"/>
          <p:nvPr/>
        </p:nvSpPr>
        <p:spPr>
          <a:xfrm>
            <a:off x="4589837" y="6060079"/>
            <a:ext cx="884539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Debug</a:t>
            </a:r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8E3CEF87-59C2-E99D-EC2E-B7C1C2815E02}"/>
              </a:ext>
            </a:extLst>
          </p:cNvPr>
          <p:cNvSpPr/>
          <p:nvPr/>
        </p:nvSpPr>
        <p:spPr>
          <a:xfrm rot="10800000">
            <a:off x="5272557" y="6307836"/>
            <a:ext cx="215178" cy="146137"/>
          </a:xfrm>
          <a:prstGeom prst="triangle">
            <a:avLst/>
          </a:prstGeom>
          <a:solidFill>
            <a:srgbClr val="00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0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230C43BB-43CE-EF14-B88E-3C583F291D49}"/>
              </a:ext>
            </a:extLst>
          </p:cNvPr>
          <p:cNvSpPr/>
          <p:nvPr/>
        </p:nvSpPr>
        <p:spPr>
          <a:xfrm rot="10800000">
            <a:off x="1638117" y="6322119"/>
            <a:ext cx="215178" cy="14613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00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8836BB06-45B4-C8D1-61F7-F8996EE04FEB}"/>
              </a:ext>
            </a:extLst>
          </p:cNvPr>
          <p:cNvSpPr/>
          <p:nvPr/>
        </p:nvSpPr>
        <p:spPr>
          <a:xfrm rot="10800000">
            <a:off x="1939807" y="6322119"/>
            <a:ext cx="215178" cy="146137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00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463455F3-EE38-B792-1C8D-19B4A1494EA4}"/>
              </a:ext>
            </a:extLst>
          </p:cNvPr>
          <p:cNvSpPr/>
          <p:nvPr/>
        </p:nvSpPr>
        <p:spPr>
          <a:xfrm rot="10800000">
            <a:off x="3299313" y="6319122"/>
            <a:ext cx="215178" cy="146137"/>
          </a:xfrm>
          <a:prstGeom prst="triangle">
            <a:avLst/>
          </a:prstGeom>
          <a:solidFill>
            <a:srgbClr val="00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0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3239DF1-BAA2-40AE-3627-AEAEA70B6E0A}"/>
              </a:ext>
            </a:extLst>
          </p:cNvPr>
          <p:cNvCxnSpPr>
            <a:cxnSpLocks/>
            <a:stCxn id="21" idx="1"/>
            <a:endCxn id="22" idx="5"/>
          </p:cNvCxnSpPr>
          <p:nvPr/>
        </p:nvCxnSpPr>
        <p:spPr>
          <a:xfrm flipV="1">
            <a:off x="2101190" y="6392190"/>
            <a:ext cx="1251917" cy="2997"/>
          </a:xfrm>
          <a:prstGeom prst="line">
            <a:avLst/>
          </a:prstGeom>
          <a:ln w="19050">
            <a:solidFill>
              <a:srgbClr val="00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221451D8-53C5-D7E8-7D03-9693C1BCCDD6}"/>
              </a:ext>
            </a:extLst>
          </p:cNvPr>
          <p:cNvSpPr/>
          <p:nvPr/>
        </p:nvSpPr>
        <p:spPr>
          <a:xfrm rot="10800000">
            <a:off x="3622202" y="6317474"/>
            <a:ext cx="215178" cy="146137"/>
          </a:xfrm>
          <a:prstGeom prst="triangle">
            <a:avLst/>
          </a:prstGeom>
          <a:solidFill>
            <a:srgbClr val="FF99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00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69B09F7-10BE-C4ED-03B0-8533F795341C}"/>
              </a:ext>
            </a:extLst>
          </p:cNvPr>
          <p:cNvSpPr/>
          <p:nvPr/>
        </p:nvSpPr>
        <p:spPr>
          <a:xfrm rot="10800000">
            <a:off x="4374659" y="6317474"/>
            <a:ext cx="215178" cy="146137"/>
          </a:xfrm>
          <a:prstGeom prst="triangle">
            <a:avLst/>
          </a:prstGeom>
          <a:solidFill>
            <a:srgbClr val="00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0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09DD0158-68D1-578B-BAA5-778C0424B75A}"/>
              </a:ext>
            </a:extLst>
          </p:cNvPr>
          <p:cNvSpPr/>
          <p:nvPr/>
        </p:nvSpPr>
        <p:spPr>
          <a:xfrm rot="10800000">
            <a:off x="5032106" y="6305443"/>
            <a:ext cx="215178" cy="146137"/>
          </a:xfrm>
          <a:prstGeom prst="triangle">
            <a:avLst/>
          </a:prstGeom>
          <a:solidFill>
            <a:srgbClr val="00FF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800"/>
          </a:p>
        </p:txBody>
      </p:sp>
      <p:sp>
        <p:nvSpPr>
          <p:cNvPr id="31" name="TextBox 41">
            <a:extLst>
              <a:ext uri="{FF2B5EF4-FFF2-40B4-BE49-F238E27FC236}">
                <a16:creationId xmlns:a16="http://schemas.microsoft.com/office/drawing/2014/main" id="{1E55F198-647A-38DE-20A2-1AD548F598CD}"/>
              </a:ext>
            </a:extLst>
          </p:cNvPr>
          <p:cNvSpPr txBox="1"/>
          <p:nvPr/>
        </p:nvSpPr>
        <p:spPr>
          <a:xfrm>
            <a:off x="5187292" y="6047538"/>
            <a:ext cx="548035" cy="27699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rtlCol="0" anchor="t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Finish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866B97-011B-4409-BCAB-D0AAEBA11DF5}"/>
              </a:ext>
            </a:extLst>
          </p:cNvPr>
          <p:cNvCxnSpPr>
            <a:cxnSpLocks/>
          </p:cNvCxnSpPr>
          <p:nvPr/>
        </p:nvCxnSpPr>
        <p:spPr>
          <a:xfrm flipV="1">
            <a:off x="3795592" y="6400405"/>
            <a:ext cx="640080" cy="2997"/>
          </a:xfrm>
          <a:prstGeom prst="line">
            <a:avLst/>
          </a:prstGeom>
          <a:ln w="19050">
            <a:solidFill>
              <a:srgbClr val="FF9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ADA0D2A-2E65-8A5F-6FA1-F56B6A552BDC}"/>
              </a:ext>
            </a:extLst>
          </p:cNvPr>
          <p:cNvCxnSpPr>
            <a:cxnSpLocks/>
          </p:cNvCxnSpPr>
          <p:nvPr/>
        </p:nvCxnSpPr>
        <p:spPr>
          <a:xfrm flipV="1">
            <a:off x="4547212" y="6390543"/>
            <a:ext cx="548640" cy="2997"/>
          </a:xfrm>
          <a:prstGeom prst="line">
            <a:avLst/>
          </a:prstGeom>
          <a:ln w="19050">
            <a:solidFill>
              <a:srgbClr val="00F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F61E524-C832-969C-DBEF-599B5A87EE33}"/>
              </a:ext>
            </a:extLst>
          </p:cNvPr>
          <p:cNvSpPr txBox="1"/>
          <p:nvPr/>
        </p:nvSpPr>
        <p:spPr>
          <a:xfrm>
            <a:off x="1499470" y="3169122"/>
            <a:ext cx="5595955" cy="461665"/>
          </a:xfrm>
          <a:prstGeom prst="rect">
            <a:avLst/>
          </a:prstGeom>
          <a:solidFill>
            <a:srgbClr val="00FF00"/>
          </a:solidFill>
        </p:spPr>
        <p:txBody>
          <a:bodyPr wrap="none" rtlCol="0">
            <a:spAutoFit/>
          </a:bodyPr>
          <a:lstStyle/>
          <a:p>
            <a:r>
              <a:rPr lang="en-US" sz="2400" b="1" dirty="0"/>
              <a:t>Wait Production Confirm Time Man Power</a:t>
            </a:r>
          </a:p>
        </p:txBody>
      </p:sp>
    </p:spTree>
    <p:extLst>
      <p:ext uri="{BB962C8B-B14F-4D97-AF65-F5344CB8AC3E}">
        <p14:creationId xmlns:p14="http://schemas.microsoft.com/office/powerpoint/2010/main" val="982487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5D2D1E-D1A8-80FA-589A-00AD1F57C18A}"/>
              </a:ext>
            </a:extLst>
          </p:cNvPr>
          <p:cNvSpPr txBox="1"/>
          <p:nvPr/>
        </p:nvSpPr>
        <p:spPr>
          <a:xfrm>
            <a:off x="82331" y="43460"/>
            <a:ext cx="879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800">
              <a:defRPr/>
            </a:pPr>
            <a:r>
              <a:rPr lang="en-US" b="1" dirty="0">
                <a:solidFill>
                  <a:srgbClr val="0000CC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HT-MFG2 Y2025 DX-Automation : Example Chie-tech , Automation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CE94A79-DB16-89C9-7FC0-F8DD951748C4}"/>
              </a:ext>
            </a:extLst>
          </p:cNvPr>
          <p:cNvCxnSpPr/>
          <p:nvPr/>
        </p:nvCxnSpPr>
        <p:spPr>
          <a:xfrm>
            <a:off x="82331" y="446615"/>
            <a:ext cx="8944281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F46F1F1-E2E4-3A71-82E3-E790FA5051E1}"/>
              </a:ext>
            </a:extLst>
          </p:cNvPr>
          <p:cNvSpPr txBox="1"/>
          <p:nvPr/>
        </p:nvSpPr>
        <p:spPr>
          <a:xfrm>
            <a:off x="8592307" y="73307"/>
            <a:ext cx="43430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E6FC2C72-2D9F-4CE0-B8A8-13202C2336F6}" type="slidenum">
              <a:rPr lang="en-US" sz="1350"/>
              <a:pPr algn="r"/>
              <a:t>5</a:t>
            </a:fld>
            <a:endParaRPr lang="en-US" sz="135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8CFCC5A-3C00-1BF7-781F-53B29E3FEC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5547" t="5142" r="20349" b="13508"/>
          <a:stretch/>
        </p:blipFill>
        <p:spPr bwMode="auto">
          <a:xfrm rot="16200000">
            <a:off x="1079765" y="1063662"/>
            <a:ext cx="2441045" cy="429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A9C3FD-0CFD-F01F-027E-B155CDB6A3EA}"/>
              </a:ext>
            </a:extLst>
          </p:cNvPr>
          <p:cNvSpPr txBox="1"/>
          <p:nvPr/>
        </p:nvSpPr>
        <p:spPr>
          <a:xfrm>
            <a:off x="129082" y="604411"/>
            <a:ext cx="330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Update Project Material POM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0D07B-6452-A8A9-B7C1-AAADA7C8D343}"/>
              </a:ext>
            </a:extLst>
          </p:cNvPr>
          <p:cNvSpPr txBox="1"/>
          <p:nvPr/>
        </p:nvSpPr>
        <p:spPr>
          <a:xfrm>
            <a:off x="674638" y="1618648"/>
            <a:ext cx="288862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F5E34F-BEFE-FF43-A6DF-6F7B3E5481DC}"/>
              </a:ext>
            </a:extLst>
          </p:cNvPr>
          <p:cNvSpPr txBox="1"/>
          <p:nvPr/>
        </p:nvSpPr>
        <p:spPr>
          <a:xfrm>
            <a:off x="1625582" y="1618648"/>
            <a:ext cx="288862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FC88A-6F29-1E0D-D6D5-82244C426C9F}"/>
              </a:ext>
            </a:extLst>
          </p:cNvPr>
          <p:cNvSpPr txBox="1"/>
          <p:nvPr/>
        </p:nvSpPr>
        <p:spPr>
          <a:xfrm>
            <a:off x="2710358" y="1623218"/>
            <a:ext cx="288862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43EB48-D409-14F7-DA76-5787CD866FEC}"/>
              </a:ext>
            </a:extLst>
          </p:cNvPr>
          <p:cNvSpPr txBox="1"/>
          <p:nvPr/>
        </p:nvSpPr>
        <p:spPr>
          <a:xfrm>
            <a:off x="3805733" y="1618648"/>
            <a:ext cx="288862" cy="338554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US" sz="1600" dirty="0"/>
              <a:t>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3111900-9490-7DAD-156A-1A88467BF24D}"/>
              </a:ext>
            </a:extLst>
          </p:cNvPr>
          <p:cNvSpPr txBox="1"/>
          <p:nvPr/>
        </p:nvSpPr>
        <p:spPr>
          <a:xfrm>
            <a:off x="152399" y="974553"/>
            <a:ext cx="4554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Box for Support Material POM Request Size = 4 Size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766F4B-3824-4530-1F87-BF478824DCD0}"/>
              </a:ext>
            </a:extLst>
          </p:cNvPr>
          <p:cNvSpPr txBox="1"/>
          <p:nvPr/>
        </p:nvSpPr>
        <p:spPr>
          <a:xfrm>
            <a:off x="236868" y="4632183"/>
            <a:ext cx="3066289" cy="15314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1.Size 25 mm x 27mm x 30 mm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2.Size 105 mm x 105 mm x 30 mm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3.Size 103 mm x 133 mm x 30 mm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4.Size 60 mm x 100 mm x 30 mm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ADE1CE-5B50-4751-8F62-EE74EEE84CEE}"/>
              </a:ext>
            </a:extLst>
          </p:cNvPr>
          <p:cNvCxnSpPr>
            <a:cxnSpLocks/>
          </p:cNvCxnSpPr>
          <p:nvPr/>
        </p:nvCxnSpPr>
        <p:spPr>
          <a:xfrm>
            <a:off x="4756677" y="1439314"/>
            <a:ext cx="21719" cy="52006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8">
            <a:extLst>
              <a:ext uri="{FF2B5EF4-FFF2-40B4-BE49-F238E27FC236}">
                <a16:creationId xmlns:a16="http://schemas.microsoft.com/office/drawing/2014/main" id="{67A018CC-1294-0F2E-3FF0-94CE1CB98D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3190" y="1733556"/>
            <a:ext cx="2409333" cy="16616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10665CA-839B-406F-84C4-4F7C589C340C}"/>
              </a:ext>
            </a:extLst>
          </p:cNvPr>
          <p:cNvSpPr txBox="1"/>
          <p:nvPr/>
        </p:nvSpPr>
        <p:spPr>
          <a:xfrm>
            <a:off x="4914035" y="3647252"/>
            <a:ext cx="33827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TDM Request Size 25 mm x 27mm x 30 mm</a:t>
            </a:r>
          </a:p>
          <a:p>
            <a:r>
              <a:rPr lang="en-US" sz="1400" b="1" dirty="0"/>
              <a:t> Send OK = 80 Pcs.  = </a:t>
            </a:r>
            <a:r>
              <a:rPr lang="en-US" sz="1400" b="1" dirty="0">
                <a:highlight>
                  <a:srgbClr val="FFFF00"/>
                </a:highlight>
              </a:rPr>
              <a:t>2 Kg.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DE946E7-9C3B-CD23-DC6C-0FA54E1C45BA}"/>
              </a:ext>
            </a:extLst>
          </p:cNvPr>
          <p:cNvSpPr txBox="1"/>
          <p:nvPr/>
        </p:nvSpPr>
        <p:spPr>
          <a:xfrm>
            <a:off x="4914035" y="4360999"/>
            <a:ext cx="38569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TDM Request Size 103 mm x 133 mm x 30 mm </a:t>
            </a:r>
          </a:p>
          <a:p>
            <a:r>
              <a:rPr lang="en-US" sz="1400" b="1" dirty="0"/>
              <a:t>= 20 Pcs.   = </a:t>
            </a:r>
            <a:r>
              <a:rPr lang="en-US" sz="1400" b="1" dirty="0">
                <a:highlight>
                  <a:srgbClr val="FFFF00"/>
                </a:highlight>
              </a:rPr>
              <a:t>25 KG</a:t>
            </a:r>
            <a:r>
              <a:rPr lang="en-US" sz="1400" b="1" dirty="0"/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907F51-F7AC-CAD0-D949-3936DD480B09}"/>
              </a:ext>
            </a:extLst>
          </p:cNvPr>
          <p:cNvSpPr txBox="1"/>
          <p:nvPr/>
        </p:nvSpPr>
        <p:spPr>
          <a:xfrm>
            <a:off x="4914035" y="5136296"/>
            <a:ext cx="36782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PDE Request Size 105 mm x 105 mm x 30 mm</a:t>
            </a:r>
          </a:p>
          <a:p>
            <a:r>
              <a:rPr lang="en-US" sz="1400" b="1" dirty="0"/>
              <a:t>Send OK = 3 Pcs. = </a:t>
            </a:r>
            <a:r>
              <a:rPr lang="en-US" sz="1400" b="1" dirty="0">
                <a:highlight>
                  <a:srgbClr val="FFFF00"/>
                </a:highlight>
              </a:rPr>
              <a:t>1 KG.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E080DF-B977-2A2E-193F-49609A39753C}"/>
              </a:ext>
            </a:extLst>
          </p:cNvPr>
          <p:cNvSpPr txBox="1"/>
          <p:nvPr/>
        </p:nvSpPr>
        <p:spPr>
          <a:xfrm>
            <a:off x="5676900" y="6042053"/>
            <a:ext cx="241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Reuse Material = 28 KG.</a:t>
            </a:r>
          </a:p>
        </p:txBody>
      </p:sp>
    </p:spTree>
    <p:extLst>
      <p:ext uri="{BB962C8B-B14F-4D97-AF65-F5344CB8AC3E}">
        <p14:creationId xmlns:p14="http://schemas.microsoft.com/office/powerpoint/2010/main" val="734311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FA1B53-20AA-7BA6-2C89-514B076A7D78}"/>
              </a:ext>
            </a:extLst>
          </p:cNvPr>
          <p:cNvSpPr txBox="1"/>
          <p:nvPr/>
        </p:nvSpPr>
        <p:spPr>
          <a:xfrm>
            <a:off x="2359696" y="2767281"/>
            <a:ext cx="4424609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153964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0B5329F-5D20-64A8-5C82-7D85D851DE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354400"/>
              </p:ext>
            </p:extLst>
          </p:nvPr>
        </p:nvGraphicFramePr>
        <p:xfrm>
          <a:off x="147799" y="360490"/>
          <a:ext cx="823922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1314924016"/>
                    </a:ext>
                  </a:extLst>
                </a:gridCol>
                <a:gridCol w="1015469">
                  <a:extLst>
                    <a:ext uri="{9D8B030D-6E8A-4147-A177-3AD203B41FA5}">
                      <a16:colId xmlns:a16="http://schemas.microsoft.com/office/drawing/2014/main" val="15159105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114379822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24794327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856827668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833557655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392264307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682187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Expand project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Katsu </a:t>
                      </a:r>
                      <a:r>
                        <a:rPr lang="en-US" dirty="0" err="1">
                          <a:solidFill>
                            <a:sysClr val="windowText" lastClr="000000"/>
                          </a:solidFill>
                        </a:rPr>
                        <a:t>jin</a:t>
                      </a: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Jul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Aug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Sep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Oct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Nov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Dec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0775053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Cut off material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22126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687569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ysClr val="windowText" lastClr="000000"/>
                          </a:solidFill>
                        </a:rPr>
                        <a:t>Check Temp. &amp; Humidity</a:t>
                      </a:r>
                    </a:p>
                    <a:p>
                      <a:pPr algn="ctr"/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Item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9978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0.2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1.6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7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2.8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3.2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932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ysClr val="windowText" lastClr="000000"/>
                          </a:solidFill>
                        </a:rPr>
                        <a:t>Total Katsu-Jin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17.2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45665"/>
                  </a:ext>
                </a:extLst>
              </a:tr>
            </a:tbl>
          </a:graphicData>
        </a:graphic>
      </p:graphicFrame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6EA72C4-B4DA-7AEB-F4F3-43BA3DFD7B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4588568"/>
              </p:ext>
            </p:extLst>
          </p:nvPr>
        </p:nvGraphicFramePr>
        <p:xfrm>
          <a:off x="403567" y="3493440"/>
          <a:ext cx="6212898" cy="1666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C501A13B-279C-AEB6-14F7-4AA1C7645771}"/>
              </a:ext>
            </a:extLst>
          </p:cNvPr>
          <p:cNvGrpSpPr/>
          <p:nvPr/>
        </p:nvGrpSpPr>
        <p:grpSpPr>
          <a:xfrm>
            <a:off x="4733682" y="3766102"/>
            <a:ext cx="1042273" cy="261610"/>
            <a:chOff x="8085974" y="458178"/>
            <a:chExt cx="1042273" cy="261610"/>
          </a:xfrm>
        </p:grpSpPr>
        <p:sp>
          <p:nvSpPr>
            <p:cNvPr id="4" name="Rounded Rectangle 8">
              <a:extLst>
                <a:ext uri="{FF2B5EF4-FFF2-40B4-BE49-F238E27FC236}">
                  <a16:creationId xmlns:a16="http://schemas.microsoft.com/office/drawing/2014/main" id="{797D918B-FAAD-4DDA-C18C-D5F5F47A7E55}"/>
                </a:ext>
              </a:extLst>
            </p:cNvPr>
            <p:cNvSpPr/>
            <p:nvPr/>
          </p:nvSpPr>
          <p:spPr>
            <a:xfrm>
              <a:off x="8085974" y="473751"/>
              <a:ext cx="994547" cy="203492"/>
            </a:xfrm>
            <a:prstGeom prst="roundRect">
              <a:avLst/>
            </a:prstGeom>
            <a:solidFill>
              <a:srgbClr val="CCFFFF"/>
            </a:solidFill>
            <a:ln w="6350" cap="flat" cmpd="sng" algn="ctr">
              <a:solidFill>
                <a:srgbClr val="70AD47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81D5BA-2E16-2750-1E36-2365A43F3B3C}"/>
                </a:ext>
              </a:extLst>
            </p:cNvPr>
            <p:cNvSpPr txBox="1"/>
            <p:nvPr/>
          </p:nvSpPr>
          <p:spPr>
            <a:xfrm>
              <a:off x="8085974" y="458178"/>
              <a:ext cx="1042273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anose="020F0502020204030204"/>
                </a:rPr>
                <a:t>Target 8.0 Per.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1D07998-3EF3-8E46-C3BC-C4D0054C9539}"/>
              </a:ext>
            </a:extLst>
          </p:cNvPr>
          <p:cNvSpPr txBox="1"/>
          <p:nvPr/>
        </p:nvSpPr>
        <p:spPr>
          <a:xfrm>
            <a:off x="1032939" y="3429000"/>
            <a:ext cx="74034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defRPr/>
            </a:pPr>
            <a:r>
              <a:rPr lang="en-US" sz="105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</a:rPr>
              <a:t>[per]</a:t>
            </a:r>
          </a:p>
        </p:txBody>
      </p:sp>
    </p:spTree>
    <p:extLst>
      <p:ext uri="{BB962C8B-B14F-4D97-AF65-F5344CB8AC3E}">
        <p14:creationId xmlns:p14="http://schemas.microsoft.com/office/powerpoint/2010/main" val="2936756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E14DE5-FF94-0D7A-2DB1-273661EE4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06" y="572091"/>
            <a:ext cx="8500188" cy="5713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028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 Them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 Them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 Them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3019</TotalTime>
  <Words>583</Words>
  <Application>Microsoft Office PowerPoint</Application>
  <PresentationFormat>On-screen Show (4:3)</PresentationFormat>
  <Paragraphs>263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Meiryo UI</vt:lpstr>
      <vt:lpstr>Arial</vt:lpstr>
      <vt:lpstr>Calibri</vt:lpstr>
      <vt:lpstr>Calibri Light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Kaizen summary Y2025</dc:title>
  <dc:creator>MS.BENJAPORN KONNAK</dc:creator>
  <cp:lastModifiedBy>phongsakon</cp:lastModifiedBy>
  <cp:revision>101</cp:revision>
  <dcterms:created xsi:type="dcterms:W3CDTF">2025-02-20T02:21:44Z</dcterms:created>
  <dcterms:modified xsi:type="dcterms:W3CDTF">2025-08-25T08:45:25Z</dcterms:modified>
</cp:coreProperties>
</file>