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09" r:id="rId2"/>
    <p:sldId id="265" r:id="rId3"/>
    <p:sldId id="278" r:id="rId4"/>
    <p:sldId id="611" r:id="rId5"/>
    <p:sldId id="612" r:id="rId6"/>
    <p:sldId id="606" r:id="rId7"/>
    <p:sldId id="266" r:id="rId8"/>
    <p:sldId id="281" r:id="rId9"/>
    <p:sldId id="275" r:id="rId10"/>
    <p:sldId id="263" r:id="rId11"/>
    <p:sldId id="613" r:id="rId12"/>
    <p:sldId id="614" r:id="rId13"/>
    <p:sldId id="271" r:id="rId14"/>
  </p:sldIdLst>
  <p:sldSz cx="12192000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C21DC-5263-4188-A6C1-5A2D4CC72DD9}" type="datetimeFigureOut">
              <a:rPr lang="en-US" smtClean="0"/>
              <a:t>27/10/2025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93700-FB4A-46A2-927E-FA20E7B33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3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5000" y="1163638"/>
            <a:ext cx="5588000" cy="3143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เนื่องจากในปีนี้</a:t>
            </a:r>
            <a:r>
              <a:rPr lang="th-TH" baseline="0" dirty="0"/>
              <a:t> ทาง</a:t>
            </a:r>
            <a:r>
              <a:rPr lang="en-US" baseline="0" dirty="0"/>
              <a:t>MFG2 Mold </a:t>
            </a:r>
            <a:r>
              <a:rPr lang="th-TH" baseline="0" dirty="0"/>
              <a:t>มีแผนการทำ</a:t>
            </a:r>
            <a:r>
              <a:rPr lang="en-US" baseline="0" dirty="0"/>
              <a:t>Project Full Auto Production</a:t>
            </a:r>
          </a:p>
          <a:p>
            <a:r>
              <a:rPr lang="th-TH" baseline="0" dirty="0"/>
              <a:t>โดยมีเป้าหมายที่เครื่องฉีด1001</a:t>
            </a:r>
            <a:r>
              <a:rPr lang="en-US" baseline="0" dirty="0"/>
              <a:t>T</a:t>
            </a:r>
          </a:p>
          <a:p>
            <a:r>
              <a:rPr lang="th-TH" baseline="0" dirty="0"/>
              <a:t>มี</a:t>
            </a:r>
            <a:r>
              <a:rPr lang="en-US" baseline="0" dirty="0"/>
              <a:t>Process</a:t>
            </a:r>
            <a:r>
              <a:rPr lang="th-TH" baseline="0" dirty="0"/>
              <a:t>การทำงานหลัก </a:t>
            </a:r>
            <a:r>
              <a:rPr lang="en-US" baseline="0" dirty="0"/>
              <a:t>4</a:t>
            </a:r>
            <a:r>
              <a:rPr lang="th-TH" baseline="0" dirty="0"/>
              <a:t> ขั้นตอน</a:t>
            </a:r>
          </a:p>
          <a:p>
            <a:pPr marL="228600" indent="-228600">
              <a:buAutoNum type="arabicPeriod"/>
            </a:pPr>
            <a:r>
              <a:rPr lang="en-US" baseline="0" dirty="0"/>
              <a:t>Cutting Gate </a:t>
            </a:r>
          </a:p>
          <a:p>
            <a:pPr marL="228600" indent="-228600">
              <a:buAutoNum type="arabicPeriod"/>
            </a:pPr>
            <a:r>
              <a:rPr lang="en-US" baseline="0" dirty="0"/>
              <a:t>PAD Printing</a:t>
            </a:r>
          </a:p>
          <a:p>
            <a:pPr marL="228600" indent="-228600">
              <a:buAutoNum type="arabicPeriod"/>
            </a:pPr>
            <a:r>
              <a:rPr lang="en-US" baseline="0" dirty="0"/>
              <a:t>Appearance Check </a:t>
            </a:r>
          </a:p>
          <a:p>
            <a:pPr marL="228600" indent="-228600">
              <a:buAutoNum type="arabicPeriod"/>
            </a:pPr>
            <a:r>
              <a:rPr lang="en-US" baseline="0" dirty="0"/>
              <a:t>Packing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6DA3E-6968-4D4A-B07D-F96D4FAA18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1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35000" y="1163638"/>
            <a:ext cx="5588000" cy="3143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เนื่องจากในปีนี้</a:t>
            </a:r>
            <a:r>
              <a:rPr lang="th-TH" baseline="0" dirty="0"/>
              <a:t> ทาง</a:t>
            </a:r>
            <a:r>
              <a:rPr lang="en-US" baseline="0" dirty="0"/>
              <a:t>MFG2 Mold </a:t>
            </a:r>
            <a:r>
              <a:rPr lang="th-TH" baseline="0" dirty="0"/>
              <a:t>มีแผนการทำ</a:t>
            </a:r>
            <a:r>
              <a:rPr lang="en-US" baseline="0" dirty="0"/>
              <a:t>Project Full Auto Production</a:t>
            </a:r>
          </a:p>
          <a:p>
            <a:r>
              <a:rPr lang="th-TH" baseline="0" dirty="0"/>
              <a:t>โดยมีเป้าหมายที่เครื่องฉีด1001</a:t>
            </a:r>
            <a:r>
              <a:rPr lang="en-US" baseline="0" dirty="0"/>
              <a:t>T</a:t>
            </a:r>
          </a:p>
          <a:p>
            <a:r>
              <a:rPr lang="th-TH" baseline="0" dirty="0"/>
              <a:t>มี</a:t>
            </a:r>
            <a:r>
              <a:rPr lang="en-US" baseline="0" dirty="0"/>
              <a:t>Process</a:t>
            </a:r>
            <a:r>
              <a:rPr lang="th-TH" baseline="0" dirty="0"/>
              <a:t>การทำงานหลัก </a:t>
            </a:r>
            <a:r>
              <a:rPr lang="en-US" baseline="0" dirty="0"/>
              <a:t>4</a:t>
            </a:r>
            <a:r>
              <a:rPr lang="th-TH" baseline="0" dirty="0"/>
              <a:t> ขั้นตอน</a:t>
            </a:r>
          </a:p>
          <a:p>
            <a:pPr marL="228600" indent="-228600">
              <a:buAutoNum type="arabicPeriod"/>
            </a:pPr>
            <a:r>
              <a:rPr lang="en-US" baseline="0" dirty="0"/>
              <a:t>Cutting Gate </a:t>
            </a:r>
          </a:p>
          <a:p>
            <a:pPr marL="228600" indent="-228600">
              <a:buAutoNum type="arabicPeriod"/>
            </a:pPr>
            <a:r>
              <a:rPr lang="en-US" baseline="0" dirty="0"/>
              <a:t>PAD Printing</a:t>
            </a:r>
          </a:p>
          <a:p>
            <a:pPr marL="228600" indent="-228600">
              <a:buAutoNum type="arabicPeriod"/>
            </a:pPr>
            <a:r>
              <a:rPr lang="en-US" baseline="0" dirty="0"/>
              <a:t>Appearance Check </a:t>
            </a:r>
          </a:p>
          <a:p>
            <a:pPr marL="228600" indent="-228600">
              <a:buAutoNum type="arabicPeriod"/>
            </a:pPr>
            <a:r>
              <a:rPr lang="en-US" baseline="0" dirty="0"/>
              <a:t>Packing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6DA3E-6968-4D4A-B07D-F96D4FAA18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64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 plan </a:t>
            </a:r>
            <a:endParaRPr lang="th-TH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6E4E3-55D7-4464-A624-62F216D9B0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6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F131-C6B9-40E3-9BD5-03B6696332E0}" type="datetimeFigureOut">
              <a:rPr lang="en-US" smtClean="0"/>
              <a:t>27/10/2025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180-9C89-4A7C-A980-213CCF98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8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F131-C6B9-40E3-9BD5-03B6696332E0}" type="datetimeFigureOut">
              <a:rPr lang="en-US" smtClean="0"/>
              <a:t>27/10/2025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180-9C89-4A7C-A980-213CCF98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3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F131-C6B9-40E3-9BD5-03B6696332E0}" type="datetimeFigureOut">
              <a:rPr lang="en-US" smtClean="0"/>
              <a:t>27/10/2025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180-9C89-4A7C-A980-213CCF98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1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F131-C6B9-40E3-9BD5-03B6696332E0}" type="datetimeFigureOut">
              <a:rPr lang="en-US" smtClean="0"/>
              <a:t>27/10/2025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180-9C89-4A7C-A980-213CCF98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9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F131-C6B9-40E3-9BD5-03B6696332E0}" type="datetimeFigureOut">
              <a:rPr lang="en-US" smtClean="0"/>
              <a:t>27/10/2025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180-9C89-4A7C-A980-213CCF98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8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F131-C6B9-40E3-9BD5-03B6696332E0}" type="datetimeFigureOut">
              <a:rPr lang="en-US" smtClean="0"/>
              <a:t>27/10/2025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180-9C89-4A7C-A980-213CCF98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F131-C6B9-40E3-9BD5-03B6696332E0}" type="datetimeFigureOut">
              <a:rPr lang="en-US" smtClean="0"/>
              <a:t>27/10/2025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180-9C89-4A7C-A980-213CCF98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F131-C6B9-40E3-9BD5-03B6696332E0}" type="datetimeFigureOut">
              <a:rPr lang="en-US" smtClean="0"/>
              <a:t>27/10/2025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180-9C89-4A7C-A980-213CCF98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0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F131-C6B9-40E3-9BD5-03B6696332E0}" type="datetimeFigureOut">
              <a:rPr lang="en-US" smtClean="0"/>
              <a:t>27/10/2025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180-9C89-4A7C-A980-213CCF98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F131-C6B9-40E3-9BD5-03B6696332E0}" type="datetimeFigureOut">
              <a:rPr lang="en-US" smtClean="0"/>
              <a:t>27/10/2025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180-9C89-4A7C-A980-213CCF98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2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F131-C6B9-40E3-9BD5-03B6696332E0}" type="datetimeFigureOut">
              <a:rPr lang="en-US" smtClean="0"/>
              <a:t>27/10/2025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A180-9C89-4A7C-A980-213CCF98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8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F131-C6B9-40E3-9BD5-03B6696332E0}" type="datetimeFigureOut">
              <a:rPr lang="en-US" smtClean="0"/>
              <a:t>27/10/2025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CA180-9C89-4A7C-A980-213CCF989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2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46650" y="51992"/>
            <a:ext cx="12045350" cy="354726"/>
            <a:chOff x="123349" y="51992"/>
            <a:chExt cx="9617075" cy="354726"/>
          </a:xfrm>
        </p:grpSpPr>
        <p:sp>
          <p:nvSpPr>
            <p:cNvPr id="4" name="TextBox 3"/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Equipment Budget Request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1</a:t>
              </a:fld>
              <a:endPara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89433" y="488436"/>
            <a:ext cx="614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Cover sheet for equipment budget request (FAM Format)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BFE21EA-71E4-628E-C771-169175495A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804996"/>
              </p:ext>
            </p:extLst>
          </p:nvPr>
        </p:nvGraphicFramePr>
        <p:xfrm>
          <a:off x="465826" y="939486"/>
          <a:ext cx="11291978" cy="5705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496797" imgH="8286672" progId="Excel.Sheet.12">
                  <p:embed/>
                </p:oleObj>
              </mc:Choice>
              <mc:Fallback>
                <p:oleObj name="Worksheet" r:id="rId2" imgW="11496797" imgH="8286672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BFE21EA-71E4-628E-C771-169175495A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5826" y="939486"/>
                        <a:ext cx="11291978" cy="5705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57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8755" y="2767280"/>
            <a:ext cx="56330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5045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4E688-981D-F68F-B7F2-CC1278E12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691E14F-0CE8-7AE6-1BDD-0AFDA7FB0C48}"/>
              </a:ext>
            </a:extLst>
          </p:cNvPr>
          <p:cNvGrpSpPr/>
          <p:nvPr/>
        </p:nvGrpSpPr>
        <p:grpSpPr>
          <a:xfrm>
            <a:off x="146650" y="51992"/>
            <a:ext cx="12045350" cy="354726"/>
            <a:chOff x="123349" y="51992"/>
            <a:chExt cx="9617075" cy="3547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7531D6-BED1-ACD5-7067-DE0C7024570B}"/>
                </a:ext>
              </a:extLst>
            </p:cNvPr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Equipment Budget Request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5B1E595-05B2-9796-00DE-5CFA6CB9945B}"/>
                </a:ext>
              </a:extLst>
            </p:cNvPr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18F15F-52C9-A843-667A-0D683C4B7A44}"/>
                </a:ext>
              </a:extLst>
            </p:cNvPr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11</a:t>
              </a:fld>
              <a:endPara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CFE2E57-75BA-34A6-31EA-C15DF2C4D776}"/>
              </a:ext>
            </a:extLst>
          </p:cNvPr>
          <p:cNvSpPr/>
          <p:nvPr/>
        </p:nvSpPr>
        <p:spPr>
          <a:xfrm>
            <a:off x="3554083" y="2579298"/>
            <a:ext cx="1449238" cy="3746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6C3242-9BE3-9871-32E5-D4CFA6FA48CB}"/>
              </a:ext>
            </a:extLst>
          </p:cNvPr>
          <p:cNvSpPr/>
          <p:nvPr/>
        </p:nvSpPr>
        <p:spPr>
          <a:xfrm>
            <a:off x="7886782" y="2579298"/>
            <a:ext cx="1449238" cy="3746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EF3006-5ED1-6D69-1657-E626216FDA1B}"/>
              </a:ext>
            </a:extLst>
          </p:cNvPr>
          <p:cNvGrpSpPr/>
          <p:nvPr/>
        </p:nvGrpSpPr>
        <p:grpSpPr>
          <a:xfrm>
            <a:off x="1599005" y="3380086"/>
            <a:ext cx="783186" cy="557896"/>
            <a:chOff x="1354348" y="4679829"/>
            <a:chExt cx="1501633" cy="1069675"/>
          </a:xfrm>
        </p:grpSpPr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C6DC78EA-05BC-2173-DF1B-E30825A4736C}"/>
                </a:ext>
              </a:extLst>
            </p:cNvPr>
            <p:cNvSpPr/>
            <p:nvPr/>
          </p:nvSpPr>
          <p:spPr>
            <a:xfrm rot="16200000">
              <a:off x="1695728" y="4589252"/>
              <a:ext cx="1069675" cy="1250830"/>
            </a:xfrm>
            <a:prstGeom prst="blockArc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586187-884B-DEE3-1998-90FF0D6461B8}"/>
                </a:ext>
              </a:extLst>
            </p:cNvPr>
            <p:cNvSpPr/>
            <p:nvPr/>
          </p:nvSpPr>
          <p:spPr>
            <a:xfrm>
              <a:off x="1354348" y="4869610"/>
              <a:ext cx="690114" cy="69011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236D8-BC43-2ADA-CB20-4725FB0E2FAD}"/>
              </a:ext>
            </a:extLst>
          </p:cNvPr>
          <p:cNvSpPr/>
          <p:nvPr/>
        </p:nvSpPr>
        <p:spPr>
          <a:xfrm>
            <a:off x="2986459" y="5996150"/>
            <a:ext cx="465600" cy="544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CTRL Box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459272-02ED-A0FB-E480-55A6B1F2C1BB}"/>
              </a:ext>
            </a:extLst>
          </p:cNvPr>
          <p:cNvSpPr/>
          <p:nvPr/>
        </p:nvSpPr>
        <p:spPr>
          <a:xfrm>
            <a:off x="2434093" y="1173195"/>
            <a:ext cx="653993" cy="2485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A8DD4C-6277-7BA8-7C33-C5A9AE9CB34C}"/>
              </a:ext>
            </a:extLst>
          </p:cNvPr>
          <p:cNvSpPr/>
          <p:nvPr/>
        </p:nvSpPr>
        <p:spPr>
          <a:xfrm rot="5400000">
            <a:off x="5885057" y="-1623775"/>
            <a:ext cx="653993" cy="6247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291190-C7E7-9DB1-72E7-CC303395C36E}"/>
              </a:ext>
            </a:extLst>
          </p:cNvPr>
          <p:cNvSpPr/>
          <p:nvPr/>
        </p:nvSpPr>
        <p:spPr>
          <a:xfrm>
            <a:off x="6817567" y="1827189"/>
            <a:ext cx="653993" cy="18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8F868E-462F-023B-AD4F-CDF10BD7A4C1}"/>
              </a:ext>
            </a:extLst>
          </p:cNvPr>
          <p:cNvSpPr/>
          <p:nvPr/>
        </p:nvSpPr>
        <p:spPr>
          <a:xfrm>
            <a:off x="2260040" y="4905518"/>
            <a:ext cx="649530" cy="779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Robot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F98B89-4F86-B41C-56A3-E369288ED664}"/>
              </a:ext>
            </a:extLst>
          </p:cNvPr>
          <p:cNvSpPr/>
          <p:nvPr/>
        </p:nvSpPr>
        <p:spPr>
          <a:xfrm>
            <a:off x="2608057" y="3466343"/>
            <a:ext cx="649530" cy="779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 PAD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A8526F-19B2-91DF-3A2A-7FF0178FE76B}"/>
              </a:ext>
            </a:extLst>
          </p:cNvPr>
          <p:cNvGrpSpPr/>
          <p:nvPr/>
        </p:nvGrpSpPr>
        <p:grpSpPr>
          <a:xfrm>
            <a:off x="6166556" y="3441461"/>
            <a:ext cx="783186" cy="557896"/>
            <a:chOff x="1354348" y="4679829"/>
            <a:chExt cx="1501633" cy="1069675"/>
          </a:xfrm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0A11ACF9-5BB5-64D5-EDC5-2538BD4D987B}"/>
                </a:ext>
              </a:extLst>
            </p:cNvPr>
            <p:cNvSpPr/>
            <p:nvPr/>
          </p:nvSpPr>
          <p:spPr>
            <a:xfrm rot="16200000">
              <a:off x="1695728" y="4589252"/>
              <a:ext cx="1069675" cy="1250830"/>
            </a:xfrm>
            <a:prstGeom prst="blockArc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9F7792-C5DC-7E3D-2CB6-A827D0E679F2}"/>
                </a:ext>
              </a:extLst>
            </p:cNvPr>
            <p:cNvSpPr/>
            <p:nvPr/>
          </p:nvSpPr>
          <p:spPr>
            <a:xfrm>
              <a:off x="1354348" y="4869610"/>
              <a:ext cx="690114" cy="69011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8057536-F2AF-0B77-76B3-EF877ED92796}"/>
              </a:ext>
            </a:extLst>
          </p:cNvPr>
          <p:cNvSpPr/>
          <p:nvPr/>
        </p:nvSpPr>
        <p:spPr>
          <a:xfrm>
            <a:off x="7217134" y="5889364"/>
            <a:ext cx="465600" cy="741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7FE4AB-2EF4-EB0F-EAEF-67765423BA38}"/>
              </a:ext>
            </a:extLst>
          </p:cNvPr>
          <p:cNvSpPr/>
          <p:nvPr/>
        </p:nvSpPr>
        <p:spPr>
          <a:xfrm>
            <a:off x="2670220" y="4319626"/>
            <a:ext cx="830687" cy="402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Camera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E1747A-5BDA-58F9-94B8-8A1C8F9B1B05}"/>
              </a:ext>
            </a:extLst>
          </p:cNvPr>
          <p:cNvSpPr/>
          <p:nvPr/>
        </p:nvSpPr>
        <p:spPr>
          <a:xfrm>
            <a:off x="6957058" y="4922642"/>
            <a:ext cx="649530" cy="779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292E0E-7545-4238-59D2-88ED8F6D1DFA}"/>
              </a:ext>
            </a:extLst>
          </p:cNvPr>
          <p:cNvSpPr/>
          <p:nvPr/>
        </p:nvSpPr>
        <p:spPr>
          <a:xfrm rot="16200000">
            <a:off x="7185700" y="4223706"/>
            <a:ext cx="491924" cy="783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DD1E2E-E48B-BE6B-3A6C-A91FA2B28B33}"/>
              </a:ext>
            </a:extLst>
          </p:cNvPr>
          <p:cNvSpPr/>
          <p:nvPr/>
        </p:nvSpPr>
        <p:spPr>
          <a:xfrm>
            <a:off x="3007570" y="4945784"/>
            <a:ext cx="514902" cy="687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</a:t>
            </a:r>
          </a:p>
          <a:p>
            <a:pPr algn="ctr"/>
            <a:r>
              <a:rPr lang="en-US" sz="1200" dirty="0"/>
              <a:t>Cut</a:t>
            </a:r>
          </a:p>
          <a:p>
            <a:pPr algn="ctr"/>
            <a:r>
              <a:rPr lang="en-US" sz="1200" dirty="0"/>
              <a:t>gate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2520DB-ECA5-2A84-B507-20140E9CA9D3}"/>
              </a:ext>
            </a:extLst>
          </p:cNvPr>
          <p:cNvSpPr/>
          <p:nvPr/>
        </p:nvSpPr>
        <p:spPr>
          <a:xfrm>
            <a:off x="3812875" y="5684805"/>
            <a:ext cx="586597" cy="2216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6F09217-3774-CA26-C024-55EBC69D6D96}"/>
              </a:ext>
            </a:extLst>
          </p:cNvPr>
          <p:cNvSpPr/>
          <p:nvPr/>
        </p:nvSpPr>
        <p:spPr>
          <a:xfrm>
            <a:off x="2544792" y="983411"/>
            <a:ext cx="7004650" cy="4813540"/>
          </a:xfrm>
          <a:custGeom>
            <a:avLst/>
            <a:gdLst>
              <a:gd name="connsiteX0" fmla="*/ 1268083 w 7004650"/>
              <a:gd name="connsiteY0" fmla="*/ 4813540 h 4813540"/>
              <a:gd name="connsiteX1" fmla="*/ 474453 w 7004650"/>
              <a:gd name="connsiteY1" fmla="*/ 4813540 h 4813540"/>
              <a:gd name="connsiteX2" fmla="*/ 474453 w 7004650"/>
              <a:gd name="connsiteY2" fmla="*/ 3873261 h 4813540"/>
              <a:gd name="connsiteX3" fmla="*/ 146650 w 7004650"/>
              <a:gd name="connsiteY3" fmla="*/ 3873261 h 4813540"/>
              <a:gd name="connsiteX4" fmla="*/ 146650 w 7004650"/>
              <a:gd name="connsiteY4" fmla="*/ 2907102 h 4813540"/>
              <a:gd name="connsiteX5" fmla="*/ 0 w 7004650"/>
              <a:gd name="connsiteY5" fmla="*/ 2907102 h 4813540"/>
              <a:gd name="connsiteX6" fmla="*/ 0 w 7004650"/>
              <a:gd name="connsiteY6" fmla="*/ 543464 h 4813540"/>
              <a:gd name="connsiteX7" fmla="*/ 5089585 w 7004650"/>
              <a:gd name="connsiteY7" fmla="*/ 543464 h 4813540"/>
              <a:gd name="connsiteX8" fmla="*/ 5089585 w 7004650"/>
              <a:gd name="connsiteY8" fmla="*/ 0 h 4813540"/>
              <a:gd name="connsiteX9" fmla="*/ 7004650 w 7004650"/>
              <a:gd name="connsiteY9" fmla="*/ 0 h 481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04650" h="4813540">
                <a:moveTo>
                  <a:pt x="1268083" y="4813540"/>
                </a:moveTo>
                <a:lnTo>
                  <a:pt x="474453" y="4813540"/>
                </a:lnTo>
                <a:lnTo>
                  <a:pt x="474453" y="3873261"/>
                </a:lnTo>
                <a:lnTo>
                  <a:pt x="146650" y="3873261"/>
                </a:lnTo>
                <a:lnTo>
                  <a:pt x="146650" y="2907102"/>
                </a:lnTo>
                <a:lnTo>
                  <a:pt x="0" y="2907102"/>
                </a:lnTo>
                <a:lnTo>
                  <a:pt x="0" y="543464"/>
                </a:lnTo>
                <a:lnTo>
                  <a:pt x="5089585" y="543464"/>
                </a:lnTo>
                <a:lnTo>
                  <a:pt x="5089585" y="0"/>
                </a:lnTo>
                <a:lnTo>
                  <a:pt x="7004650" y="0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C36B74-5145-D0A5-35F5-66034455AD9D}"/>
              </a:ext>
            </a:extLst>
          </p:cNvPr>
          <p:cNvSpPr txBox="1"/>
          <p:nvPr/>
        </p:nvSpPr>
        <p:spPr>
          <a:xfrm>
            <a:off x="269768" y="531823"/>
            <a:ext cx="6467301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Automation Concept.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4A5C67-7BBA-432C-5B5E-784A8BC1536B}"/>
              </a:ext>
            </a:extLst>
          </p:cNvPr>
          <p:cNvSpPr txBox="1"/>
          <p:nvPr/>
        </p:nvSpPr>
        <p:spPr>
          <a:xfrm>
            <a:off x="3183757" y="463228"/>
            <a:ext cx="71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ทำ</a:t>
            </a:r>
            <a:r>
              <a:rPr lang="en-US" dirty="0"/>
              <a:t>Flow</a:t>
            </a:r>
            <a:r>
              <a:rPr lang="th-TH" dirty="0"/>
              <a:t>ให้เข้าใจเส้นทางของ</a:t>
            </a:r>
            <a:r>
              <a:rPr lang="en-US" dirty="0"/>
              <a:t>Part</a:t>
            </a:r>
            <a:r>
              <a:rPr lang="th-TH" dirty="0"/>
              <a:t>และการทำงานของเครื่อง คน </a:t>
            </a:r>
            <a:r>
              <a:rPr lang="en-US" dirty="0"/>
              <a:t>Robot</a:t>
            </a:r>
          </a:p>
        </p:txBody>
      </p:sp>
    </p:spTree>
    <p:extLst>
      <p:ext uri="{BB962C8B-B14F-4D97-AF65-F5344CB8AC3E}">
        <p14:creationId xmlns:p14="http://schemas.microsoft.com/office/powerpoint/2010/main" val="325901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E7682-A44B-7B95-B8CB-A6132D4F1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DF3E4E-5BAC-4023-3FB0-DD705D23D322}"/>
              </a:ext>
            </a:extLst>
          </p:cNvPr>
          <p:cNvGrpSpPr/>
          <p:nvPr/>
        </p:nvGrpSpPr>
        <p:grpSpPr>
          <a:xfrm>
            <a:off x="146650" y="51992"/>
            <a:ext cx="12045350" cy="354726"/>
            <a:chOff x="123349" y="51992"/>
            <a:chExt cx="9617075" cy="3547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C5CE0-455F-D761-4926-ACDAC4FAA113}"/>
                </a:ext>
              </a:extLst>
            </p:cNvPr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Equipment Budget Request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5573AD-28AA-489E-1A6A-E328A178294C}"/>
                </a:ext>
              </a:extLst>
            </p:cNvPr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9F605C-E89C-F14D-FBDE-1C24ECFB4DBD}"/>
                </a:ext>
              </a:extLst>
            </p:cNvPr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12</a:t>
              </a:fld>
              <a:endPara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5EA84A3-F2EC-4AF3-40D3-07A23A582791}"/>
              </a:ext>
            </a:extLst>
          </p:cNvPr>
          <p:cNvSpPr txBox="1"/>
          <p:nvPr/>
        </p:nvSpPr>
        <p:spPr>
          <a:xfrm>
            <a:off x="269768" y="531823"/>
            <a:ext cx="6467301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Camera Check Concept.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168ECA-FE52-1693-4C8B-C6473FFFADA2}"/>
              </a:ext>
            </a:extLst>
          </p:cNvPr>
          <p:cNvSpPr txBox="1"/>
          <p:nvPr/>
        </p:nvSpPr>
        <p:spPr>
          <a:xfrm>
            <a:off x="474453" y="940279"/>
            <a:ext cx="555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Appearance Guarantee Items / Spec.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A8D49-96EC-1CF0-DE86-58E1D7D50E83}"/>
              </a:ext>
            </a:extLst>
          </p:cNvPr>
          <p:cNvSpPr txBox="1"/>
          <p:nvPr/>
        </p:nvSpPr>
        <p:spPr>
          <a:xfrm>
            <a:off x="540589" y="3394041"/>
            <a:ext cx="404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Equipment SPEC Requirement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F51930-B518-13CB-814C-910F7297FCCF}"/>
              </a:ext>
            </a:extLst>
          </p:cNvPr>
          <p:cNvSpPr txBox="1"/>
          <p:nvPr/>
        </p:nvSpPr>
        <p:spPr>
          <a:xfrm>
            <a:off x="6737070" y="943686"/>
            <a:ext cx="5288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Camera check design concept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E4682C-0A2C-0777-26C3-9DF79AD711F0}"/>
              </a:ext>
            </a:extLst>
          </p:cNvPr>
          <p:cNvSpPr txBox="1"/>
          <p:nvPr/>
        </p:nvSpPr>
        <p:spPr>
          <a:xfrm>
            <a:off x="6737070" y="3429000"/>
            <a:ext cx="384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Equipment cost / order preparation</a:t>
            </a:r>
          </a:p>
          <a:p>
            <a:r>
              <a:rPr lang="en-US" dirty="0"/>
              <a:t>   -Quotation …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DF7281-C7BB-5649-2F23-1CD7A4B2061E}"/>
              </a:ext>
            </a:extLst>
          </p:cNvPr>
          <p:cNvGraphicFramePr>
            <a:graphicFrameLocks noGrp="1"/>
          </p:cNvGraphicFramePr>
          <p:nvPr/>
        </p:nvGraphicFramePr>
        <p:xfrm>
          <a:off x="7041393" y="4617776"/>
          <a:ext cx="3295290" cy="1543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67">
                  <a:extLst>
                    <a:ext uri="{9D8B030D-6E8A-4147-A177-3AD203B41FA5}">
                      <a16:colId xmlns:a16="http://schemas.microsoft.com/office/drawing/2014/main" val="1326096982"/>
                    </a:ext>
                  </a:extLst>
                </a:gridCol>
                <a:gridCol w="1326667">
                  <a:extLst>
                    <a:ext uri="{9D8B030D-6E8A-4147-A177-3AD203B41FA5}">
                      <a16:colId xmlns:a16="http://schemas.microsoft.com/office/drawing/2014/main" val="3936463892"/>
                    </a:ext>
                  </a:extLst>
                </a:gridCol>
                <a:gridCol w="578469">
                  <a:extLst>
                    <a:ext uri="{9D8B030D-6E8A-4147-A177-3AD203B41FA5}">
                      <a16:colId xmlns:a16="http://schemas.microsoft.com/office/drawing/2014/main" val="2847428941"/>
                    </a:ext>
                  </a:extLst>
                </a:gridCol>
                <a:gridCol w="489517">
                  <a:extLst>
                    <a:ext uri="{9D8B030D-6E8A-4147-A177-3AD203B41FA5}">
                      <a16:colId xmlns:a16="http://schemas.microsoft.com/office/drawing/2014/main" val="829571550"/>
                    </a:ext>
                  </a:extLst>
                </a:gridCol>
                <a:gridCol w="638870">
                  <a:extLst>
                    <a:ext uri="{9D8B030D-6E8A-4147-A177-3AD203B41FA5}">
                      <a16:colId xmlns:a16="http://schemas.microsoft.com/office/drawing/2014/main" val="1674533545"/>
                    </a:ext>
                  </a:extLst>
                </a:gridCol>
              </a:tblGrid>
              <a:tr h="292836">
                <a:tc gridSpan="5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Camera Unit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95371"/>
                  </a:ext>
                </a:extLst>
              </a:tr>
              <a:tr h="177025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Name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Estimate Cost (KB.)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326425"/>
                  </a:ext>
                </a:extLst>
              </a:tr>
              <a:tr h="164077">
                <a:tc gridSpan="2" vMerge="1">
                  <a:txBody>
                    <a:bodyPr/>
                    <a:lstStyle/>
                    <a:p>
                      <a:pPr algn="ctr"/>
                      <a:endParaRPr 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Cost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Q’TY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Cost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649574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Camera (IV 4 KEYENCE)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110</a:t>
                      </a:r>
                      <a:endParaRPr lang="en-US" sz="8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569616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 and Cover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33309"/>
                  </a:ext>
                </a:extLst>
              </a:tr>
              <a:tr h="36534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Cost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1907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5D0F269-3B85-F791-7260-452C224A3FF3}"/>
              </a:ext>
            </a:extLst>
          </p:cNvPr>
          <p:cNvSpPr txBox="1"/>
          <p:nvPr/>
        </p:nvSpPr>
        <p:spPr>
          <a:xfrm>
            <a:off x="3408043" y="470267"/>
            <a:ext cx="861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แยกข้อมูลแต่ละ</a:t>
            </a:r>
            <a:r>
              <a:rPr lang="en-US" dirty="0"/>
              <a:t>Unit</a:t>
            </a:r>
            <a:r>
              <a:rPr lang="th-TH" dirty="0"/>
              <a:t>ให้เข้าใจถึงการออกแบบ การทำงาน ความสามารถ และ</a:t>
            </a:r>
            <a:r>
              <a:rPr lang="en-US" dirty="0"/>
              <a:t>Equipment</a:t>
            </a:r>
            <a:r>
              <a:rPr lang="th-TH" dirty="0"/>
              <a:t>ที่ต้องการ </a:t>
            </a:r>
            <a:r>
              <a:rPr lang="en-US" dirty="0"/>
              <a:t>(</a:t>
            </a:r>
            <a:r>
              <a:rPr lang="th-TH" dirty="0"/>
              <a:t>ทุก </a:t>
            </a:r>
            <a:r>
              <a:rPr lang="en-US" dirty="0"/>
              <a:t>Unit)</a:t>
            </a:r>
          </a:p>
        </p:txBody>
      </p:sp>
    </p:spTree>
    <p:extLst>
      <p:ext uri="{BB962C8B-B14F-4D97-AF65-F5344CB8AC3E}">
        <p14:creationId xmlns:p14="http://schemas.microsoft.com/office/powerpoint/2010/main" val="131091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582727"/>
              </p:ext>
            </p:extLst>
          </p:nvPr>
        </p:nvGraphicFramePr>
        <p:xfrm>
          <a:off x="511642" y="190775"/>
          <a:ext cx="7053537" cy="65038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2374">
                  <a:extLst>
                    <a:ext uri="{9D8B030D-6E8A-4147-A177-3AD203B41FA5}">
                      <a16:colId xmlns:a16="http://schemas.microsoft.com/office/drawing/2014/main" val="569263178"/>
                    </a:ext>
                  </a:extLst>
                </a:gridCol>
                <a:gridCol w="464217">
                  <a:extLst>
                    <a:ext uri="{9D8B030D-6E8A-4147-A177-3AD203B41FA5}">
                      <a16:colId xmlns:a16="http://schemas.microsoft.com/office/drawing/2014/main" val="2408443405"/>
                    </a:ext>
                  </a:extLst>
                </a:gridCol>
                <a:gridCol w="1096072">
                  <a:extLst>
                    <a:ext uri="{9D8B030D-6E8A-4147-A177-3AD203B41FA5}">
                      <a16:colId xmlns:a16="http://schemas.microsoft.com/office/drawing/2014/main" val="3983748334"/>
                    </a:ext>
                  </a:extLst>
                </a:gridCol>
                <a:gridCol w="2488727">
                  <a:extLst>
                    <a:ext uri="{9D8B030D-6E8A-4147-A177-3AD203B41FA5}">
                      <a16:colId xmlns:a16="http://schemas.microsoft.com/office/drawing/2014/main" val="3405058914"/>
                    </a:ext>
                  </a:extLst>
                </a:gridCol>
                <a:gridCol w="692252">
                  <a:extLst>
                    <a:ext uri="{9D8B030D-6E8A-4147-A177-3AD203B41FA5}">
                      <a16:colId xmlns:a16="http://schemas.microsoft.com/office/drawing/2014/main" val="582018472"/>
                    </a:ext>
                  </a:extLst>
                </a:gridCol>
                <a:gridCol w="661716">
                  <a:extLst>
                    <a:ext uri="{9D8B030D-6E8A-4147-A177-3AD203B41FA5}">
                      <a16:colId xmlns:a16="http://schemas.microsoft.com/office/drawing/2014/main" val="3305322706"/>
                    </a:ext>
                  </a:extLst>
                </a:gridCol>
                <a:gridCol w="736589">
                  <a:extLst>
                    <a:ext uri="{9D8B030D-6E8A-4147-A177-3AD203B41FA5}">
                      <a16:colId xmlns:a16="http://schemas.microsoft.com/office/drawing/2014/main" val="3015786905"/>
                    </a:ext>
                  </a:extLst>
                </a:gridCol>
                <a:gridCol w="591590">
                  <a:extLst>
                    <a:ext uri="{9D8B030D-6E8A-4147-A177-3AD203B41FA5}">
                      <a16:colId xmlns:a16="http://schemas.microsoft.com/office/drawing/2014/main" val="2307888157"/>
                    </a:ext>
                  </a:extLst>
                </a:gridCol>
              </a:tblGrid>
              <a:tr h="271931">
                <a:tc gridSpan="5"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Planner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Production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Qa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18137825"/>
                  </a:ext>
                </a:extLst>
              </a:tr>
              <a:tr h="281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No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 / C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Mold Master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Part no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Lot size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Man   power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Point bari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63708293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1001J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QC8-1089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93796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1001J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QC8-1090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881571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1001J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QC8-1084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332198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1001J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QC8-1086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000" u="none" strike="noStrike">
                          <a:effectLst/>
                        </a:rPr>
                        <a:t>1 (ใย </a:t>
                      </a:r>
                      <a:r>
                        <a:rPr lang="en-US" sz="1000" u="none" strike="noStrike">
                          <a:effectLst/>
                        </a:rPr>
                        <a:t>Bari)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621876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1001J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QC4-7500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596733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1001J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QC4-7542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50879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1001J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QC6-6991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QL3-1513(</a:t>
                      </a:r>
                      <a:r>
                        <a:rPr lang="th-TH" sz="1000" u="none" strike="noStrike">
                          <a:effectLst/>
                        </a:rPr>
                        <a:t>ประกอบ</a:t>
                      </a:r>
                      <a:r>
                        <a:rPr lang="en-US" sz="1000" u="none" strike="noStrike">
                          <a:effectLst/>
                        </a:rPr>
                        <a:t>drain sheet&amp;Ruber foot)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862747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1001J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QC5-2640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QC8-5521(change mat'l)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190544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1001J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QC5-2678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QC8-5533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QM4-4536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146788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1001J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QC5-6187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QC9-4151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07099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1001J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QD1-2374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QC8-2613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QC7-5940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19744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1001J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QD1-2375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QC8-2614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QC7-5951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36659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1001J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QD1-2358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QC8-2547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870544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1001J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QD1-2366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QC8-2578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09458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1001J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QC5-6174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397370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1001J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QC5-9312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74277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1001J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QC5-9313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1708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1001J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QC5-9301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98145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1001J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QC5-9302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5572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1002J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FE2-P911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166022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1002J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FE3-6799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524429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1002J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FE3-K645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390800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1002J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FE3-L985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269541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1002J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FE2-L238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8960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1002J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FE3-7438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308933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1002J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FE2-N591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FL1-H130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08793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1002J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FE2-L230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FL1-A133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71044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1002J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QC8-4391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QC8-1084(change </a:t>
                      </a:r>
                      <a:r>
                        <a:rPr lang="en-US" sz="1000" u="none" strike="noStrike" dirty="0" err="1">
                          <a:effectLst/>
                        </a:rPr>
                        <a:t>mat'l</a:t>
                      </a:r>
                      <a:r>
                        <a:rPr lang="en-US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32552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1002J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QC8-4393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QC8-1086(change mat'l)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72030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1002J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FE2-M001/M002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0/0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266193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1002J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QC8-1080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67896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1002J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QC8-1152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35973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1002J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QC8-1153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000" u="none" strike="noStrike">
                          <a:effectLst/>
                        </a:rPr>
                        <a:t>2 (ใย </a:t>
                      </a:r>
                      <a:r>
                        <a:rPr lang="en-US" sz="1000" u="none" strike="noStrike">
                          <a:effectLst/>
                        </a:rPr>
                        <a:t>bari)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179583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1002J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QC4-9176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QC8-1270(change mat'l)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27841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1002J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QC4-9447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QC8-1271(change mat'l)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507372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1002J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QC5-9299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QC7-5885</a:t>
                      </a:r>
                      <a:r>
                        <a:rPr lang="en-US" sz="1000" u="none" strike="noStrike" baseline="0" dirty="0">
                          <a:effectLst/>
                        </a:rPr>
                        <a:t> (Change </a:t>
                      </a:r>
                      <a:r>
                        <a:rPr lang="en-US" sz="1000" u="none" strike="noStrike" baseline="0" dirty="0" err="1">
                          <a:effectLst/>
                        </a:rPr>
                        <a:t>Mat’l</a:t>
                      </a:r>
                      <a:r>
                        <a:rPr lang="en-US" sz="1000" u="none" strike="noStrike" baseline="0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140704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1002J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QC5-9300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QC7-5886(change </a:t>
                      </a:r>
                      <a:r>
                        <a:rPr lang="en-US" sz="1000" u="none" strike="noStrike" dirty="0" err="1">
                          <a:effectLst/>
                        </a:rPr>
                        <a:t>mat'l</a:t>
                      </a:r>
                      <a:r>
                        <a:rPr lang="en-US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277908"/>
                  </a:ext>
                </a:extLst>
              </a:tr>
              <a:tr h="15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1002J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QC5-9296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QC7-5891(change mat'l)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38139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70442" y="4986439"/>
            <a:ext cx="1114408" cy="1708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/>
              <a:t>Lot Size </a:t>
            </a:r>
          </a:p>
          <a:p>
            <a:r>
              <a:rPr lang="en-US" sz="1050" dirty="0"/>
              <a:t>1 = Run </a:t>
            </a:r>
            <a:r>
              <a:rPr lang="th-TH" sz="1050" dirty="0"/>
              <a:t>ทุกวัน</a:t>
            </a:r>
          </a:p>
          <a:p>
            <a:r>
              <a:rPr lang="th-TH" sz="1050" dirty="0"/>
              <a:t>2 </a:t>
            </a:r>
            <a:r>
              <a:rPr lang="en-US" sz="1050" dirty="0"/>
              <a:t>= </a:t>
            </a:r>
            <a:r>
              <a:rPr lang="th-TH" sz="1050" dirty="0"/>
              <a:t>วันเว้นวัน</a:t>
            </a:r>
          </a:p>
          <a:p>
            <a:r>
              <a:rPr lang="th-TH" sz="1050" dirty="0"/>
              <a:t>3 </a:t>
            </a:r>
            <a:r>
              <a:rPr lang="en-US" sz="1050" dirty="0"/>
              <a:t>= </a:t>
            </a:r>
            <a:r>
              <a:rPr lang="th-TH" sz="1050" dirty="0"/>
              <a:t>3 </a:t>
            </a:r>
            <a:r>
              <a:rPr lang="en-US" sz="1050" dirty="0"/>
              <a:t>Run 1 </a:t>
            </a:r>
            <a:r>
              <a:rPr lang="th-TH" sz="1050" dirty="0"/>
              <a:t>ครั้ง</a:t>
            </a:r>
          </a:p>
          <a:p>
            <a:r>
              <a:rPr lang="th-TH" sz="1050" dirty="0"/>
              <a:t>4 </a:t>
            </a:r>
            <a:r>
              <a:rPr lang="en-US" sz="1050" dirty="0"/>
              <a:t>= </a:t>
            </a:r>
            <a:r>
              <a:rPr lang="th-TH" sz="1050" dirty="0"/>
              <a:t>4 </a:t>
            </a:r>
            <a:r>
              <a:rPr lang="en-US" sz="1050" dirty="0"/>
              <a:t>Run 1 </a:t>
            </a:r>
            <a:r>
              <a:rPr lang="th-TH" sz="1050" dirty="0"/>
              <a:t>ครั้ง</a:t>
            </a:r>
          </a:p>
          <a:p>
            <a:r>
              <a:rPr lang="th-TH" sz="1050" dirty="0"/>
              <a:t>5 </a:t>
            </a:r>
            <a:r>
              <a:rPr lang="en-US" sz="1050" dirty="0"/>
              <a:t>= </a:t>
            </a:r>
            <a:r>
              <a:rPr lang="th-TH" sz="1050" dirty="0"/>
              <a:t>5 </a:t>
            </a:r>
            <a:r>
              <a:rPr lang="en-US" sz="1050" dirty="0"/>
              <a:t>Run 1 </a:t>
            </a:r>
            <a:r>
              <a:rPr lang="th-TH" sz="1050" dirty="0"/>
              <a:t>ครั้ง</a:t>
            </a:r>
          </a:p>
          <a:p>
            <a:r>
              <a:rPr lang="th-TH" sz="1050" dirty="0"/>
              <a:t>7 </a:t>
            </a:r>
            <a:r>
              <a:rPr lang="en-US" sz="1050" dirty="0"/>
              <a:t>= </a:t>
            </a:r>
            <a:r>
              <a:rPr lang="th-TH" sz="1050" dirty="0"/>
              <a:t>7 </a:t>
            </a:r>
            <a:r>
              <a:rPr lang="en-US" sz="1050" dirty="0"/>
              <a:t>Run 1 </a:t>
            </a:r>
            <a:r>
              <a:rPr lang="th-TH" sz="1050" dirty="0"/>
              <a:t>ครั้ง</a:t>
            </a:r>
          </a:p>
          <a:p>
            <a:r>
              <a:rPr lang="th-TH" sz="1050" dirty="0"/>
              <a:t>15 </a:t>
            </a:r>
            <a:r>
              <a:rPr lang="en-US" sz="1050" dirty="0"/>
              <a:t>= </a:t>
            </a:r>
            <a:r>
              <a:rPr lang="th-TH" sz="1050" dirty="0"/>
              <a:t>4 </a:t>
            </a:r>
            <a:r>
              <a:rPr lang="en-US" sz="1050" dirty="0"/>
              <a:t>Run 1 </a:t>
            </a:r>
            <a:r>
              <a:rPr lang="th-TH" sz="1050" dirty="0"/>
              <a:t>ครั้ง</a:t>
            </a:r>
          </a:p>
          <a:p>
            <a:r>
              <a:rPr lang="th-TH" sz="1050" dirty="0"/>
              <a:t>30 </a:t>
            </a:r>
            <a:r>
              <a:rPr lang="en-US" sz="1050" dirty="0"/>
              <a:t>= </a:t>
            </a:r>
            <a:r>
              <a:rPr lang="th-TH" sz="1050" dirty="0"/>
              <a:t>4 </a:t>
            </a:r>
            <a:r>
              <a:rPr lang="en-US" sz="1050" dirty="0"/>
              <a:t>Run 1 </a:t>
            </a:r>
            <a:r>
              <a:rPr lang="th-TH" sz="1050" dirty="0"/>
              <a:t>ครั้ง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694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9433" y="491433"/>
            <a:ext cx="614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Cover sheet for equipment budget request (FAM Format)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EB63EE7-5A6F-DE5F-2D7A-F678FC33C4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829887"/>
              </p:ext>
            </p:extLst>
          </p:nvPr>
        </p:nvGraphicFramePr>
        <p:xfrm>
          <a:off x="418521" y="939487"/>
          <a:ext cx="11623954" cy="5692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496797" imgH="8305790" progId="Excel.Sheet.12">
                  <p:embed/>
                </p:oleObj>
              </mc:Choice>
              <mc:Fallback>
                <p:oleObj name="Worksheet" r:id="rId2" imgW="11496797" imgH="8305790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CEB63EE7-5A6F-DE5F-2D7A-F678FC33C4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8521" y="939487"/>
                        <a:ext cx="11623954" cy="5692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5F0343E1-E478-3A03-3DD1-217D052A547F}"/>
              </a:ext>
            </a:extLst>
          </p:cNvPr>
          <p:cNvGrpSpPr/>
          <p:nvPr/>
        </p:nvGrpSpPr>
        <p:grpSpPr>
          <a:xfrm>
            <a:off x="146650" y="51992"/>
            <a:ext cx="12045350" cy="354726"/>
            <a:chOff x="123349" y="51992"/>
            <a:chExt cx="9617075" cy="35472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F9D6D5-13EB-7D06-C8BA-4B7B5A6A178D}"/>
                </a:ext>
              </a:extLst>
            </p:cNvPr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Equipment Budget Request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1B59690-5FE2-5CBC-B4F8-DC7506BC72CA}"/>
                </a:ext>
              </a:extLst>
            </p:cNvPr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C79FA6-741C-6B44-87BA-9D09D2B2C192}"/>
                </a:ext>
              </a:extLst>
            </p:cNvPr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2</a:t>
              </a:fld>
              <a:endPara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83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07790" y="937265"/>
            <a:ext cx="6467301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Name : Mold Auto-Production  ,  Purpose : Cost Down (</a:t>
            </a:r>
            <a:r>
              <a:rPr lang="en-US" sz="1100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</a:t>
            </a:r>
            <a:r>
              <a:rPr lang="en-US" sz="11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-JIN / </a:t>
            </a:r>
            <a:r>
              <a:rPr lang="en-US" sz="1100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Ktsu</a:t>
            </a:r>
            <a:r>
              <a:rPr lang="en-US" sz="11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-JIN)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33241"/>
              </p:ext>
            </p:extLst>
          </p:nvPr>
        </p:nvGraphicFramePr>
        <p:xfrm>
          <a:off x="7222741" y="2751918"/>
          <a:ext cx="4654424" cy="3080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56">
                  <a:extLst>
                    <a:ext uri="{9D8B030D-6E8A-4147-A177-3AD203B41FA5}">
                      <a16:colId xmlns:a16="http://schemas.microsoft.com/office/drawing/2014/main" val="1326096982"/>
                    </a:ext>
                  </a:extLst>
                </a:gridCol>
                <a:gridCol w="1294620">
                  <a:extLst>
                    <a:ext uri="{9D8B030D-6E8A-4147-A177-3AD203B41FA5}">
                      <a16:colId xmlns:a16="http://schemas.microsoft.com/office/drawing/2014/main" val="3936463892"/>
                    </a:ext>
                  </a:extLst>
                </a:gridCol>
                <a:gridCol w="634535">
                  <a:extLst>
                    <a:ext uri="{9D8B030D-6E8A-4147-A177-3AD203B41FA5}">
                      <a16:colId xmlns:a16="http://schemas.microsoft.com/office/drawing/2014/main" val="2847428941"/>
                    </a:ext>
                  </a:extLst>
                </a:gridCol>
                <a:gridCol w="623968">
                  <a:extLst>
                    <a:ext uri="{9D8B030D-6E8A-4147-A177-3AD203B41FA5}">
                      <a16:colId xmlns:a16="http://schemas.microsoft.com/office/drawing/2014/main" val="3375646215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997456793"/>
                    </a:ext>
                  </a:extLst>
                </a:gridCol>
                <a:gridCol w="889817">
                  <a:extLst>
                    <a:ext uri="{9D8B030D-6E8A-4147-A177-3AD203B41FA5}">
                      <a16:colId xmlns:a16="http://schemas.microsoft.com/office/drawing/2014/main" val="2590367650"/>
                    </a:ext>
                  </a:extLst>
                </a:gridCol>
              </a:tblGrid>
              <a:tr h="253490">
                <a:tc gridSpan="6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" panose="05000000000000000000" pitchFamily="2" charset="2"/>
                        </a:rPr>
                        <a:t> </a:t>
                      </a:r>
                      <a:r>
                        <a:rPr lang="en-US" sz="12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Ktasu</a:t>
                      </a:r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-JIN</a:t>
                      </a:r>
                      <a:r>
                        <a:rPr lang="en-US" sz="12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, </a:t>
                      </a:r>
                      <a:r>
                        <a:rPr lang="en-US" sz="1200" b="1" baseline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Sho-Jin</a:t>
                      </a:r>
                      <a:endParaRPr 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550205"/>
                  </a:ext>
                </a:extLst>
              </a:tr>
              <a:tr h="217568"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Manpower (Person / Shift)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326425"/>
                  </a:ext>
                </a:extLst>
              </a:tr>
              <a:tr h="217568">
                <a:tc gridSpan="2" vMerge="1">
                  <a:txBody>
                    <a:bodyPr/>
                    <a:lstStyle/>
                    <a:p>
                      <a:pPr algn="ctr"/>
                      <a:endParaRPr lang="en-US" sz="105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Before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After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48335"/>
                  </a:ext>
                </a:extLst>
              </a:tr>
              <a:tr h="217568">
                <a:tc gridSpan="2"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/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1001T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1002T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1001T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1002T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752969"/>
                  </a:ext>
                </a:extLst>
              </a:tr>
              <a:tr h="217568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Cutting</a:t>
                      </a:r>
                      <a:r>
                        <a:rPr lang="en-US" sz="800" b="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Gate</a:t>
                      </a: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Katsu-JIN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=0.3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Katsu-JIN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=0.3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357557"/>
                  </a:ext>
                </a:extLst>
              </a:tr>
              <a:tr h="217568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Cut Bari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630068"/>
                  </a:ext>
                </a:extLst>
              </a:tr>
              <a:tr h="217568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Cleaning Oil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9330"/>
                  </a:ext>
                </a:extLst>
              </a:tr>
              <a:tr h="217568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PAD Printing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839149"/>
                  </a:ext>
                </a:extLst>
              </a:tr>
              <a:tr h="34936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Appearance</a:t>
                      </a:r>
                      <a:r>
                        <a:rPr lang="en-US" sz="800" b="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Check</a:t>
                      </a: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800" b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Sho-Jin</a:t>
                      </a:r>
                      <a:r>
                        <a:rPr lang="en-US" sz="800" b="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1)</a:t>
                      </a: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716785"/>
                  </a:ext>
                </a:extLst>
              </a:tr>
              <a:tr h="217568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Packing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66260"/>
                  </a:ext>
                </a:extLst>
              </a:tr>
              <a:tr h="217568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1.4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269506"/>
                  </a:ext>
                </a:extLst>
              </a:tr>
              <a:tr h="515868">
                <a:tc gridSpan="6"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Reduce Manpower = 1.6 Person / Shift</a:t>
                      </a:r>
                    </a:p>
                    <a:p>
                      <a:pPr algn="l"/>
                      <a:r>
                        <a:rPr lang="en-US" sz="10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2 Shift</a:t>
                      </a:r>
                      <a:r>
                        <a:rPr lang="en-US" sz="1000" b="1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= 3.2 Person</a:t>
                      </a:r>
                      <a:endParaRPr lang="en-US" sz="10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8177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13693"/>
              </p:ext>
            </p:extLst>
          </p:nvPr>
        </p:nvGraphicFramePr>
        <p:xfrm>
          <a:off x="7233967" y="386183"/>
          <a:ext cx="4640526" cy="2262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349">
                  <a:extLst>
                    <a:ext uri="{9D8B030D-6E8A-4147-A177-3AD203B41FA5}">
                      <a16:colId xmlns:a16="http://schemas.microsoft.com/office/drawing/2014/main" val="1326096982"/>
                    </a:ext>
                  </a:extLst>
                </a:gridCol>
                <a:gridCol w="1859628">
                  <a:extLst>
                    <a:ext uri="{9D8B030D-6E8A-4147-A177-3AD203B41FA5}">
                      <a16:colId xmlns:a16="http://schemas.microsoft.com/office/drawing/2014/main" val="3936463892"/>
                    </a:ext>
                  </a:extLst>
                </a:gridCol>
                <a:gridCol w="810856">
                  <a:extLst>
                    <a:ext uri="{9D8B030D-6E8A-4147-A177-3AD203B41FA5}">
                      <a16:colId xmlns:a16="http://schemas.microsoft.com/office/drawing/2014/main" val="2847428941"/>
                    </a:ext>
                  </a:extLst>
                </a:gridCol>
                <a:gridCol w="686170">
                  <a:extLst>
                    <a:ext uri="{9D8B030D-6E8A-4147-A177-3AD203B41FA5}">
                      <a16:colId xmlns:a16="http://schemas.microsoft.com/office/drawing/2014/main" val="829571550"/>
                    </a:ext>
                  </a:extLst>
                </a:gridCol>
                <a:gridCol w="895523">
                  <a:extLst>
                    <a:ext uri="{9D8B030D-6E8A-4147-A177-3AD203B41FA5}">
                      <a16:colId xmlns:a16="http://schemas.microsoft.com/office/drawing/2014/main" val="1674533545"/>
                    </a:ext>
                  </a:extLst>
                </a:gridCol>
              </a:tblGrid>
              <a:tr h="245132">
                <a:tc gridSpan="5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" panose="05000000000000000000" pitchFamily="2" charset="2"/>
                        </a:rPr>
                        <a:t>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Estimate Cost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95371"/>
                  </a:ext>
                </a:extLst>
              </a:tr>
              <a:tr h="211517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Name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Estimate Cost (KB.)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326425"/>
                  </a:ext>
                </a:extLst>
              </a:tr>
              <a:tr h="211517">
                <a:tc gridSpan="2" vMerge="1">
                  <a:txBody>
                    <a:bodyPr/>
                    <a:lstStyle/>
                    <a:p>
                      <a:pPr algn="ctr"/>
                      <a:endParaRPr 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Cost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/ u.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Q’TY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Cost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649574"/>
                  </a:ext>
                </a:extLst>
              </a:tr>
              <a:tr h="21151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Auto Cutting Unit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569616"/>
                  </a:ext>
                </a:extLst>
              </a:tr>
              <a:tr h="21151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Camera Check Unit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600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33309"/>
                  </a:ext>
                </a:extLst>
              </a:tr>
              <a:tr h="21151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Conveyor Unit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947631"/>
                  </a:ext>
                </a:extLst>
              </a:tr>
              <a:tr h="21151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Electrical Equipment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370244"/>
                  </a:ext>
                </a:extLst>
              </a:tr>
              <a:tr h="21151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Cover Unit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011109"/>
                  </a:ext>
                </a:extLst>
              </a:tr>
              <a:tr h="21151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Gripper Robot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54061"/>
                  </a:ext>
                </a:extLst>
              </a:tr>
              <a:tr h="31356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Cost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1,320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190755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56369"/>
              </p:ext>
            </p:extLst>
          </p:nvPr>
        </p:nvGraphicFramePr>
        <p:xfrm>
          <a:off x="407791" y="393828"/>
          <a:ext cx="6467301" cy="542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40">
                  <a:extLst>
                    <a:ext uri="{9D8B030D-6E8A-4147-A177-3AD203B41FA5}">
                      <a16:colId xmlns:a16="http://schemas.microsoft.com/office/drawing/2014/main" val="4175001773"/>
                    </a:ext>
                  </a:extLst>
                </a:gridCol>
                <a:gridCol w="585186">
                  <a:extLst>
                    <a:ext uri="{9D8B030D-6E8A-4147-A177-3AD203B41FA5}">
                      <a16:colId xmlns:a16="http://schemas.microsoft.com/office/drawing/2014/main" val="2640967671"/>
                    </a:ext>
                  </a:extLst>
                </a:gridCol>
                <a:gridCol w="1041733">
                  <a:extLst>
                    <a:ext uri="{9D8B030D-6E8A-4147-A177-3AD203B41FA5}">
                      <a16:colId xmlns:a16="http://schemas.microsoft.com/office/drawing/2014/main" val="2426976987"/>
                    </a:ext>
                  </a:extLst>
                </a:gridCol>
                <a:gridCol w="1876302">
                  <a:extLst>
                    <a:ext uri="{9D8B030D-6E8A-4147-A177-3AD203B41FA5}">
                      <a16:colId xmlns:a16="http://schemas.microsoft.com/office/drawing/2014/main" val="4042996662"/>
                    </a:ext>
                  </a:extLst>
                </a:gridCol>
                <a:gridCol w="795646">
                  <a:extLst>
                    <a:ext uri="{9D8B030D-6E8A-4147-A177-3AD203B41FA5}">
                      <a16:colId xmlns:a16="http://schemas.microsoft.com/office/drawing/2014/main" val="1138404518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val="1374165626"/>
                    </a:ext>
                  </a:extLst>
                </a:gridCol>
                <a:gridCol w="797448">
                  <a:extLst>
                    <a:ext uri="{9D8B030D-6E8A-4147-A177-3AD203B41FA5}">
                      <a16:colId xmlns:a16="http://schemas.microsoft.com/office/drawing/2014/main" val="1803159261"/>
                    </a:ext>
                  </a:extLst>
                </a:gridCol>
              </a:tblGrid>
              <a:tr h="1244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ASSETS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OBJ.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BUDGET 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BUDGET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W.C.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BUDGET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(KB.)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ORDER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75094"/>
                  </a:ext>
                </a:extLst>
              </a:tr>
              <a:tr h="2280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25ZZ04001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Automation New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3601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1,500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10/2025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18572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7639"/>
              </p:ext>
            </p:extLst>
          </p:nvPr>
        </p:nvGraphicFramePr>
        <p:xfrm>
          <a:off x="7222739" y="5943909"/>
          <a:ext cx="4654424" cy="79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424">
                  <a:extLst>
                    <a:ext uri="{9D8B030D-6E8A-4147-A177-3AD203B41FA5}">
                      <a16:colId xmlns:a16="http://schemas.microsoft.com/office/drawing/2014/main" val="1326096982"/>
                    </a:ext>
                  </a:extLst>
                </a:gridCol>
              </a:tblGrid>
              <a:tr h="306574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" panose="05000000000000000000" pitchFamily="2" charset="2"/>
                        </a:rPr>
                        <a:t> </a:t>
                      </a:r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Estimate ROI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550205"/>
                  </a:ext>
                </a:extLst>
              </a:tr>
              <a:tr h="488246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1,440 KB.</a:t>
                      </a:r>
                      <a:r>
                        <a:rPr lang="en-US" sz="1000" b="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/ 3.2 P. x 235 KB.  </a:t>
                      </a:r>
                    </a:p>
                    <a:p>
                      <a:pPr algn="ctr"/>
                      <a:r>
                        <a:rPr lang="en-US" sz="1000" b="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 </a:t>
                      </a:r>
                      <a:r>
                        <a:rPr lang="en-US" sz="1200" b="1" dirty="0">
                          <a:highlight>
                            <a:srgbClr val="00FFFF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1.95 Year (23months)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5755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2EB5D0D-2276-F292-8FDF-1E8B3D500863}"/>
              </a:ext>
            </a:extLst>
          </p:cNvPr>
          <p:cNvGrpSpPr/>
          <p:nvPr/>
        </p:nvGrpSpPr>
        <p:grpSpPr>
          <a:xfrm>
            <a:off x="407790" y="1211912"/>
            <a:ext cx="6467301" cy="5252259"/>
            <a:chOff x="366591" y="1184737"/>
            <a:chExt cx="6554562" cy="5571060"/>
          </a:xfrm>
        </p:grpSpPr>
        <p:grpSp>
          <p:nvGrpSpPr>
            <p:cNvPr id="22" name="Group 21"/>
            <p:cNvGrpSpPr/>
            <p:nvPr/>
          </p:nvGrpSpPr>
          <p:grpSpPr>
            <a:xfrm>
              <a:off x="1673045" y="1184737"/>
              <a:ext cx="5186871" cy="2845987"/>
              <a:chOff x="1152797" y="1211600"/>
              <a:chExt cx="5186871" cy="2845987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2797" y="1211600"/>
                <a:ext cx="5186871" cy="2845987"/>
              </a:xfrm>
              <a:prstGeom prst="rect">
                <a:avLst/>
              </a:prstGeom>
            </p:spPr>
          </p:pic>
          <p:sp>
            <p:nvSpPr>
              <p:cNvPr id="18" name="Line Callout 1 17"/>
              <p:cNvSpPr/>
              <p:nvPr/>
            </p:nvSpPr>
            <p:spPr>
              <a:xfrm>
                <a:off x="4655281" y="2579033"/>
                <a:ext cx="466725" cy="92485"/>
              </a:xfrm>
              <a:prstGeom prst="borderCallout1">
                <a:avLst>
                  <a:gd name="adj1" fmla="val 18750"/>
                  <a:gd name="adj2" fmla="val -8333"/>
                  <a:gd name="adj3" fmla="val 235814"/>
                  <a:gd name="adj4" fmla="val -51858"/>
                </a:avLst>
              </a:prstGeom>
              <a:solidFill>
                <a:srgbClr val="CFF9FD"/>
              </a:solidFill>
              <a:ln>
                <a:solidFill>
                  <a:srgbClr val="66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Man-1</a:t>
                </a:r>
              </a:p>
            </p:txBody>
          </p:sp>
          <p:sp>
            <p:nvSpPr>
              <p:cNvPr id="38" name="Line Callout 1 37"/>
              <p:cNvSpPr/>
              <p:nvPr/>
            </p:nvSpPr>
            <p:spPr>
              <a:xfrm flipH="1">
                <a:off x="2344365" y="1653356"/>
                <a:ext cx="478451" cy="147413"/>
              </a:xfrm>
              <a:prstGeom prst="borderCallout1">
                <a:avLst>
                  <a:gd name="adj1" fmla="val 18750"/>
                  <a:gd name="adj2" fmla="val -8333"/>
                  <a:gd name="adj3" fmla="val 372549"/>
                  <a:gd name="adj4" fmla="val -39353"/>
                </a:avLst>
              </a:prstGeom>
              <a:solidFill>
                <a:srgbClr val="CFF9FD"/>
              </a:solidFill>
              <a:ln>
                <a:solidFill>
                  <a:srgbClr val="66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Man-2</a:t>
                </a:r>
              </a:p>
            </p:txBody>
          </p:sp>
          <p:sp>
            <p:nvSpPr>
              <p:cNvPr id="40" name="Line Callout 1 39"/>
              <p:cNvSpPr/>
              <p:nvPr/>
            </p:nvSpPr>
            <p:spPr>
              <a:xfrm>
                <a:off x="3108246" y="3037700"/>
                <a:ext cx="476929" cy="129591"/>
              </a:xfrm>
              <a:prstGeom prst="borderCallout1">
                <a:avLst>
                  <a:gd name="adj1" fmla="val 18750"/>
                  <a:gd name="adj2" fmla="val -8333"/>
                  <a:gd name="adj3" fmla="val 356416"/>
                  <a:gd name="adj4" fmla="val -31140"/>
                </a:avLst>
              </a:prstGeom>
              <a:solidFill>
                <a:srgbClr val="CFF9FD"/>
              </a:solidFill>
              <a:ln>
                <a:solidFill>
                  <a:srgbClr val="66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Man-3</a:t>
                </a:r>
              </a:p>
            </p:txBody>
          </p:sp>
          <p:sp>
            <p:nvSpPr>
              <p:cNvPr id="43" name="Line Callout 1 42"/>
              <p:cNvSpPr/>
              <p:nvPr/>
            </p:nvSpPr>
            <p:spPr>
              <a:xfrm flipH="1">
                <a:off x="2089977" y="2992588"/>
                <a:ext cx="443955" cy="110669"/>
              </a:xfrm>
              <a:prstGeom prst="borderCallout1">
                <a:avLst>
                  <a:gd name="adj1" fmla="val 18750"/>
                  <a:gd name="adj2" fmla="val -8333"/>
                  <a:gd name="adj3" fmla="val 372549"/>
                  <a:gd name="adj4" fmla="val -39353"/>
                </a:avLst>
              </a:prstGeom>
              <a:solidFill>
                <a:srgbClr val="CFF9FD"/>
              </a:solidFill>
              <a:ln>
                <a:solidFill>
                  <a:srgbClr val="66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Man-4</a:t>
                </a:r>
              </a:p>
            </p:txBody>
          </p:sp>
          <p:sp>
            <p:nvSpPr>
              <p:cNvPr id="55" name="Line Callout 1 54"/>
              <p:cNvSpPr/>
              <p:nvPr/>
            </p:nvSpPr>
            <p:spPr>
              <a:xfrm>
                <a:off x="4408282" y="1504764"/>
                <a:ext cx="1016280" cy="243579"/>
              </a:xfrm>
              <a:prstGeom prst="borderCallout1">
                <a:avLst>
                  <a:gd name="adj1" fmla="val 18750"/>
                  <a:gd name="adj2" fmla="val -8333"/>
                  <a:gd name="adj3" fmla="val 259607"/>
                  <a:gd name="adj4" fmla="val -7099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7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-Auto Camera CHK</a:t>
                </a:r>
              </a:p>
            </p:txBody>
          </p:sp>
          <p:sp>
            <p:nvSpPr>
              <p:cNvPr id="56" name="Line Callout 1 55"/>
              <p:cNvSpPr/>
              <p:nvPr/>
            </p:nvSpPr>
            <p:spPr>
              <a:xfrm>
                <a:off x="4726247" y="2040521"/>
                <a:ext cx="1041103" cy="201636"/>
              </a:xfrm>
              <a:prstGeom prst="borderCallout1">
                <a:avLst>
                  <a:gd name="adj1" fmla="val 18750"/>
                  <a:gd name="adj2" fmla="val -8333"/>
                  <a:gd name="adj3" fmla="val 271557"/>
                  <a:gd name="adj4" fmla="val -6177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7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-Auto-Cutting Gate</a:t>
                </a:r>
              </a:p>
            </p:txBody>
          </p:sp>
          <p:sp>
            <p:nvSpPr>
              <p:cNvPr id="57" name="Line Callout 1 56"/>
              <p:cNvSpPr/>
              <p:nvPr/>
            </p:nvSpPr>
            <p:spPr>
              <a:xfrm flipH="1">
                <a:off x="2434718" y="1346682"/>
                <a:ext cx="673528" cy="205542"/>
              </a:xfrm>
              <a:prstGeom prst="borderCallout1">
                <a:avLst>
                  <a:gd name="adj1" fmla="val 18750"/>
                  <a:gd name="adj2" fmla="val -8333"/>
                  <a:gd name="adj3" fmla="val 335614"/>
                  <a:gd name="adj4" fmla="val -3221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7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-Auto PAD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95902" y="1251350"/>
              <a:ext cx="1195330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Before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902" y="1247866"/>
              <a:ext cx="6479188" cy="272129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4224" y="4059829"/>
              <a:ext cx="5539295" cy="2695968"/>
            </a:xfrm>
            <a:prstGeom prst="rect">
              <a:avLst/>
            </a:prstGeom>
          </p:spPr>
        </p:pic>
        <p:sp>
          <p:nvSpPr>
            <p:cNvPr id="44" name="Line Callout 1 43"/>
            <p:cNvSpPr/>
            <p:nvPr/>
          </p:nvSpPr>
          <p:spPr>
            <a:xfrm flipH="1">
              <a:off x="1532491" y="5009352"/>
              <a:ext cx="496432" cy="158527"/>
            </a:xfrm>
            <a:prstGeom prst="borderCallout1">
              <a:avLst>
                <a:gd name="adj1" fmla="val 18750"/>
                <a:gd name="adj2" fmla="val -8333"/>
                <a:gd name="adj3" fmla="val 341867"/>
                <a:gd name="adj4" fmla="val -27596"/>
              </a:avLst>
            </a:prstGeom>
            <a:solidFill>
              <a:srgbClr val="CFF9FD"/>
            </a:solidFill>
            <a:ln>
              <a:solidFill>
                <a:srgbClr val="66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Man-2</a:t>
              </a:r>
            </a:p>
          </p:txBody>
        </p:sp>
        <p:sp>
          <p:nvSpPr>
            <p:cNvPr id="45" name="Line Callout 1 44"/>
            <p:cNvSpPr/>
            <p:nvPr/>
          </p:nvSpPr>
          <p:spPr>
            <a:xfrm>
              <a:off x="3945998" y="4326479"/>
              <a:ext cx="466725" cy="163945"/>
            </a:xfrm>
            <a:prstGeom prst="borderCallout1">
              <a:avLst>
                <a:gd name="adj1" fmla="val 18750"/>
                <a:gd name="adj2" fmla="val -8333"/>
                <a:gd name="adj3" fmla="val 307280"/>
                <a:gd name="adj4" fmla="val -28932"/>
              </a:avLst>
            </a:prstGeom>
            <a:solidFill>
              <a:srgbClr val="CFF9FD"/>
            </a:solidFill>
            <a:ln>
              <a:solidFill>
                <a:srgbClr val="66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Man-1</a:t>
              </a:r>
            </a:p>
          </p:txBody>
        </p:sp>
        <p:sp>
          <p:nvSpPr>
            <p:cNvPr id="46" name="Line Callout 1 45"/>
            <p:cNvSpPr/>
            <p:nvPr/>
          </p:nvSpPr>
          <p:spPr>
            <a:xfrm flipH="1">
              <a:off x="2047489" y="4127498"/>
              <a:ext cx="461295" cy="145857"/>
            </a:xfrm>
            <a:prstGeom prst="borderCallout1">
              <a:avLst>
                <a:gd name="adj1" fmla="val 18750"/>
                <a:gd name="adj2" fmla="val -8333"/>
                <a:gd name="adj3" fmla="val 372549"/>
                <a:gd name="adj4" fmla="val -39353"/>
              </a:avLst>
            </a:prstGeom>
            <a:solidFill>
              <a:srgbClr val="CFF9FD"/>
            </a:solidFill>
            <a:ln>
              <a:solidFill>
                <a:srgbClr val="66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Man-3</a:t>
              </a:r>
            </a:p>
          </p:txBody>
        </p:sp>
        <p:sp>
          <p:nvSpPr>
            <p:cNvPr id="47" name="Line Callout 1 46"/>
            <p:cNvSpPr/>
            <p:nvPr/>
          </p:nvSpPr>
          <p:spPr>
            <a:xfrm>
              <a:off x="5160199" y="4759185"/>
              <a:ext cx="1041103" cy="305144"/>
            </a:xfrm>
            <a:prstGeom prst="borderCallout1">
              <a:avLst>
                <a:gd name="adj1" fmla="val 18750"/>
                <a:gd name="adj2" fmla="val -8333"/>
                <a:gd name="adj3" fmla="val 155772"/>
                <a:gd name="adj4" fmla="val -5243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-Auto-Cutting Gate</a:t>
              </a:r>
            </a:p>
            <a:p>
              <a:r>
                <a:rPr lang="en-US" sz="7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-Auto PAD</a:t>
              </a:r>
            </a:p>
          </p:txBody>
        </p:sp>
        <p:sp>
          <p:nvSpPr>
            <p:cNvPr id="49" name="Line Callout 1 48"/>
            <p:cNvSpPr/>
            <p:nvPr/>
          </p:nvSpPr>
          <p:spPr>
            <a:xfrm>
              <a:off x="3534613" y="5521823"/>
              <a:ext cx="1041103" cy="305144"/>
            </a:xfrm>
            <a:prstGeom prst="borderCallout1">
              <a:avLst>
                <a:gd name="adj1" fmla="val 18750"/>
                <a:gd name="adj2" fmla="val -8333"/>
                <a:gd name="adj3" fmla="val 155772"/>
                <a:gd name="adj4" fmla="val -5243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-Auto-Cutting Gate</a:t>
              </a:r>
            </a:p>
            <a:p>
              <a:r>
                <a:rPr lang="en-US" sz="7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-Auto PAD</a:t>
              </a:r>
            </a:p>
          </p:txBody>
        </p:sp>
        <p:sp>
          <p:nvSpPr>
            <p:cNvPr id="50" name="Line Callout 1 49"/>
            <p:cNvSpPr/>
            <p:nvPr/>
          </p:nvSpPr>
          <p:spPr>
            <a:xfrm flipH="1">
              <a:off x="1325407" y="5991221"/>
              <a:ext cx="952077" cy="243579"/>
            </a:xfrm>
            <a:prstGeom prst="borderCallout1">
              <a:avLst>
                <a:gd name="adj1" fmla="val 18750"/>
                <a:gd name="adj2" fmla="val -8333"/>
                <a:gd name="adj3" fmla="val -123782"/>
                <a:gd name="adj4" fmla="val -23825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-Auto Camera CHK</a:t>
              </a:r>
            </a:p>
          </p:txBody>
        </p:sp>
        <p:sp>
          <p:nvSpPr>
            <p:cNvPr id="54" name="Line Callout 1 53"/>
            <p:cNvSpPr/>
            <p:nvPr/>
          </p:nvSpPr>
          <p:spPr>
            <a:xfrm>
              <a:off x="4720047" y="4201112"/>
              <a:ext cx="949663" cy="243579"/>
            </a:xfrm>
            <a:prstGeom prst="borderCallout1">
              <a:avLst>
                <a:gd name="adj1" fmla="val 18750"/>
                <a:gd name="adj2" fmla="val -8333"/>
                <a:gd name="adj3" fmla="val 267594"/>
                <a:gd name="adj4" fmla="val -5143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-Auto Camera CHK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78326" y="6093398"/>
              <a:ext cx="19428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1.Modify Auto Set #1.</a:t>
              </a:r>
            </a:p>
            <a:p>
              <a:r>
                <a:rPr lang="en-US" sz="1000" b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to cover all part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91965" y="6370946"/>
              <a:ext cx="19428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2.Add Auto Set #2.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6591" y="5142631"/>
              <a:ext cx="194282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3.Add Conveyor u. </a:t>
              </a:r>
            </a:p>
            <a:p>
              <a:r>
                <a:rPr lang="en-US" sz="1000" b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Combine</a:t>
              </a:r>
            </a:p>
            <a:p>
              <a:r>
                <a:rPr lang="en-US" sz="1000" b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2 MC.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5902" y="4025077"/>
              <a:ext cx="6479188" cy="272129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7789" y="4035111"/>
              <a:ext cx="1195330" cy="2616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After</a:t>
              </a:r>
            </a:p>
          </p:txBody>
        </p:sp>
        <p:sp>
          <p:nvSpPr>
            <p:cNvPr id="60" name="Right Arrow 59"/>
            <p:cNvSpPr/>
            <p:nvPr/>
          </p:nvSpPr>
          <p:spPr>
            <a:xfrm>
              <a:off x="2286168" y="6361086"/>
              <a:ext cx="268002" cy="241742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Arrow 60"/>
            <p:cNvSpPr/>
            <p:nvPr/>
          </p:nvSpPr>
          <p:spPr>
            <a:xfrm>
              <a:off x="1040743" y="5470194"/>
              <a:ext cx="268002" cy="241742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Line Callout 1 61"/>
            <p:cNvSpPr/>
            <p:nvPr/>
          </p:nvSpPr>
          <p:spPr>
            <a:xfrm flipH="1">
              <a:off x="948734" y="4344895"/>
              <a:ext cx="661011" cy="243579"/>
            </a:xfrm>
            <a:prstGeom prst="borderCallout1">
              <a:avLst>
                <a:gd name="adj1" fmla="val 18750"/>
                <a:gd name="adj2" fmla="val -8333"/>
                <a:gd name="adj3" fmla="val 55931"/>
                <a:gd name="adj4" fmla="val -8528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-Auto AGV</a:t>
              </a:r>
            </a:p>
          </p:txBody>
        </p:sp>
        <p:sp>
          <p:nvSpPr>
            <p:cNvPr id="63" name="Right Arrow 62"/>
            <p:cNvSpPr/>
            <p:nvPr/>
          </p:nvSpPr>
          <p:spPr>
            <a:xfrm flipH="1">
              <a:off x="5054774" y="5674395"/>
              <a:ext cx="241509" cy="241742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917089" y="3140427"/>
              <a:ext cx="19428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Auto Set #1.</a:t>
              </a:r>
            </a:p>
            <a:p>
              <a:r>
                <a:rPr lang="en-US" sz="1000" b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Support production 2 parts</a:t>
              </a:r>
            </a:p>
          </p:txBody>
        </p:sp>
        <p:sp>
          <p:nvSpPr>
            <p:cNvPr id="65" name="Right Arrow 64"/>
            <p:cNvSpPr/>
            <p:nvPr/>
          </p:nvSpPr>
          <p:spPr>
            <a:xfrm flipH="1">
              <a:off x="5074123" y="2909892"/>
              <a:ext cx="241509" cy="241742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95E62-08CE-7C47-8658-AA5F88EA9D63}"/>
              </a:ext>
            </a:extLst>
          </p:cNvPr>
          <p:cNvGrpSpPr/>
          <p:nvPr/>
        </p:nvGrpSpPr>
        <p:grpSpPr>
          <a:xfrm>
            <a:off x="146650" y="51992"/>
            <a:ext cx="12045350" cy="354726"/>
            <a:chOff x="123349" y="51992"/>
            <a:chExt cx="9617075" cy="3547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485F15-F19E-22C4-617F-CA8043080FA8}"/>
                </a:ext>
              </a:extLst>
            </p:cNvPr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Equipment Budget Request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112ED3-3B02-0673-93B0-1DEC2DDF7B52}"/>
                </a:ext>
              </a:extLst>
            </p:cNvPr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2D5BF1-BB20-049A-8139-C1759C83F5E8}"/>
                </a:ext>
              </a:extLst>
            </p:cNvPr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3</a:t>
              </a:fld>
              <a:endPara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26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4E5E8-F47C-F2E9-92EB-2FD2CAECA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E03D88E-C22A-183A-91A4-B175F8136473}"/>
              </a:ext>
            </a:extLst>
          </p:cNvPr>
          <p:cNvGrpSpPr/>
          <p:nvPr/>
        </p:nvGrpSpPr>
        <p:grpSpPr>
          <a:xfrm>
            <a:off x="146650" y="51992"/>
            <a:ext cx="12045350" cy="354726"/>
            <a:chOff x="123349" y="51992"/>
            <a:chExt cx="9617075" cy="3547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3DB203-AA84-AC4A-CABF-92338FEE2FC3}"/>
                </a:ext>
              </a:extLst>
            </p:cNvPr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Equipment Budget Request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29A33F9-F238-F545-5C19-09E5A53C9C11}"/>
                </a:ext>
              </a:extLst>
            </p:cNvPr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D3DE9E-4924-321C-6D48-E345030F3E14}"/>
                </a:ext>
              </a:extLst>
            </p:cNvPr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4</a:t>
              </a:fld>
              <a:endPara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698E3DF-279E-06B6-C87C-F1462CEFD723}"/>
              </a:ext>
            </a:extLst>
          </p:cNvPr>
          <p:cNvSpPr txBox="1"/>
          <p:nvPr/>
        </p:nvSpPr>
        <p:spPr>
          <a:xfrm>
            <a:off x="269768" y="531823"/>
            <a:ext cx="6467301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Automation Concept.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A0481-B91C-FF2C-204C-D2B6F073F692}"/>
              </a:ext>
            </a:extLst>
          </p:cNvPr>
          <p:cNvSpPr txBox="1"/>
          <p:nvPr/>
        </p:nvSpPr>
        <p:spPr>
          <a:xfrm>
            <a:off x="3183757" y="463228"/>
            <a:ext cx="71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ทำ</a:t>
            </a:r>
            <a:r>
              <a:rPr lang="en-US" dirty="0"/>
              <a:t>Flow</a:t>
            </a:r>
            <a:r>
              <a:rPr lang="th-TH" dirty="0"/>
              <a:t>ให้เข้าใจเส้นทางของ</a:t>
            </a:r>
            <a:r>
              <a:rPr lang="en-US" dirty="0"/>
              <a:t>Part</a:t>
            </a:r>
            <a:r>
              <a:rPr lang="th-TH" dirty="0"/>
              <a:t>และการทำงานของเครื่อง คน </a:t>
            </a:r>
            <a:r>
              <a:rPr lang="en-US" dirty="0"/>
              <a:t>Robot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7297B9C-6B95-7DE7-F8A6-74ACA99C4DAC}"/>
              </a:ext>
            </a:extLst>
          </p:cNvPr>
          <p:cNvGrpSpPr/>
          <p:nvPr/>
        </p:nvGrpSpPr>
        <p:grpSpPr>
          <a:xfrm>
            <a:off x="2265873" y="901155"/>
            <a:ext cx="7516482" cy="5831236"/>
            <a:chOff x="2672568" y="862028"/>
            <a:chExt cx="6467301" cy="57626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3B89DBD-6986-2686-DC17-D4F062B0F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2568" y="862028"/>
              <a:ext cx="6467301" cy="5762641"/>
            </a:xfrm>
            <a:prstGeom prst="rect">
              <a:avLst/>
            </a:prstGeom>
          </p:spPr>
        </p:pic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EB383031-EB58-ECA7-3B53-2A90B3BA14B7}"/>
                </a:ext>
              </a:extLst>
            </p:cNvPr>
            <p:cNvSpPr/>
            <p:nvPr/>
          </p:nvSpPr>
          <p:spPr>
            <a:xfrm>
              <a:off x="7082591" y="1888439"/>
              <a:ext cx="1207393" cy="362481"/>
            </a:xfrm>
            <a:prstGeom prst="wedgeRoundRectCallout">
              <a:avLst>
                <a:gd name="adj1" fmla="val -56426"/>
                <a:gd name="adj2" fmla="val 199498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Auto Cut Gate </a:t>
              </a:r>
            </a:p>
          </p:txBody>
        </p:sp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090622F4-99AC-44B1-B8D3-FE3B1B1DB29D}"/>
                </a:ext>
              </a:extLst>
            </p:cNvPr>
            <p:cNvSpPr/>
            <p:nvPr/>
          </p:nvSpPr>
          <p:spPr>
            <a:xfrm>
              <a:off x="7082591" y="4577005"/>
              <a:ext cx="1207393" cy="362481"/>
            </a:xfrm>
            <a:prstGeom prst="wedgeRoundRectCallout">
              <a:avLst>
                <a:gd name="adj1" fmla="val -56426"/>
                <a:gd name="adj2" fmla="val 199498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Auto Cut Gate </a:t>
              </a:r>
            </a:p>
          </p:txBody>
        </p:sp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976447C4-4086-03A3-183B-F298D7590074}"/>
                </a:ext>
              </a:extLst>
            </p:cNvPr>
            <p:cNvSpPr/>
            <p:nvPr/>
          </p:nvSpPr>
          <p:spPr>
            <a:xfrm>
              <a:off x="5745193" y="1707198"/>
              <a:ext cx="721589" cy="362481"/>
            </a:xfrm>
            <a:prstGeom prst="wedgeRoundRectCallout">
              <a:avLst>
                <a:gd name="adj1" fmla="val 47886"/>
                <a:gd name="adj2" fmla="val 206637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PAD </a:t>
              </a:r>
            </a:p>
          </p:txBody>
        </p:sp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1E7D921D-BAA6-5004-E16F-E09A7C8D6A3F}"/>
                </a:ext>
              </a:extLst>
            </p:cNvPr>
            <p:cNvSpPr/>
            <p:nvPr/>
          </p:nvSpPr>
          <p:spPr>
            <a:xfrm>
              <a:off x="4986068" y="2552368"/>
              <a:ext cx="899867" cy="362481"/>
            </a:xfrm>
            <a:prstGeom prst="wedgeRoundRectCallout">
              <a:avLst>
                <a:gd name="adj1" fmla="val 70600"/>
                <a:gd name="adj2" fmla="val 128103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CAMERA CHECK </a:t>
              </a:r>
            </a:p>
          </p:txBody>
        </p:sp>
        <p:sp>
          <p:nvSpPr>
            <p:cNvPr id="33" name="Speech Bubble: Rectangle with Corners Rounded 32">
              <a:extLst>
                <a:ext uri="{FF2B5EF4-FFF2-40B4-BE49-F238E27FC236}">
                  <a16:creationId xmlns:a16="http://schemas.microsoft.com/office/drawing/2014/main" id="{E48FC134-9603-75D3-1EE5-E042C63A46B2}"/>
                </a:ext>
              </a:extLst>
            </p:cNvPr>
            <p:cNvSpPr/>
            <p:nvPr/>
          </p:nvSpPr>
          <p:spPr>
            <a:xfrm>
              <a:off x="4957466" y="5249561"/>
              <a:ext cx="899867" cy="362481"/>
            </a:xfrm>
            <a:prstGeom prst="wedgeRoundRectCallout">
              <a:avLst>
                <a:gd name="adj1" fmla="val 70600"/>
                <a:gd name="adj2" fmla="val 128103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CAMERA CHECK </a:t>
              </a:r>
            </a:p>
          </p:txBody>
        </p:sp>
        <p:sp>
          <p:nvSpPr>
            <p:cNvPr id="37" name="Speech Bubble: Rectangle with Corners Rounded 36">
              <a:extLst>
                <a:ext uri="{FF2B5EF4-FFF2-40B4-BE49-F238E27FC236}">
                  <a16:creationId xmlns:a16="http://schemas.microsoft.com/office/drawing/2014/main" id="{AA8BBD36-34F3-DE3E-4F56-EC4789C7B6DB}"/>
                </a:ext>
              </a:extLst>
            </p:cNvPr>
            <p:cNvSpPr/>
            <p:nvPr/>
          </p:nvSpPr>
          <p:spPr>
            <a:xfrm>
              <a:off x="6360841" y="3406976"/>
              <a:ext cx="721589" cy="362481"/>
            </a:xfrm>
            <a:prstGeom prst="wedgeRoundRectCallout">
              <a:avLst>
                <a:gd name="adj1" fmla="val -23842"/>
                <a:gd name="adj2" fmla="val -138437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ROBOT</a:t>
              </a:r>
            </a:p>
          </p:txBody>
        </p:sp>
        <p:sp>
          <p:nvSpPr>
            <p:cNvPr id="38" name="Speech Bubble: Rectangle with Corners Rounded 37">
              <a:extLst>
                <a:ext uri="{FF2B5EF4-FFF2-40B4-BE49-F238E27FC236}">
                  <a16:creationId xmlns:a16="http://schemas.microsoft.com/office/drawing/2014/main" id="{06CF6539-B3A2-D3D5-A33C-F77D6D4A092B}"/>
                </a:ext>
              </a:extLst>
            </p:cNvPr>
            <p:cNvSpPr/>
            <p:nvPr/>
          </p:nvSpPr>
          <p:spPr>
            <a:xfrm>
              <a:off x="6294408" y="6117895"/>
              <a:ext cx="721589" cy="362481"/>
            </a:xfrm>
            <a:prstGeom prst="wedgeRoundRectCallout">
              <a:avLst>
                <a:gd name="adj1" fmla="val -23842"/>
                <a:gd name="adj2" fmla="val -138437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ROBOT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53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B78E1-7CF2-D229-8151-06455C288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F26B47-192D-3FEA-1553-C40047774F4E}"/>
              </a:ext>
            </a:extLst>
          </p:cNvPr>
          <p:cNvGrpSpPr/>
          <p:nvPr/>
        </p:nvGrpSpPr>
        <p:grpSpPr>
          <a:xfrm>
            <a:off x="146650" y="51992"/>
            <a:ext cx="12045350" cy="354726"/>
            <a:chOff x="123349" y="51992"/>
            <a:chExt cx="9617075" cy="3547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E4AB30-150A-B042-55FE-D77184A914BC}"/>
                </a:ext>
              </a:extLst>
            </p:cNvPr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Equipment Budget Request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CA4BD3E-96C8-9ACD-4479-B58B2542C8DC}"/>
                </a:ext>
              </a:extLst>
            </p:cNvPr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BFBF5D-699D-0E29-D8FB-08D04DEB0001}"/>
                </a:ext>
              </a:extLst>
            </p:cNvPr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5</a:t>
              </a:fld>
              <a:endPara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EDA04E-8CD9-5A0C-EE85-2E48416EB612}"/>
              </a:ext>
            </a:extLst>
          </p:cNvPr>
          <p:cNvSpPr txBox="1"/>
          <p:nvPr/>
        </p:nvSpPr>
        <p:spPr>
          <a:xfrm>
            <a:off x="269768" y="531823"/>
            <a:ext cx="6467301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Camera Check Concept.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B2AC4-6BAD-26A0-01D9-291B4E9060C5}"/>
              </a:ext>
            </a:extLst>
          </p:cNvPr>
          <p:cNvSpPr txBox="1"/>
          <p:nvPr/>
        </p:nvSpPr>
        <p:spPr>
          <a:xfrm>
            <a:off x="474453" y="940279"/>
            <a:ext cx="555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Appearance Guarantee Items / Spec.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36655-2AB5-C6B2-A55D-ECDD784EAEAA}"/>
              </a:ext>
            </a:extLst>
          </p:cNvPr>
          <p:cNvSpPr txBox="1"/>
          <p:nvPr/>
        </p:nvSpPr>
        <p:spPr>
          <a:xfrm>
            <a:off x="540589" y="3394041"/>
            <a:ext cx="404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Equipment SPEC Requirement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22758-E671-3407-EAC9-1A24598DC9D7}"/>
              </a:ext>
            </a:extLst>
          </p:cNvPr>
          <p:cNvSpPr txBox="1"/>
          <p:nvPr/>
        </p:nvSpPr>
        <p:spPr>
          <a:xfrm>
            <a:off x="6737070" y="943686"/>
            <a:ext cx="5288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Camera check design concept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5D2387-E0E6-61FD-5DD2-DCEDC8F790BF}"/>
              </a:ext>
            </a:extLst>
          </p:cNvPr>
          <p:cNvSpPr txBox="1"/>
          <p:nvPr/>
        </p:nvSpPr>
        <p:spPr>
          <a:xfrm>
            <a:off x="6737070" y="3429000"/>
            <a:ext cx="384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Equipment cost / order preparation</a:t>
            </a:r>
          </a:p>
          <a:p>
            <a:r>
              <a:rPr lang="en-US" dirty="0"/>
              <a:t>   -Quotation …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56E5441-DCD1-7CAF-EAAC-E73D150BA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067482"/>
              </p:ext>
            </p:extLst>
          </p:nvPr>
        </p:nvGraphicFramePr>
        <p:xfrm>
          <a:off x="7041393" y="4617776"/>
          <a:ext cx="3295290" cy="1543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67">
                  <a:extLst>
                    <a:ext uri="{9D8B030D-6E8A-4147-A177-3AD203B41FA5}">
                      <a16:colId xmlns:a16="http://schemas.microsoft.com/office/drawing/2014/main" val="1326096982"/>
                    </a:ext>
                  </a:extLst>
                </a:gridCol>
                <a:gridCol w="1326667">
                  <a:extLst>
                    <a:ext uri="{9D8B030D-6E8A-4147-A177-3AD203B41FA5}">
                      <a16:colId xmlns:a16="http://schemas.microsoft.com/office/drawing/2014/main" val="3936463892"/>
                    </a:ext>
                  </a:extLst>
                </a:gridCol>
                <a:gridCol w="578469">
                  <a:extLst>
                    <a:ext uri="{9D8B030D-6E8A-4147-A177-3AD203B41FA5}">
                      <a16:colId xmlns:a16="http://schemas.microsoft.com/office/drawing/2014/main" val="2847428941"/>
                    </a:ext>
                  </a:extLst>
                </a:gridCol>
                <a:gridCol w="489517">
                  <a:extLst>
                    <a:ext uri="{9D8B030D-6E8A-4147-A177-3AD203B41FA5}">
                      <a16:colId xmlns:a16="http://schemas.microsoft.com/office/drawing/2014/main" val="829571550"/>
                    </a:ext>
                  </a:extLst>
                </a:gridCol>
                <a:gridCol w="638870">
                  <a:extLst>
                    <a:ext uri="{9D8B030D-6E8A-4147-A177-3AD203B41FA5}">
                      <a16:colId xmlns:a16="http://schemas.microsoft.com/office/drawing/2014/main" val="1674533545"/>
                    </a:ext>
                  </a:extLst>
                </a:gridCol>
              </a:tblGrid>
              <a:tr h="292836">
                <a:tc gridSpan="5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Camera Unit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95371"/>
                  </a:ext>
                </a:extLst>
              </a:tr>
              <a:tr h="177025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Name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Estimate Cost (KB.)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326425"/>
                  </a:ext>
                </a:extLst>
              </a:tr>
              <a:tr h="164077">
                <a:tc gridSpan="2" vMerge="1">
                  <a:txBody>
                    <a:bodyPr/>
                    <a:lstStyle/>
                    <a:p>
                      <a:pPr algn="ctr"/>
                      <a:endParaRPr 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Cost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Q’TY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Cost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649574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Camera (IV 4 KEYENCE)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110</a:t>
                      </a:r>
                      <a:endParaRPr lang="en-US" sz="8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569616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 and Cover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33309"/>
                  </a:ext>
                </a:extLst>
              </a:tr>
              <a:tr h="36534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Cost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1907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364F573-EC5F-FF20-E2BE-618252AFCAA4}"/>
              </a:ext>
            </a:extLst>
          </p:cNvPr>
          <p:cNvSpPr txBox="1"/>
          <p:nvPr/>
        </p:nvSpPr>
        <p:spPr>
          <a:xfrm>
            <a:off x="3408043" y="470267"/>
            <a:ext cx="861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แยกข้อมูลแต่ละ</a:t>
            </a:r>
            <a:r>
              <a:rPr lang="en-US" dirty="0"/>
              <a:t>Unit</a:t>
            </a:r>
            <a:r>
              <a:rPr lang="th-TH" dirty="0"/>
              <a:t>ให้เข้าใจถึงการออกแบบ การทำงาน ความสามารถ และ</a:t>
            </a:r>
            <a:r>
              <a:rPr lang="en-US" dirty="0"/>
              <a:t>Equipment</a:t>
            </a:r>
            <a:r>
              <a:rPr lang="th-TH" dirty="0"/>
              <a:t>ที่ต้องการ </a:t>
            </a:r>
            <a:r>
              <a:rPr lang="en-US" dirty="0"/>
              <a:t>(</a:t>
            </a:r>
            <a:r>
              <a:rPr lang="th-TH" dirty="0"/>
              <a:t>ทุก </a:t>
            </a:r>
            <a:r>
              <a:rPr lang="en-US" dirty="0"/>
              <a:t>Unit)</a:t>
            </a:r>
          </a:p>
        </p:txBody>
      </p:sp>
    </p:spTree>
    <p:extLst>
      <p:ext uri="{BB962C8B-B14F-4D97-AF65-F5344CB8AC3E}">
        <p14:creationId xmlns:p14="http://schemas.microsoft.com/office/powerpoint/2010/main" val="165478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3A35CCE2-ACA0-DB64-AE50-60EB99B562B8}"/>
              </a:ext>
            </a:extLst>
          </p:cNvPr>
          <p:cNvSpPr/>
          <p:nvPr/>
        </p:nvSpPr>
        <p:spPr>
          <a:xfrm>
            <a:off x="60386" y="940279"/>
            <a:ext cx="7219274" cy="5871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ular Callout 38"/>
          <p:cNvSpPr/>
          <p:nvPr/>
        </p:nvSpPr>
        <p:spPr>
          <a:xfrm>
            <a:off x="5016126" y="9698196"/>
            <a:ext cx="535157" cy="206053"/>
          </a:xfrm>
          <a:prstGeom prst="wedgeRectCallout">
            <a:avLst>
              <a:gd name="adj1" fmla="val 93285"/>
              <a:gd name="adj2" fmla="val 1032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50" dirty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2154392" y="9664776"/>
            <a:ext cx="1000278" cy="292989"/>
          </a:xfrm>
          <a:prstGeom prst="wedgeRectCallout">
            <a:avLst>
              <a:gd name="adj1" fmla="val 93285"/>
              <a:gd name="adj2" fmla="val 1032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50" dirty="0">
                <a:solidFill>
                  <a:schemeClr val="tx1"/>
                </a:solidFill>
              </a:rPr>
              <a:t>Conveyor Unit</a:t>
            </a:r>
          </a:p>
        </p:txBody>
      </p:sp>
      <p:sp>
        <p:nvSpPr>
          <p:cNvPr id="42" name="Rectangular Callout 41"/>
          <p:cNvSpPr/>
          <p:nvPr/>
        </p:nvSpPr>
        <p:spPr>
          <a:xfrm>
            <a:off x="1073026" y="9320409"/>
            <a:ext cx="980475" cy="266804"/>
          </a:xfrm>
          <a:prstGeom prst="wedgeRectCallout">
            <a:avLst>
              <a:gd name="adj1" fmla="val 93285"/>
              <a:gd name="adj2" fmla="val 1032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50" dirty="0">
                <a:solidFill>
                  <a:schemeClr val="tx1"/>
                </a:solidFill>
              </a:rPr>
              <a:t>Conveyor Unit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3920851" y="9664776"/>
            <a:ext cx="1005043" cy="246323"/>
          </a:xfrm>
          <a:prstGeom prst="wedgeRectCallout">
            <a:avLst>
              <a:gd name="adj1" fmla="val 26459"/>
              <a:gd name="adj2" fmla="val 5183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Camera Unit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43000" y="9847529"/>
            <a:ext cx="4834606" cy="2314741"/>
            <a:chOff x="866221" y="1505458"/>
            <a:chExt cx="5271442" cy="25597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856" y="1505458"/>
              <a:ext cx="4999807" cy="2559756"/>
            </a:xfrm>
            <a:prstGeom prst="rect">
              <a:avLst/>
            </a:prstGeom>
          </p:spPr>
        </p:pic>
        <p:sp>
          <p:nvSpPr>
            <p:cNvPr id="23" name="Rounded Rectangular Callout 22"/>
            <p:cNvSpPr/>
            <p:nvPr/>
          </p:nvSpPr>
          <p:spPr>
            <a:xfrm>
              <a:off x="4153155" y="2402692"/>
              <a:ext cx="1231337" cy="248189"/>
            </a:xfrm>
            <a:prstGeom prst="wedgeRoundRectCallout">
              <a:avLst>
                <a:gd name="adj1" fmla="val -119897"/>
                <a:gd name="adj2" fmla="val 289335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31" dirty="0">
                  <a:solidFill>
                    <a:schemeClr val="tx1"/>
                  </a:solidFill>
                </a:rPr>
                <a:t>1.Auto-Cutting Gate </a:t>
              </a:r>
            </a:p>
          </p:txBody>
        </p:sp>
        <p:sp>
          <p:nvSpPr>
            <p:cNvPr id="24" name="Rounded Rectangular Callout 23"/>
            <p:cNvSpPr/>
            <p:nvPr/>
          </p:nvSpPr>
          <p:spPr>
            <a:xfrm>
              <a:off x="2622415" y="1641780"/>
              <a:ext cx="1194667" cy="248189"/>
            </a:xfrm>
            <a:prstGeom prst="wedgeRoundRectCallout">
              <a:avLst>
                <a:gd name="adj1" fmla="val 4619"/>
                <a:gd name="adj2" fmla="val 463448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31" dirty="0">
                  <a:solidFill>
                    <a:schemeClr val="tx1"/>
                  </a:solidFill>
                </a:rPr>
                <a:t>2.Auto-PAD Printing </a:t>
              </a:r>
            </a:p>
          </p:txBody>
        </p:sp>
        <p:sp>
          <p:nvSpPr>
            <p:cNvPr id="27" name="Rounded Rectangular Callout 26"/>
            <p:cNvSpPr/>
            <p:nvPr/>
          </p:nvSpPr>
          <p:spPr>
            <a:xfrm>
              <a:off x="1731890" y="1979853"/>
              <a:ext cx="1194667" cy="248189"/>
            </a:xfrm>
            <a:prstGeom prst="wedgeRoundRectCallout">
              <a:avLst>
                <a:gd name="adj1" fmla="val 31399"/>
                <a:gd name="adj2" fmla="val 236162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31" dirty="0">
                  <a:solidFill>
                    <a:schemeClr val="tx1"/>
                  </a:solidFill>
                </a:rPr>
                <a:t>3.Auto-Appearance CHK by Camera </a:t>
              </a:r>
            </a:p>
          </p:txBody>
        </p:sp>
        <p:sp>
          <p:nvSpPr>
            <p:cNvPr id="30" name="Rounded Rectangular Callout 29"/>
            <p:cNvSpPr/>
            <p:nvPr/>
          </p:nvSpPr>
          <p:spPr>
            <a:xfrm>
              <a:off x="866221" y="2335553"/>
              <a:ext cx="1401104" cy="248189"/>
            </a:xfrm>
            <a:prstGeom prst="wedgeRoundRectCallout">
              <a:avLst>
                <a:gd name="adj1" fmla="val 52823"/>
                <a:gd name="adj2" fmla="val 258421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31" dirty="0">
                  <a:solidFill>
                    <a:schemeClr val="tx1"/>
                  </a:solidFill>
                </a:rPr>
                <a:t>4.Auto-Packing by Robot </a:t>
              </a: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0B63AD-270C-0BAC-F8D2-326D28F07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6245"/>
              </p:ext>
            </p:extLst>
          </p:nvPr>
        </p:nvGraphicFramePr>
        <p:xfrm>
          <a:off x="167235" y="1048504"/>
          <a:ext cx="3295290" cy="1724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67">
                  <a:extLst>
                    <a:ext uri="{9D8B030D-6E8A-4147-A177-3AD203B41FA5}">
                      <a16:colId xmlns:a16="http://schemas.microsoft.com/office/drawing/2014/main" val="1326096982"/>
                    </a:ext>
                  </a:extLst>
                </a:gridCol>
                <a:gridCol w="1326667">
                  <a:extLst>
                    <a:ext uri="{9D8B030D-6E8A-4147-A177-3AD203B41FA5}">
                      <a16:colId xmlns:a16="http://schemas.microsoft.com/office/drawing/2014/main" val="3936463892"/>
                    </a:ext>
                  </a:extLst>
                </a:gridCol>
                <a:gridCol w="578469">
                  <a:extLst>
                    <a:ext uri="{9D8B030D-6E8A-4147-A177-3AD203B41FA5}">
                      <a16:colId xmlns:a16="http://schemas.microsoft.com/office/drawing/2014/main" val="2847428941"/>
                    </a:ext>
                  </a:extLst>
                </a:gridCol>
                <a:gridCol w="489517">
                  <a:extLst>
                    <a:ext uri="{9D8B030D-6E8A-4147-A177-3AD203B41FA5}">
                      <a16:colId xmlns:a16="http://schemas.microsoft.com/office/drawing/2014/main" val="829571550"/>
                    </a:ext>
                  </a:extLst>
                </a:gridCol>
                <a:gridCol w="638870">
                  <a:extLst>
                    <a:ext uri="{9D8B030D-6E8A-4147-A177-3AD203B41FA5}">
                      <a16:colId xmlns:a16="http://schemas.microsoft.com/office/drawing/2014/main" val="1674533545"/>
                    </a:ext>
                  </a:extLst>
                </a:gridCol>
              </a:tblGrid>
              <a:tr h="240702">
                <a:tc gridSpan="5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" panose="05000000000000000000" pitchFamily="2" charset="2"/>
                        </a:rPr>
                        <a:t>1.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Auto Cutting Unit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95371"/>
                  </a:ext>
                </a:extLst>
              </a:tr>
              <a:tr h="164077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Name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Estimate Cost (KB.)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326425"/>
                  </a:ext>
                </a:extLst>
              </a:tr>
              <a:tr h="164077">
                <a:tc gridSpan="2" vMerge="1">
                  <a:txBody>
                    <a:bodyPr/>
                    <a:lstStyle/>
                    <a:p>
                      <a:pPr algn="ctr"/>
                      <a:endParaRPr 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Cost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Q’TY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Cost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649574"/>
                  </a:ext>
                </a:extLst>
              </a:tr>
              <a:tr h="19576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Air Nipper 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569616"/>
                  </a:ext>
                </a:extLst>
              </a:tr>
              <a:tr h="19576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Sensor Check 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33309"/>
                  </a:ext>
                </a:extLst>
              </a:tr>
              <a:tr h="19576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Solenoid Valve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947631"/>
                  </a:ext>
                </a:extLst>
              </a:tr>
              <a:tr h="19576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 and Cover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370244"/>
                  </a:ext>
                </a:extLst>
              </a:tr>
              <a:tr h="29021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Cost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19075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42BD8B0-E470-C7E0-663C-40E772958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51721"/>
              </p:ext>
            </p:extLst>
          </p:nvPr>
        </p:nvGraphicFramePr>
        <p:xfrm>
          <a:off x="167235" y="3151285"/>
          <a:ext cx="3295290" cy="1543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67">
                  <a:extLst>
                    <a:ext uri="{9D8B030D-6E8A-4147-A177-3AD203B41FA5}">
                      <a16:colId xmlns:a16="http://schemas.microsoft.com/office/drawing/2014/main" val="1326096982"/>
                    </a:ext>
                  </a:extLst>
                </a:gridCol>
                <a:gridCol w="1326667">
                  <a:extLst>
                    <a:ext uri="{9D8B030D-6E8A-4147-A177-3AD203B41FA5}">
                      <a16:colId xmlns:a16="http://schemas.microsoft.com/office/drawing/2014/main" val="3936463892"/>
                    </a:ext>
                  </a:extLst>
                </a:gridCol>
                <a:gridCol w="578469">
                  <a:extLst>
                    <a:ext uri="{9D8B030D-6E8A-4147-A177-3AD203B41FA5}">
                      <a16:colId xmlns:a16="http://schemas.microsoft.com/office/drawing/2014/main" val="2847428941"/>
                    </a:ext>
                  </a:extLst>
                </a:gridCol>
                <a:gridCol w="489517">
                  <a:extLst>
                    <a:ext uri="{9D8B030D-6E8A-4147-A177-3AD203B41FA5}">
                      <a16:colId xmlns:a16="http://schemas.microsoft.com/office/drawing/2014/main" val="829571550"/>
                    </a:ext>
                  </a:extLst>
                </a:gridCol>
                <a:gridCol w="638870">
                  <a:extLst>
                    <a:ext uri="{9D8B030D-6E8A-4147-A177-3AD203B41FA5}">
                      <a16:colId xmlns:a16="http://schemas.microsoft.com/office/drawing/2014/main" val="1674533545"/>
                    </a:ext>
                  </a:extLst>
                </a:gridCol>
              </a:tblGrid>
              <a:tr h="292836">
                <a:tc gridSpan="5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Camera Unit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95371"/>
                  </a:ext>
                </a:extLst>
              </a:tr>
              <a:tr h="177025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Name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Estimate Cost (KB.)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326425"/>
                  </a:ext>
                </a:extLst>
              </a:tr>
              <a:tr h="164077">
                <a:tc gridSpan="2" vMerge="1">
                  <a:txBody>
                    <a:bodyPr/>
                    <a:lstStyle/>
                    <a:p>
                      <a:pPr algn="ctr"/>
                      <a:endParaRPr 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Cost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Q’TY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Cost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649574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Camera (IV 4 KEYENCE)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110</a:t>
                      </a:r>
                      <a:endParaRPr lang="en-US" sz="8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569616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 and Cover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33309"/>
                  </a:ext>
                </a:extLst>
              </a:tr>
              <a:tr h="36534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Cost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19075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8051A10-B486-AC16-7321-531315DE8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812"/>
              </p:ext>
            </p:extLst>
          </p:nvPr>
        </p:nvGraphicFramePr>
        <p:xfrm>
          <a:off x="167235" y="5131670"/>
          <a:ext cx="3295290" cy="1562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67">
                  <a:extLst>
                    <a:ext uri="{9D8B030D-6E8A-4147-A177-3AD203B41FA5}">
                      <a16:colId xmlns:a16="http://schemas.microsoft.com/office/drawing/2014/main" val="1326096982"/>
                    </a:ext>
                  </a:extLst>
                </a:gridCol>
                <a:gridCol w="1326667">
                  <a:extLst>
                    <a:ext uri="{9D8B030D-6E8A-4147-A177-3AD203B41FA5}">
                      <a16:colId xmlns:a16="http://schemas.microsoft.com/office/drawing/2014/main" val="3936463892"/>
                    </a:ext>
                  </a:extLst>
                </a:gridCol>
                <a:gridCol w="578470">
                  <a:extLst>
                    <a:ext uri="{9D8B030D-6E8A-4147-A177-3AD203B41FA5}">
                      <a16:colId xmlns:a16="http://schemas.microsoft.com/office/drawing/2014/main" val="2847428941"/>
                    </a:ext>
                  </a:extLst>
                </a:gridCol>
                <a:gridCol w="489517">
                  <a:extLst>
                    <a:ext uri="{9D8B030D-6E8A-4147-A177-3AD203B41FA5}">
                      <a16:colId xmlns:a16="http://schemas.microsoft.com/office/drawing/2014/main" val="829571550"/>
                    </a:ext>
                  </a:extLst>
                </a:gridCol>
                <a:gridCol w="638869">
                  <a:extLst>
                    <a:ext uri="{9D8B030D-6E8A-4147-A177-3AD203B41FA5}">
                      <a16:colId xmlns:a16="http://schemas.microsoft.com/office/drawing/2014/main" val="1674533545"/>
                    </a:ext>
                  </a:extLst>
                </a:gridCol>
              </a:tblGrid>
              <a:tr h="242217">
                <a:tc gridSpan="5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" panose="05000000000000000000" pitchFamily="2" charset="2"/>
                        </a:rPr>
                        <a:t>3. Conveyor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Unit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95371"/>
                  </a:ext>
                </a:extLst>
              </a:tr>
              <a:tr h="17501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Name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Estimate Cost (KB.)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326425"/>
                  </a:ext>
                </a:extLst>
              </a:tr>
              <a:tr h="175010">
                <a:tc gridSpan="2" vMerge="1">
                  <a:txBody>
                    <a:bodyPr/>
                    <a:lstStyle/>
                    <a:p>
                      <a:pPr algn="ctr"/>
                      <a:endParaRPr 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Cost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Q’TY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Cost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649574"/>
                  </a:ext>
                </a:extLst>
              </a:tr>
              <a:tr h="202196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 Motor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569616"/>
                  </a:ext>
                </a:extLst>
              </a:tr>
              <a:tr h="196999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Belt Conveyor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33309"/>
                  </a:ext>
                </a:extLst>
              </a:tr>
              <a:tr h="196999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 Conveyor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947631"/>
                  </a:ext>
                </a:extLst>
              </a:tr>
              <a:tr h="29204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Cost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19075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340D6D0-C458-1482-6C16-52BFD70E9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023734"/>
              </p:ext>
            </p:extLst>
          </p:nvPr>
        </p:nvGraphicFramePr>
        <p:xfrm>
          <a:off x="3896177" y="1033266"/>
          <a:ext cx="3295290" cy="1737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33">
                  <a:extLst>
                    <a:ext uri="{9D8B030D-6E8A-4147-A177-3AD203B41FA5}">
                      <a16:colId xmlns:a16="http://schemas.microsoft.com/office/drawing/2014/main" val="1326096982"/>
                    </a:ext>
                  </a:extLst>
                </a:gridCol>
                <a:gridCol w="1328401">
                  <a:extLst>
                    <a:ext uri="{9D8B030D-6E8A-4147-A177-3AD203B41FA5}">
                      <a16:colId xmlns:a16="http://schemas.microsoft.com/office/drawing/2014/main" val="3936463892"/>
                    </a:ext>
                  </a:extLst>
                </a:gridCol>
                <a:gridCol w="578469">
                  <a:extLst>
                    <a:ext uri="{9D8B030D-6E8A-4147-A177-3AD203B41FA5}">
                      <a16:colId xmlns:a16="http://schemas.microsoft.com/office/drawing/2014/main" val="2847428941"/>
                    </a:ext>
                  </a:extLst>
                </a:gridCol>
                <a:gridCol w="489517">
                  <a:extLst>
                    <a:ext uri="{9D8B030D-6E8A-4147-A177-3AD203B41FA5}">
                      <a16:colId xmlns:a16="http://schemas.microsoft.com/office/drawing/2014/main" val="829571550"/>
                    </a:ext>
                  </a:extLst>
                </a:gridCol>
                <a:gridCol w="638870">
                  <a:extLst>
                    <a:ext uri="{9D8B030D-6E8A-4147-A177-3AD203B41FA5}">
                      <a16:colId xmlns:a16="http://schemas.microsoft.com/office/drawing/2014/main" val="1674533545"/>
                    </a:ext>
                  </a:extLst>
                </a:gridCol>
              </a:tblGrid>
              <a:tr h="238866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" panose="05000000000000000000" pitchFamily="2" charset="2"/>
                        </a:rPr>
                        <a:t>4.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Electrical Equipment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95371"/>
                  </a:ext>
                </a:extLst>
              </a:tr>
              <a:tr h="169087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Name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Estimate Cost (KB.)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326425"/>
                  </a:ext>
                </a:extLst>
              </a:tr>
              <a:tr h="169087">
                <a:tc gridSpan="2" vMerge="1">
                  <a:txBody>
                    <a:bodyPr/>
                    <a:lstStyle/>
                    <a:p>
                      <a:pPr algn="ctr"/>
                      <a:endParaRPr 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Cost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Q’TY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Cost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649574"/>
                  </a:ext>
                </a:extLst>
              </a:tr>
              <a:tr h="19427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Box Control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569616"/>
                  </a:ext>
                </a:extLst>
              </a:tr>
              <a:tr h="19427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PLC MELSEC-F FX3S </a:t>
                      </a:r>
                      <a:endParaRPr lang="en-US" sz="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33309"/>
                  </a:ext>
                </a:extLst>
              </a:tr>
              <a:tr h="19427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GOT2000 Series GT21 </a:t>
                      </a:r>
                      <a:endParaRPr lang="en-US" sz="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27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27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947631"/>
                  </a:ext>
                </a:extLst>
              </a:tr>
              <a:tr h="19427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Power Support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370244"/>
                  </a:ext>
                </a:extLst>
              </a:tr>
              <a:tr h="28800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Cost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190755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343F041-A874-84D6-810E-098ADDD81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884326"/>
              </p:ext>
            </p:extLst>
          </p:nvPr>
        </p:nvGraphicFramePr>
        <p:xfrm>
          <a:off x="3896177" y="3157403"/>
          <a:ext cx="3295290" cy="1570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67">
                  <a:extLst>
                    <a:ext uri="{9D8B030D-6E8A-4147-A177-3AD203B41FA5}">
                      <a16:colId xmlns:a16="http://schemas.microsoft.com/office/drawing/2014/main" val="1326096982"/>
                    </a:ext>
                  </a:extLst>
                </a:gridCol>
                <a:gridCol w="1326667">
                  <a:extLst>
                    <a:ext uri="{9D8B030D-6E8A-4147-A177-3AD203B41FA5}">
                      <a16:colId xmlns:a16="http://schemas.microsoft.com/office/drawing/2014/main" val="3936463892"/>
                    </a:ext>
                  </a:extLst>
                </a:gridCol>
                <a:gridCol w="578469">
                  <a:extLst>
                    <a:ext uri="{9D8B030D-6E8A-4147-A177-3AD203B41FA5}">
                      <a16:colId xmlns:a16="http://schemas.microsoft.com/office/drawing/2014/main" val="2847428941"/>
                    </a:ext>
                  </a:extLst>
                </a:gridCol>
                <a:gridCol w="489517">
                  <a:extLst>
                    <a:ext uri="{9D8B030D-6E8A-4147-A177-3AD203B41FA5}">
                      <a16:colId xmlns:a16="http://schemas.microsoft.com/office/drawing/2014/main" val="829571550"/>
                    </a:ext>
                  </a:extLst>
                </a:gridCol>
                <a:gridCol w="638870">
                  <a:extLst>
                    <a:ext uri="{9D8B030D-6E8A-4147-A177-3AD203B41FA5}">
                      <a16:colId xmlns:a16="http://schemas.microsoft.com/office/drawing/2014/main" val="1674533545"/>
                    </a:ext>
                  </a:extLst>
                </a:gridCol>
              </a:tblGrid>
              <a:tr h="29972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" panose="05000000000000000000" pitchFamily="2" charset="2"/>
                        </a:rPr>
                        <a:t>5.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Cover Unit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95371"/>
                  </a:ext>
                </a:extLst>
              </a:tr>
              <a:tr h="18119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Name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Estimate Cost (KB.)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326425"/>
                  </a:ext>
                </a:extLst>
              </a:tr>
              <a:tr h="164077">
                <a:tc gridSpan="2" vMerge="1">
                  <a:txBody>
                    <a:bodyPr/>
                    <a:lstStyle/>
                    <a:p>
                      <a:pPr algn="ctr"/>
                      <a:endParaRPr 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Cost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Q’TY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Cost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649574"/>
                  </a:ext>
                </a:extLst>
              </a:tr>
              <a:tr h="25224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Area Sensor 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569616"/>
                  </a:ext>
                </a:extLst>
              </a:tr>
              <a:tr h="25224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 and Cover 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33309"/>
                  </a:ext>
                </a:extLst>
              </a:tr>
              <a:tr h="37393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Cost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19075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3C9C278-0B0F-B5BD-5D4E-86F729347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00418"/>
              </p:ext>
            </p:extLst>
          </p:nvPr>
        </p:nvGraphicFramePr>
        <p:xfrm>
          <a:off x="3896177" y="5152952"/>
          <a:ext cx="3295290" cy="1561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67">
                  <a:extLst>
                    <a:ext uri="{9D8B030D-6E8A-4147-A177-3AD203B41FA5}">
                      <a16:colId xmlns:a16="http://schemas.microsoft.com/office/drawing/2014/main" val="1326096982"/>
                    </a:ext>
                  </a:extLst>
                </a:gridCol>
                <a:gridCol w="1326667">
                  <a:extLst>
                    <a:ext uri="{9D8B030D-6E8A-4147-A177-3AD203B41FA5}">
                      <a16:colId xmlns:a16="http://schemas.microsoft.com/office/drawing/2014/main" val="3936463892"/>
                    </a:ext>
                  </a:extLst>
                </a:gridCol>
                <a:gridCol w="578469">
                  <a:extLst>
                    <a:ext uri="{9D8B030D-6E8A-4147-A177-3AD203B41FA5}">
                      <a16:colId xmlns:a16="http://schemas.microsoft.com/office/drawing/2014/main" val="2847428941"/>
                    </a:ext>
                  </a:extLst>
                </a:gridCol>
                <a:gridCol w="489517">
                  <a:extLst>
                    <a:ext uri="{9D8B030D-6E8A-4147-A177-3AD203B41FA5}">
                      <a16:colId xmlns:a16="http://schemas.microsoft.com/office/drawing/2014/main" val="829571550"/>
                    </a:ext>
                  </a:extLst>
                </a:gridCol>
                <a:gridCol w="638870">
                  <a:extLst>
                    <a:ext uri="{9D8B030D-6E8A-4147-A177-3AD203B41FA5}">
                      <a16:colId xmlns:a16="http://schemas.microsoft.com/office/drawing/2014/main" val="1674533545"/>
                    </a:ext>
                  </a:extLst>
                </a:gridCol>
              </a:tblGrid>
              <a:tr h="297372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" panose="05000000000000000000" pitchFamily="2" charset="2"/>
                        </a:rPr>
                        <a:t>6.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Gripper Robot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95371"/>
                  </a:ext>
                </a:extLst>
              </a:tr>
              <a:tr h="17976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Name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Estimate Cost (KB.)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326425"/>
                  </a:ext>
                </a:extLst>
              </a:tr>
              <a:tr h="164077">
                <a:tc gridSpan="2" vMerge="1">
                  <a:txBody>
                    <a:bodyPr/>
                    <a:lstStyle/>
                    <a:p>
                      <a:pPr algn="ctr"/>
                      <a:endParaRPr 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Cost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Q’TY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Cost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649574"/>
                  </a:ext>
                </a:extLst>
              </a:tr>
              <a:tr h="25026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Cylinder Gipper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35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35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569616"/>
                  </a:ext>
                </a:extLst>
              </a:tr>
              <a:tr h="25026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 and Cover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33309"/>
                  </a:ext>
                </a:extLst>
              </a:tr>
              <a:tr h="37100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Cost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19075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97A9212-4B75-2C42-E837-397FBF5142B2}"/>
              </a:ext>
            </a:extLst>
          </p:cNvPr>
          <p:cNvSpPr txBox="1"/>
          <p:nvPr/>
        </p:nvSpPr>
        <p:spPr>
          <a:xfrm>
            <a:off x="228874" y="499382"/>
            <a:ext cx="1183948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 : Equipment for Unit in Projection Auto Production Step 2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A91BF17-B28F-12FE-C14D-9EFB40FFCBCC}"/>
              </a:ext>
            </a:extLst>
          </p:cNvPr>
          <p:cNvGrpSpPr/>
          <p:nvPr/>
        </p:nvGrpSpPr>
        <p:grpSpPr>
          <a:xfrm>
            <a:off x="7386509" y="1015934"/>
            <a:ext cx="4681846" cy="2907102"/>
            <a:chOff x="5601054" y="3761251"/>
            <a:chExt cx="6467301" cy="222701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ED25FCA-DCE1-E1D5-B140-B0CD453F1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9133" y="3789592"/>
              <a:ext cx="5465550" cy="2198673"/>
            </a:xfrm>
            <a:prstGeom prst="rect">
              <a:avLst/>
            </a:prstGeom>
          </p:spPr>
        </p:pic>
        <p:sp>
          <p:nvSpPr>
            <p:cNvPr id="40" name="Line Callout 1 43">
              <a:extLst>
                <a:ext uri="{FF2B5EF4-FFF2-40B4-BE49-F238E27FC236}">
                  <a16:creationId xmlns:a16="http://schemas.microsoft.com/office/drawing/2014/main" id="{7CCE0782-5483-F2E7-98BC-66D273780AD8}"/>
                </a:ext>
              </a:extLst>
            </p:cNvPr>
            <p:cNvSpPr/>
            <p:nvPr/>
          </p:nvSpPr>
          <p:spPr>
            <a:xfrm flipH="1">
              <a:off x="6751432" y="4563967"/>
              <a:ext cx="489823" cy="129285"/>
            </a:xfrm>
            <a:prstGeom prst="borderCallout1">
              <a:avLst>
                <a:gd name="adj1" fmla="val 18750"/>
                <a:gd name="adj2" fmla="val -8333"/>
                <a:gd name="adj3" fmla="val 341867"/>
                <a:gd name="adj4" fmla="val -27596"/>
              </a:avLst>
            </a:prstGeom>
            <a:solidFill>
              <a:srgbClr val="CFF9FD"/>
            </a:solidFill>
            <a:ln>
              <a:solidFill>
                <a:srgbClr val="66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Man-2</a:t>
              </a:r>
            </a:p>
          </p:txBody>
        </p:sp>
        <p:sp>
          <p:nvSpPr>
            <p:cNvPr id="43" name="Line Callout 1 44">
              <a:extLst>
                <a:ext uri="{FF2B5EF4-FFF2-40B4-BE49-F238E27FC236}">
                  <a16:creationId xmlns:a16="http://schemas.microsoft.com/office/drawing/2014/main" id="{155AA06C-8B83-63DE-8315-24FB97478D58}"/>
                </a:ext>
              </a:extLst>
            </p:cNvPr>
            <p:cNvSpPr/>
            <p:nvPr/>
          </p:nvSpPr>
          <p:spPr>
            <a:xfrm>
              <a:off x="8829173" y="3942111"/>
              <a:ext cx="764147" cy="198649"/>
            </a:xfrm>
            <a:prstGeom prst="borderCallout1">
              <a:avLst>
                <a:gd name="adj1" fmla="val 18750"/>
                <a:gd name="adj2" fmla="val -8333"/>
                <a:gd name="adj3" fmla="val 307280"/>
                <a:gd name="adj4" fmla="val -28932"/>
              </a:avLst>
            </a:prstGeom>
            <a:solidFill>
              <a:srgbClr val="CFF9FD"/>
            </a:solidFill>
            <a:ln>
              <a:solidFill>
                <a:srgbClr val="66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Man-1</a:t>
              </a:r>
            </a:p>
          </p:txBody>
        </p:sp>
        <p:sp>
          <p:nvSpPr>
            <p:cNvPr id="48" name="Line Callout 1 45">
              <a:extLst>
                <a:ext uri="{FF2B5EF4-FFF2-40B4-BE49-F238E27FC236}">
                  <a16:creationId xmlns:a16="http://schemas.microsoft.com/office/drawing/2014/main" id="{1B59EBA3-4599-7014-4ECD-BD69AF8B8FD4}"/>
                </a:ext>
              </a:extLst>
            </p:cNvPr>
            <p:cNvSpPr/>
            <p:nvPr/>
          </p:nvSpPr>
          <p:spPr>
            <a:xfrm flipH="1">
              <a:off x="6950581" y="3844778"/>
              <a:ext cx="764147" cy="162277"/>
            </a:xfrm>
            <a:prstGeom prst="borderCallout1">
              <a:avLst>
                <a:gd name="adj1" fmla="val 18750"/>
                <a:gd name="adj2" fmla="val -8333"/>
                <a:gd name="adj3" fmla="val 372549"/>
                <a:gd name="adj4" fmla="val -39353"/>
              </a:avLst>
            </a:prstGeom>
            <a:solidFill>
              <a:srgbClr val="CFF9FD"/>
            </a:solidFill>
            <a:ln>
              <a:solidFill>
                <a:srgbClr val="66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Man-3</a:t>
              </a:r>
            </a:p>
          </p:txBody>
        </p:sp>
        <p:sp>
          <p:nvSpPr>
            <p:cNvPr id="51" name="Line Callout 1 46">
              <a:extLst>
                <a:ext uri="{FF2B5EF4-FFF2-40B4-BE49-F238E27FC236}">
                  <a16:creationId xmlns:a16="http://schemas.microsoft.com/office/drawing/2014/main" id="{2947CCD2-CE48-96D0-F77E-44AB41BF1693}"/>
                </a:ext>
              </a:extLst>
            </p:cNvPr>
            <p:cNvSpPr/>
            <p:nvPr/>
          </p:nvSpPr>
          <p:spPr>
            <a:xfrm>
              <a:off x="10330845" y="4359946"/>
              <a:ext cx="1601853" cy="248857"/>
            </a:xfrm>
            <a:prstGeom prst="borderCallout1">
              <a:avLst>
                <a:gd name="adj1" fmla="val 18750"/>
                <a:gd name="adj2" fmla="val -8333"/>
                <a:gd name="adj3" fmla="val 155772"/>
                <a:gd name="adj4" fmla="val -5243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-Auto-Cutting Gate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-Auto PAD</a:t>
              </a:r>
            </a:p>
          </p:txBody>
        </p:sp>
        <p:sp>
          <p:nvSpPr>
            <p:cNvPr id="53" name="Line Callout 1 48">
              <a:extLst>
                <a:ext uri="{FF2B5EF4-FFF2-40B4-BE49-F238E27FC236}">
                  <a16:creationId xmlns:a16="http://schemas.microsoft.com/office/drawing/2014/main" id="{D727D8EC-DE8B-8777-1BA8-2916B53D7A12}"/>
                </a:ext>
              </a:extLst>
            </p:cNvPr>
            <p:cNvSpPr/>
            <p:nvPr/>
          </p:nvSpPr>
          <p:spPr>
            <a:xfrm>
              <a:off x="8726899" y="4981909"/>
              <a:ext cx="1601852" cy="248857"/>
            </a:xfrm>
            <a:prstGeom prst="borderCallout1">
              <a:avLst>
                <a:gd name="adj1" fmla="val 18750"/>
                <a:gd name="adj2" fmla="val -8333"/>
                <a:gd name="adj3" fmla="val 155772"/>
                <a:gd name="adj4" fmla="val -5243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-Auto-Cutting Gate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-Auto PAD</a:t>
              </a:r>
            </a:p>
          </p:txBody>
        </p:sp>
        <p:sp>
          <p:nvSpPr>
            <p:cNvPr id="55" name="Line Callout 1 49">
              <a:extLst>
                <a:ext uri="{FF2B5EF4-FFF2-40B4-BE49-F238E27FC236}">
                  <a16:creationId xmlns:a16="http://schemas.microsoft.com/office/drawing/2014/main" id="{1C162E1B-6292-1AFF-88F6-A4867B61648F}"/>
                </a:ext>
              </a:extLst>
            </p:cNvPr>
            <p:cNvSpPr/>
            <p:nvPr/>
          </p:nvSpPr>
          <p:spPr>
            <a:xfrm flipH="1">
              <a:off x="6309132" y="5364722"/>
              <a:ext cx="1177374" cy="198649"/>
            </a:xfrm>
            <a:prstGeom prst="borderCallout1">
              <a:avLst>
                <a:gd name="adj1" fmla="val 18750"/>
                <a:gd name="adj2" fmla="val -8333"/>
                <a:gd name="adj3" fmla="val -123782"/>
                <a:gd name="adj4" fmla="val -23825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-Auto Camera CHK</a:t>
              </a:r>
            </a:p>
          </p:txBody>
        </p:sp>
        <p:sp>
          <p:nvSpPr>
            <p:cNvPr id="56" name="Line Callout 1 53">
              <a:extLst>
                <a:ext uri="{FF2B5EF4-FFF2-40B4-BE49-F238E27FC236}">
                  <a16:creationId xmlns:a16="http://schemas.microsoft.com/office/drawing/2014/main" id="{335FED55-D470-A22D-D77E-9AE3743BC83F}"/>
                </a:ext>
              </a:extLst>
            </p:cNvPr>
            <p:cNvSpPr/>
            <p:nvPr/>
          </p:nvSpPr>
          <p:spPr>
            <a:xfrm>
              <a:off x="9896550" y="3904814"/>
              <a:ext cx="1601854" cy="198649"/>
            </a:xfrm>
            <a:prstGeom prst="borderCallout1">
              <a:avLst>
                <a:gd name="adj1" fmla="val 18750"/>
                <a:gd name="adj2" fmla="val -8333"/>
                <a:gd name="adj3" fmla="val 267594"/>
                <a:gd name="adj4" fmla="val -5143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-Auto Camera CHK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B131B8-1EE2-176E-607D-2FE4443C0300}"/>
                </a:ext>
              </a:extLst>
            </p:cNvPr>
            <p:cNvSpPr txBox="1"/>
            <p:nvPr/>
          </p:nvSpPr>
          <p:spPr>
            <a:xfrm>
              <a:off x="10151393" y="5448051"/>
              <a:ext cx="1916962" cy="259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1.Modify Auto Set #1.</a:t>
              </a:r>
            </a:p>
            <a:p>
              <a:r>
                <a:rPr lang="en-US" sz="800" b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to cover all part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86A8BA1-DEED-9549-6852-2D38050C7B81}"/>
                </a:ext>
              </a:extLst>
            </p:cNvPr>
            <p:cNvSpPr txBox="1"/>
            <p:nvPr/>
          </p:nvSpPr>
          <p:spPr>
            <a:xfrm>
              <a:off x="5820049" y="5674481"/>
              <a:ext cx="1916962" cy="165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2.Add Auto Set #2.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17573A8-7283-7A52-E03E-75613F80D97E}"/>
                </a:ext>
              </a:extLst>
            </p:cNvPr>
            <p:cNvSpPr txBox="1"/>
            <p:nvPr/>
          </p:nvSpPr>
          <p:spPr>
            <a:xfrm>
              <a:off x="5601054" y="4672662"/>
              <a:ext cx="1916962" cy="353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3.Add Conveyor u. </a:t>
              </a:r>
            </a:p>
            <a:p>
              <a:r>
                <a:rPr lang="en-US" sz="800" b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Combine</a:t>
              </a:r>
            </a:p>
            <a:p>
              <a:r>
                <a:rPr lang="en-US" sz="800" b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2 MC.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E56BD6B-CB3A-0750-19CF-C190F30BA821}"/>
                </a:ext>
              </a:extLst>
            </p:cNvPr>
            <p:cNvSpPr/>
            <p:nvPr/>
          </p:nvSpPr>
          <p:spPr>
            <a:xfrm>
              <a:off x="5629975" y="3761251"/>
              <a:ext cx="6392930" cy="2219326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Right Arrow 59">
              <a:extLst>
                <a:ext uri="{FF2B5EF4-FFF2-40B4-BE49-F238E27FC236}">
                  <a16:creationId xmlns:a16="http://schemas.microsoft.com/office/drawing/2014/main" id="{6A7FD928-0369-4DF0-5BBD-0F7B463914B5}"/>
                </a:ext>
              </a:extLst>
            </p:cNvPr>
            <p:cNvSpPr/>
            <p:nvPr/>
          </p:nvSpPr>
          <p:spPr>
            <a:xfrm>
              <a:off x="7495076" y="5666362"/>
              <a:ext cx="264434" cy="197151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Right Arrow 60">
              <a:extLst>
                <a:ext uri="{FF2B5EF4-FFF2-40B4-BE49-F238E27FC236}">
                  <a16:creationId xmlns:a16="http://schemas.microsoft.com/office/drawing/2014/main" id="{89CD1B85-7F6B-F1D3-7275-B86E6E70F300}"/>
                </a:ext>
              </a:extLst>
            </p:cNvPr>
            <p:cNvSpPr/>
            <p:nvPr/>
          </p:nvSpPr>
          <p:spPr>
            <a:xfrm>
              <a:off x="6266231" y="4939803"/>
              <a:ext cx="264434" cy="197151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Callout 1 61">
              <a:extLst>
                <a:ext uri="{FF2B5EF4-FFF2-40B4-BE49-F238E27FC236}">
                  <a16:creationId xmlns:a16="http://schemas.microsoft.com/office/drawing/2014/main" id="{89E171E3-4E5B-733D-EC41-570979F2E3BB}"/>
                </a:ext>
              </a:extLst>
            </p:cNvPr>
            <p:cNvSpPr/>
            <p:nvPr/>
          </p:nvSpPr>
          <p:spPr>
            <a:xfrm flipH="1">
              <a:off x="5820049" y="4022075"/>
              <a:ext cx="1007609" cy="193149"/>
            </a:xfrm>
            <a:prstGeom prst="borderCallout1">
              <a:avLst>
                <a:gd name="adj1" fmla="val 18750"/>
                <a:gd name="adj2" fmla="val -8333"/>
                <a:gd name="adj3" fmla="val 55931"/>
                <a:gd name="adj4" fmla="val -8528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-Auto AGV</a:t>
              </a:r>
            </a:p>
          </p:txBody>
        </p:sp>
        <p:sp>
          <p:nvSpPr>
            <p:cNvPr id="71" name="Right Arrow 62">
              <a:extLst>
                <a:ext uri="{FF2B5EF4-FFF2-40B4-BE49-F238E27FC236}">
                  <a16:creationId xmlns:a16="http://schemas.microsoft.com/office/drawing/2014/main" id="{BE4129F9-9BCC-0229-53E6-0625A258A290}"/>
                </a:ext>
              </a:extLst>
            </p:cNvPr>
            <p:cNvSpPr/>
            <p:nvPr/>
          </p:nvSpPr>
          <p:spPr>
            <a:xfrm flipH="1">
              <a:off x="10226823" y="5106337"/>
              <a:ext cx="238294" cy="197151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850F8BC-5E80-C1C6-8D53-75A16DDF2815}"/>
              </a:ext>
            </a:extLst>
          </p:cNvPr>
          <p:cNvSpPr txBox="1"/>
          <p:nvPr/>
        </p:nvSpPr>
        <p:spPr>
          <a:xfrm>
            <a:off x="7713312" y="4515753"/>
            <a:ext cx="4423007" cy="1329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 Show Cost for Unit by Unit</a:t>
            </a:r>
          </a:p>
          <a:p>
            <a:pPr>
              <a:lnSpc>
                <a:spcPct val="200000"/>
              </a:lnSpc>
            </a:pP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Detail Unit for 1 Machine Cost = </a:t>
            </a:r>
            <a:r>
              <a:rPr lang="en-US" sz="1100" b="1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720 KB.</a:t>
            </a:r>
          </a:p>
          <a:p>
            <a:pPr>
              <a:lnSpc>
                <a:spcPct val="200000"/>
              </a:lnSpc>
            </a:pP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Project Auto Production use 2 Machine Cost =</a:t>
            </a:r>
            <a:r>
              <a:rPr lang="en-US" sz="1100" b="1" dirty="0"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1440 KB.</a:t>
            </a: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2B897DCB-B4AF-ABDE-9163-BEAFA7024441}"/>
              </a:ext>
            </a:extLst>
          </p:cNvPr>
          <p:cNvSpPr/>
          <p:nvPr/>
        </p:nvSpPr>
        <p:spPr>
          <a:xfrm>
            <a:off x="7269369" y="4768133"/>
            <a:ext cx="379874" cy="8082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E898DF-A72B-E2E8-5263-37579146AFC0}"/>
              </a:ext>
            </a:extLst>
          </p:cNvPr>
          <p:cNvGrpSpPr/>
          <p:nvPr/>
        </p:nvGrpSpPr>
        <p:grpSpPr>
          <a:xfrm>
            <a:off x="146650" y="51992"/>
            <a:ext cx="12045350" cy="354726"/>
            <a:chOff x="123349" y="51992"/>
            <a:chExt cx="9617075" cy="35472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2AFBC3-2E17-C180-CA7B-74E1A1E2DE33}"/>
                </a:ext>
              </a:extLst>
            </p:cNvPr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Equipment Budget Request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433F26-743D-BFD8-AD9E-E98D70EDA067}"/>
                </a:ext>
              </a:extLst>
            </p:cNvPr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FDCF91-A96F-53FD-6A47-B9D5F7D4DE50}"/>
                </a:ext>
              </a:extLst>
            </p:cNvPr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6</a:t>
              </a:fld>
              <a:endPara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24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613944"/>
              </p:ext>
            </p:extLst>
          </p:nvPr>
        </p:nvGraphicFramePr>
        <p:xfrm>
          <a:off x="129396" y="1857639"/>
          <a:ext cx="11872676" cy="4422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735">
                  <a:extLst>
                    <a:ext uri="{9D8B030D-6E8A-4147-A177-3AD203B41FA5}">
                      <a16:colId xmlns:a16="http://schemas.microsoft.com/office/drawing/2014/main" val="2800720657"/>
                    </a:ext>
                  </a:extLst>
                </a:gridCol>
                <a:gridCol w="1487085">
                  <a:extLst>
                    <a:ext uri="{9D8B030D-6E8A-4147-A177-3AD203B41FA5}">
                      <a16:colId xmlns:a16="http://schemas.microsoft.com/office/drawing/2014/main" val="433617816"/>
                    </a:ext>
                  </a:extLst>
                </a:gridCol>
                <a:gridCol w="1293962">
                  <a:extLst>
                    <a:ext uri="{9D8B030D-6E8A-4147-A177-3AD203B41FA5}">
                      <a16:colId xmlns:a16="http://schemas.microsoft.com/office/drawing/2014/main" val="3545120733"/>
                    </a:ext>
                  </a:extLst>
                </a:gridCol>
                <a:gridCol w="1110041">
                  <a:extLst>
                    <a:ext uri="{9D8B030D-6E8A-4147-A177-3AD203B41FA5}">
                      <a16:colId xmlns:a16="http://schemas.microsoft.com/office/drawing/2014/main" val="2720348949"/>
                    </a:ext>
                  </a:extLst>
                </a:gridCol>
                <a:gridCol w="1015558">
                  <a:extLst>
                    <a:ext uri="{9D8B030D-6E8A-4147-A177-3AD203B41FA5}">
                      <a16:colId xmlns:a16="http://schemas.microsoft.com/office/drawing/2014/main" val="2324484615"/>
                    </a:ext>
                  </a:extLst>
                </a:gridCol>
                <a:gridCol w="1411231">
                  <a:extLst>
                    <a:ext uri="{9D8B030D-6E8A-4147-A177-3AD203B41FA5}">
                      <a16:colId xmlns:a16="http://schemas.microsoft.com/office/drawing/2014/main" val="2606740331"/>
                    </a:ext>
                  </a:extLst>
                </a:gridCol>
                <a:gridCol w="1194478">
                  <a:extLst>
                    <a:ext uri="{9D8B030D-6E8A-4147-A177-3AD203B41FA5}">
                      <a16:colId xmlns:a16="http://schemas.microsoft.com/office/drawing/2014/main" val="2761363292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708319116"/>
                    </a:ext>
                  </a:extLst>
                </a:gridCol>
                <a:gridCol w="1028921">
                  <a:extLst>
                    <a:ext uri="{9D8B030D-6E8A-4147-A177-3AD203B41FA5}">
                      <a16:colId xmlns:a16="http://schemas.microsoft.com/office/drawing/2014/main" val="4199741193"/>
                    </a:ext>
                  </a:extLst>
                </a:gridCol>
                <a:gridCol w="1055645">
                  <a:extLst>
                    <a:ext uri="{9D8B030D-6E8A-4147-A177-3AD203B41FA5}">
                      <a16:colId xmlns:a16="http://schemas.microsoft.com/office/drawing/2014/main" val="646711663"/>
                    </a:ext>
                  </a:extLst>
                </a:gridCol>
              </a:tblGrid>
              <a:tr h="43584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Cutting gate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Wipe</a:t>
                      </a:r>
                      <a:r>
                        <a:rPr lang="en-US" sz="900" b="1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off oil stains</a:t>
                      </a:r>
                      <a:endParaRPr lang="en-US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Cut Bari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Box </a:t>
                      </a:r>
                    </a:p>
                    <a:p>
                      <a:pPr algn="ctr"/>
                      <a:r>
                        <a:rPr lang="en-US" sz="9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th-TH" sz="9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มีถุงด้านใน</a:t>
                      </a:r>
                      <a:r>
                        <a:rPr lang="en-US" sz="9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Assembly Rubber Foot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Drain Sheet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Rack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Confirm</a:t>
                      </a:r>
                      <a:r>
                        <a:rPr lang="en-US" sz="900" b="1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Part</a:t>
                      </a:r>
                      <a:endParaRPr lang="en-US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442851"/>
                  </a:ext>
                </a:extLst>
              </a:tr>
              <a:tr h="398654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9316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328" y="2430486"/>
            <a:ext cx="1206216" cy="108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828" y="2430486"/>
            <a:ext cx="931559" cy="11240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3039" y="2430485"/>
            <a:ext cx="883383" cy="1047069"/>
          </a:xfrm>
          <a:prstGeom prst="rect">
            <a:avLst/>
          </a:prstGeom>
        </p:spPr>
      </p:pic>
      <p:pic>
        <p:nvPicPr>
          <p:cNvPr id="11" name="Picture 3" descr="aec15207-db29-400e-b3c5-e1f99b33a1fb@cgr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8"/>
          <a:stretch/>
        </p:blipFill>
        <p:spPr bwMode="auto">
          <a:xfrm rot="5400000">
            <a:off x="5335133" y="2544250"/>
            <a:ext cx="1067286" cy="883384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1085" y="2430485"/>
            <a:ext cx="901070" cy="10470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081" y="2423257"/>
            <a:ext cx="1170958" cy="113123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32410" y="2423257"/>
            <a:ext cx="1086994" cy="109632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6" name="Picture 15" descr="IMG_2663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05141" y="2409418"/>
            <a:ext cx="1281927" cy="112400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9037188" y="2417783"/>
            <a:ext cx="831188" cy="1131234"/>
            <a:chOff x="0" y="0"/>
            <a:chExt cx="2133599" cy="1708104"/>
          </a:xfrm>
          <a:noFill/>
        </p:grpSpPr>
        <p:pic>
          <p:nvPicPr>
            <p:cNvPr id="18" name="Picture 17" descr="IMG_2653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2133599" cy="1600200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9" name="Explosion 1 18"/>
            <p:cNvSpPr/>
            <p:nvPr/>
          </p:nvSpPr>
          <p:spPr bwMode="auto">
            <a:xfrm>
              <a:off x="530598" y="1165179"/>
              <a:ext cx="1000125" cy="542925"/>
            </a:xfrm>
            <a:prstGeom prst="irregularSeal1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8288" tIns="0" rIns="0" bIns="0" rtlCol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2972" y="2426871"/>
            <a:ext cx="1086994" cy="112400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773" y="471689"/>
            <a:ext cx="3357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Injection 1001T and 1002T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773" y="1410305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Process Part All 10 Process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97DE69-AEC0-F4EB-7373-CE1FB219CCF6}"/>
              </a:ext>
            </a:extLst>
          </p:cNvPr>
          <p:cNvSpPr txBox="1"/>
          <p:nvPr/>
        </p:nvSpPr>
        <p:spPr>
          <a:xfrm>
            <a:off x="129397" y="3790390"/>
            <a:ext cx="11872676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Process (ROBOT / OPERATOR)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633B1A2-F09D-9542-FC30-F278000255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71938" y="4095266"/>
            <a:ext cx="355783" cy="5657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869599D-F6CB-380A-918D-376026766D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37684" y="4177763"/>
            <a:ext cx="711441" cy="113123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12EB43A-F929-4F34-5438-0F7C72C03D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3007" y="4092431"/>
            <a:ext cx="546596" cy="8691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20FC61-412F-637A-D5BC-36412C1708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9925" y="4540580"/>
            <a:ext cx="934297" cy="99149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CBEA0BE-2844-434F-9C01-DCE4823E54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67217" y="4579113"/>
            <a:ext cx="897987" cy="95296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07E872-C0A5-75A4-E1E5-BF38376E5C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08721" y="4593462"/>
            <a:ext cx="804962" cy="9386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592B322-4E32-816C-0571-49C1E1638F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85377" y="4593462"/>
            <a:ext cx="804963" cy="93861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CF2984D-B23A-BBF9-B6E4-DD3FDDE496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12569" y="4579113"/>
            <a:ext cx="856857" cy="99912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9E6FE66-6CCE-007C-5ECE-8CA6811453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15981" y="4544645"/>
            <a:ext cx="855149" cy="997137"/>
          </a:xfrm>
          <a:prstGeom prst="rect">
            <a:avLst/>
          </a:prstGeom>
        </p:spPr>
      </p:pic>
      <p:sp>
        <p:nvSpPr>
          <p:cNvPr id="37" name="Plus Sign 36">
            <a:extLst>
              <a:ext uri="{FF2B5EF4-FFF2-40B4-BE49-F238E27FC236}">
                <a16:creationId xmlns:a16="http://schemas.microsoft.com/office/drawing/2014/main" id="{E12B9CD3-F9F4-8CE0-0B65-AA2C7D0AEE66}"/>
              </a:ext>
            </a:extLst>
          </p:cNvPr>
          <p:cNvSpPr/>
          <p:nvPr/>
        </p:nvSpPr>
        <p:spPr>
          <a:xfrm>
            <a:off x="11345261" y="4664874"/>
            <a:ext cx="301396" cy="30777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BC3023-61A8-19FB-B044-2D2CB3B749C0}"/>
              </a:ext>
            </a:extLst>
          </p:cNvPr>
          <p:cNvSpPr txBox="1"/>
          <p:nvPr/>
        </p:nvSpPr>
        <p:spPr>
          <a:xfrm>
            <a:off x="11021085" y="4994294"/>
            <a:ext cx="877163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Camera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C05684E-B7B3-8ECD-72EB-096A16DD6C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31115" y="5292562"/>
            <a:ext cx="748458" cy="794282"/>
          </a:xfrm>
          <a:prstGeom prst="rect">
            <a:avLst/>
          </a:prstGeom>
        </p:spPr>
      </p:pic>
      <p:sp>
        <p:nvSpPr>
          <p:cNvPr id="41" name="Plus Sign 40">
            <a:extLst>
              <a:ext uri="{FF2B5EF4-FFF2-40B4-BE49-F238E27FC236}">
                <a16:creationId xmlns:a16="http://schemas.microsoft.com/office/drawing/2014/main" id="{FC58B930-83A0-DD89-AAB3-A3046A7BD6D9}"/>
              </a:ext>
            </a:extLst>
          </p:cNvPr>
          <p:cNvSpPr/>
          <p:nvPr/>
        </p:nvSpPr>
        <p:spPr>
          <a:xfrm>
            <a:off x="6892206" y="4949653"/>
            <a:ext cx="331482" cy="34031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75835D-FD6A-3A95-37B1-5A4C8FCF4645}"/>
              </a:ext>
            </a:extLst>
          </p:cNvPr>
          <p:cNvSpPr txBox="1"/>
          <p:nvPr/>
        </p:nvSpPr>
        <p:spPr>
          <a:xfrm>
            <a:off x="204504" y="900439"/>
            <a:ext cx="117829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 Process for New Process Add Robot </a:t>
            </a:r>
          </a:p>
        </p:txBody>
      </p:sp>
      <p:sp>
        <p:nvSpPr>
          <p:cNvPr id="44" name="Plus Sign 43">
            <a:extLst>
              <a:ext uri="{FF2B5EF4-FFF2-40B4-BE49-F238E27FC236}">
                <a16:creationId xmlns:a16="http://schemas.microsoft.com/office/drawing/2014/main" id="{BA87A131-85DD-5D9A-15EB-B6471A6196C5}"/>
              </a:ext>
            </a:extLst>
          </p:cNvPr>
          <p:cNvSpPr/>
          <p:nvPr/>
        </p:nvSpPr>
        <p:spPr>
          <a:xfrm>
            <a:off x="11347387" y="5342742"/>
            <a:ext cx="301396" cy="30777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3050F28-5BD6-FF7F-9E09-6C592B8788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29681" y="5674906"/>
            <a:ext cx="498040" cy="58073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3C07709-6DB9-9C9B-88A1-1A475B61561B}"/>
              </a:ext>
            </a:extLst>
          </p:cNvPr>
          <p:cNvSpPr txBox="1"/>
          <p:nvPr/>
        </p:nvSpPr>
        <p:spPr>
          <a:xfrm>
            <a:off x="9064694" y="5798825"/>
            <a:ext cx="776175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Camera</a:t>
            </a:r>
          </a:p>
        </p:txBody>
      </p:sp>
      <p:sp>
        <p:nvSpPr>
          <p:cNvPr id="49" name="Plus Sign 48">
            <a:extLst>
              <a:ext uri="{FF2B5EF4-FFF2-40B4-BE49-F238E27FC236}">
                <a16:creationId xmlns:a16="http://schemas.microsoft.com/office/drawing/2014/main" id="{71387594-83DA-B93F-C9B9-C6331106B1E4}"/>
              </a:ext>
            </a:extLst>
          </p:cNvPr>
          <p:cNvSpPr/>
          <p:nvPr/>
        </p:nvSpPr>
        <p:spPr>
          <a:xfrm>
            <a:off x="9269156" y="5349393"/>
            <a:ext cx="331482" cy="34031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C6B2E3-357D-E15A-B92D-595FAEE55E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619" y="4063612"/>
            <a:ext cx="355783" cy="565717"/>
          </a:xfrm>
          <a:prstGeom prst="rect">
            <a:avLst/>
          </a:prstGeom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2E627DA8-3173-4916-4A1D-892F9D21954A}"/>
              </a:ext>
            </a:extLst>
          </p:cNvPr>
          <p:cNvSpPr/>
          <p:nvPr/>
        </p:nvSpPr>
        <p:spPr>
          <a:xfrm>
            <a:off x="613942" y="4633220"/>
            <a:ext cx="301396" cy="30777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FBA6C-5FDC-EE92-41D4-46F8A592AA34}"/>
              </a:ext>
            </a:extLst>
          </p:cNvPr>
          <p:cNvSpPr txBox="1"/>
          <p:nvPr/>
        </p:nvSpPr>
        <p:spPr>
          <a:xfrm>
            <a:off x="289766" y="4962640"/>
            <a:ext cx="877163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Camera</a:t>
            </a: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C789D89E-8D44-FAB6-0E27-FC276E3192D3}"/>
              </a:ext>
            </a:extLst>
          </p:cNvPr>
          <p:cNvSpPr/>
          <p:nvPr/>
        </p:nvSpPr>
        <p:spPr>
          <a:xfrm>
            <a:off x="616068" y="5311088"/>
            <a:ext cx="301396" cy="30777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CAB4957-6D33-45DA-1181-3D9D6B21E13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8362" y="5643252"/>
            <a:ext cx="498040" cy="58073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2555D28-1495-088A-0D3C-00C1DA0B25CE}"/>
              </a:ext>
            </a:extLst>
          </p:cNvPr>
          <p:cNvGrpSpPr/>
          <p:nvPr/>
        </p:nvGrpSpPr>
        <p:grpSpPr>
          <a:xfrm>
            <a:off x="146650" y="51992"/>
            <a:ext cx="12045350" cy="354726"/>
            <a:chOff x="123349" y="51992"/>
            <a:chExt cx="9617075" cy="35472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085AAB-5FC8-0D86-66D4-53BFB32DB08A}"/>
                </a:ext>
              </a:extLst>
            </p:cNvPr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Equipment Budget Request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82660A-A2F9-9824-D3A8-F61FBF1F0625}"/>
                </a:ext>
              </a:extLst>
            </p:cNvPr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8F42B-1125-9AF4-CB9C-F815EA2FBCBF}"/>
                </a:ext>
              </a:extLst>
            </p:cNvPr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7</a:t>
              </a:fld>
              <a:endPara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51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8BA5D7-6F1E-5316-0FD1-CE19FE40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5" y="769350"/>
            <a:ext cx="7786713" cy="58786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20DA8-3EE7-FE77-4F66-8F435C265E71}"/>
              </a:ext>
            </a:extLst>
          </p:cNvPr>
          <p:cNvSpPr txBox="1"/>
          <p:nvPr/>
        </p:nvSpPr>
        <p:spPr>
          <a:xfrm>
            <a:off x="243696" y="412241"/>
            <a:ext cx="394011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Process Time of 1001T , 1002T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5295E80-F5E4-7834-FC76-E37FF142D74D}"/>
              </a:ext>
            </a:extLst>
          </p:cNvPr>
          <p:cNvSpPr/>
          <p:nvPr/>
        </p:nvSpPr>
        <p:spPr>
          <a:xfrm>
            <a:off x="8324491" y="2907102"/>
            <a:ext cx="638355" cy="14578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6B291A-99D5-86A8-3D36-7454349F22F7}"/>
              </a:ext>
            </a:extLst>
          </p:cNvPr>
          <p:cNvSpPr txBox="1"/>
          <p:nvPr/>
        </p:nvSpPr>
        <p:spPr>
          <a:xfrm>
            <a:off x="9043359" y="3266701"/>
            <a:ext cx="2858186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 Compare Time Operator at Cannot use Robot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C1A786-EBCB-413B-77B0-E4A5DF924D75}"/>
              </a:ext>
            </a:extLst>
          </p:cNvPr>
          <p:cNvGrpSpPr/>
          <p:nvPr/>
        </p:nvGrpSpPr>
        <p:grpSpPr>
          <a:xfrm>
            <a:off x="146650" y="51992"/>
            <a:ext cx="12045350" cy="354726"/>
            <a:chOff x="123349" y="51992"/>
            <a:chExt cx="9617075" cy="35472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E09510-F974-1327-B241-A107A9588228}"/>
                </a:ext>
              </a:extLst>
            </p:cNvPr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Equipment Budget Request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53A955-A56B-897D-EAC3-64240718286E}"/>
                </a:ext>
              </a:extLst>
            </p:cNvPr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4ED112-7EC6-1A9C-1650-DF1E24F4E6E9}"/>
                </a:ext>
              </a:extLst>
            </p:cNvPr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8</a:t>
              </a:fld>
              <a:endPara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52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857" y="928481"/>
            <a:ext cx="282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Action Plan / Schedule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826" y="502320"/>
            <a:ext cx="1185764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FF"/>
                </a:solidFill>
              </a:rPr>
              <a:t>Full auto Production Step 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9E8CDE-ABC2-7F45-DDCC-BEBD1623D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340665"/>
              </p:ext>
            </p:extLst>
          </p:nvPr>
        </p:nvGraphicFramePr>
        <p:xfrm>
          <a:off x="205443" y="1392057"/>
          <a:ext cx="1183702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509">
                  <a:extLst>
                    <a:ext uri="{9D8B030D-6E8A-4147-A177-3AD203B41FA5}">
                      <a16:colId xmlns:a16="http://schemas.microsoft.com/office/drawing/2014/main" val="1950089581"/>
                    </a:ext>
                  </a:extLst>
                </a:gridCol>
                <a:gridCol w="1211450">
                  <a:extLst>
                    <a:ext uri="{9D8B030D-6E8A-4147-A177-3AD203B41FA5}">
                      <a16:colId xmlns:a16="http://schemas.microsoft.com/office/drawing/2014/main" val="6772273"/>
                    </a:ext>
                  </a:extLst>
                </a:gridCol>
                <a:gridCol w="639839">
                  <a:extLst>
                    <a:ext uri="{9D8B030D-6E8A-4147-A177-3AD203B41FA5}">
                      <a16:colId xmlns:a16="http://schemas.microsoft.com/office/drawing/2014/main" val="3298853313"/>
                    </a:ext>
                  </a:extLst>
                </a:gridCol>
                <a:gridCol w="639839">
                  <a:extLst>
                    <a:ext uri="{9D8B030D-6E8A-4147-A177-3AD203B41FA5}">
                      <a16:colId xmlns:a16="http://schemas.microsoft.com/office/drawing/2014/main" val="2839703459"/>
                    </a:ext>
                  </a:extLst>
                </a:gridCol>
                <a:gridCol w="639839">
                  <a:extLst>
                    <a:ext uri="{9D8B030D-6E8A-4147-A177-3AD203B41FA5}">
                      <a16:colId xmlns:a16="http://schemas.microsoft.com/office/drawing/2014/main" val="2985194563"/>
                    </a:ext>
                  </a:extLst>
                </a:gridCol>
                <a:gridCol w="639839">
                  <a:extLst>
                    <a:ext uri="{9D8B030D-6E8A-4147-A177-3AD203B41FA5}">
                      <a16:colId xmlns:a16="http://schemas.microsoft.com/office/drawing/2014/main" val="3256157520"/>
                    </a:ext>
                  </a:extLst>
                </a:gridCol>
                <a:gridCol w="639839">
                  <a:extLst>
                    <a:ext uri="{9D8B030D-6E8A-4147-A177-3AD203B41FA5}">
                      <a16:colId xmlns:a16="http://schemas.microsoft.com/office/drawing/2014/main" val="838605909"/>
                    </a:ext>
                  </a:extLst>
                </a:gridCol>
                <a:gridCol w="639839">
                  <a:extLst>
                    <a:ext uri="{9D8B030D-6E8A-4147-A177-3AD203B41FA5}">
                      <a16:colId xmlns:a16="http://schemas.microsoft.com/office/drawing/2014/main" val="666274237"/>
                    </a:ext>
                  </a:extLst>
                </a:gridCol>
                <a:gridCol w="639839">
                  <a:extLst>
                    <a:ext uri="{9D8B030D-6E8A-4147-A177-3AD203B41FA5}">
                      <a16:colId xmlns:a16="http://schemas.microsoft.com/office/drawing/2014/main" val="2207377392"/>
                    </a:ext>
                  </a:extLst>
                </a:gridCol>
                <a:gridCol w="639839">
                  <a:extLst>
                    <a:ext uri="{9D8B030D-6E8A-4147-A177-3AD203B41FA5}">
                      <a16:colId xmlns:a16="http://schemas.microsoft.com/office/drawing/2014/main" val="1855765167"/>
                    </a:ext>
                  </a:extLst>
                </a:gridCol>
                <a:gridCol w="639839">
                  <a:extLst>
                    <a:ext uri="{9D8B030D-6E8A-4147-A177-3AD203B41FA5}">
                      <a16:colId xmlns:a16="http://schemas.microsoft.com/office/drawing/2014/main" val="257746692"/>
                    </a:ext>
                  </a:extLst>
                </a:gridCol>
                <a:gridCol w="639839">
                  <a:extLst>
                    <a:ext uri="{9D8B030D-6E8A-4147-A177-3AD203B41FA5}">
                      <a16:colId xmlns:a16="http://schemas.microsoft.com/office/drawing/2014/main" val="4108598148"/>
                    </a:ext>
                  </a:extLst>
                </a:gridCol>
                <a:gridCol w="639839">
                  <a:extLst>
                    <a:ext uri="{9D8B030D-6E8A-4147-A177-3AD203B41FA5}">
                      <a16:colId xmlns:a16="http://schemas.microsoft.com/office/drawing/2014/main" val="2754777680"/>
                    </a:ext>
                  </a:extLst>
                </a:gridCol>
                <a:gridCol w="639839">
                  <a:extLst>
                    <a:ext uri="{9D8B030D-6E8A-4147-A177-3AD203B41FA5}">
                      <a16:colId xmlns:a16="http://schemas.microsoft.com/office/drawing/2014/main" val="39668239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Action plan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2026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654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Aug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Sep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Oct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Nov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Dec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Jun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Jul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2325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Design 3D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5682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26889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Request Equipment 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0357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3551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Order part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0573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6865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Making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3953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9775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Debug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006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1980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Input 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24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7027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42E789A-882F-49F0-CC18-5BBCC0477109}"/>
              </a:ext>
            </a:extLst>
          </p:cNvPr>
          <p:cNvSpPr/>
          <p:nvPr/>
        </p:nvSpPr>
        <p:spPr>
          <a:xfrm>
            <a:off x="5246794" y="2205892"/>
            <a:ext cx="171450" cy="17145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A96EB88-79C2-88C7-8B0B-DE1C9E9444B0}"/>
              </a:ext>
            </a:extLst>
          </p:cNvPr>
          <p:cNvSpPr/>
          <p:nvPr/>
        </p:nvSpPr>
        <p:spPr>
          <a:xfrm>
            <a:off x="5246794" y="2562697"/>
            <a:ext cx="171450" cy="171450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653A4C6-D483-A616-A54E-370B64D979E8}"/>
              </a:ext>
            </a:extLst>
          </p:cNvPr>
          <p:cNvSpPr/>
          <p:nvPr/>
        </p:nvSpPr>
        <p:spPr>
          <a:xfrm>
            <a:off x="5665900" y="2932026"/>
            <a:ext cx="171450" cy="17145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F3DC30B-07EC-0F3A-4468-2D3060A1BDD7}"/>
              </a:ext>
            </a:extLst>
          </p:cNvPr>
          <p:cNvSpPr/>
          <p:nvPr/>
        </p:nvSpPr>
        <p:spPr>
          <a:xfrm>
            <a:off x="6096000" y="2932026"/>
            <a:ext cx="171450" cy="17145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A1817BF-4486-0063-2D6D-0EC5563C51E6}"/>
              </a:ext>
            </a:extLst>
          </p:cNvPr>
          <p:cNvSpPr/>
          <p:nvPr/>
        </p:nvSpPr>
        <p:spPr>
          <a:xfrm>
            <a:off x="6329657" y="3655438"/>
            <a:ext cx="171450" cy="17145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D6750B3-452B-ED4F-EC4A-9FD46DB525F4}"/>
              </a:ext>
            </a:extLst>
          </p:cNvPr>
          <p:cNvSpPr/>
          <p:nvPr/>
        </p:nvSpPr>
        <p:spPr>
          <a:xfrm>
            <a:off x="7259240" y="3655438"/>
            <a:ext cx="171450" cy="17145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7788125-0FD8-3614-12C9-855B64907548}"/>
              </a:ext>
            </a:extLst>
          </p:cNvPr>
          <p:cNvSpPr/>
          <p:nvPr/>
        </p:nvSpPr>
        <p:spPr>
          <a:xfrm>
            <a:off x="8403828" y="5112169"/>
            <a:ext cx="171450" cy="17145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D477764-2D17-CDAB-023B-4D128A648515}"/>
              </a:ext>
            </a:extLst>
          </p:cNvPr>
          <p:cNvSpPr/>
          <p:nvPr/>
        </p:nvSpPr>
        <p:spPr>
          <a:xfrm>
            <a:off x="8888014" y="5911767"/>
            <a:ext cx="171450" cy="17145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00A01A-305D-571D-24C5-BF8042D1AF9F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5794488" y="3017751"/>
            <a:ext cx="34437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D67DE1-94EA-F4A5-5F18-ED1DEDA5FDCB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>
            <a:off x="6458245" y="3741163"/>
            <a:ext cx="84385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6E1666C-624C-57B1-9BF3-4CF98F4A0C80}"/>
              </a:ext>
            </a:extLst>
          </p:cNvPr>
          <p:cNvSpPr/>
          <p:nvPr/>
        </p:nvSpPr>
        <p:spPr>
          <a:xfrm>
            <a:off x="5665900" y="2205892"/>
            <a:ext cx="171450" cy="17145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840E00-30B8-5691-98BF-BEB17F896791}"/>
              </a:ext>
            </a:extLst>
          </p:cNvPr>
          <p:cNvCxnSpPr>
            <a:cxnSpLocks/>
            <a:stCxn id="10" idx="5"/>
            <a:endCxn id="27" idx="1"/>
          </p:cNvCxnSpPr>
          <p:nvPr/>
        </p:nvCxnSpPr>
        <p:spPr>
          <a:xfrm>
            <a:off x="5375383" y="2291617"/>
            <a:ext cx="33338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D8596F6-6A99-DBDD-32B2-8002B1726840}"/>
              </a:ext>
            </a:extLst>
          </p:cNvPr>
          <p:cNvGrpSpPr/>
          <p:nvPr/>
        </p:nvGrpSpPr>
        <p:grpSpPr>
          <a:xfrm>
            <a:off x="146650" y="51992"/>
            <a:ext cx="12045350" cy="354726"/>
            <a:chOff x="123349" y="51992"/>
            <a:chExt cx="9617075" cy="35472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E8C141-5230-797B-D2DF-6DC7A2AFBA06}"/>
                </a:ext>
              </a:extLst>
            </p:cNvPr>
            <p:cNvSpPr txBox="1"/>
            <p:nvPr/>
          </p:nvSpPr>
          <p:spPr>
            <a:xfrm>
              <a:off x="153829" y="55246"/>
              <a:ext cx="6727825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HT-MFG2 Mold Equipment Budget Request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DB1D1A-B7C6-F044-5EF5-747CF13546A4}"/>
                </a:ext>
              </a:extLst>
            </p:cNvPr>
            <p:cNvCxnSpPr/>
            <p:nvPr/>
          </p:nvCxnSpPr>
          <p:spPr>
            <a:xfrm>
              <a:off x="123349" y="406718"/>
              <a:ext cx="9617075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00F410-B0BA-7AF2-849D-8DDD0A3F7329}"/>
                </a:ext>
              </a:extLst>
            </p:cNvPr>
            <p:cNvSpPr txBox="1"/>
            <p:nvPr/>
          </p:nvSpPr>
          <p:spPr>
            <a:xfrm>
              <a:off x="9140984" y="51992"/>
              <a:ext cx="599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B227DDF-EB04-45D0-B27A-D39C1B1A510B}" type="slidenum">
                <a:rPr lang="en-US" sz="14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algn="r"/>
                <a:t>9</a:t>
              </a:fld>
              <a:endPara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D076820-4C83-A6AD-D557-F2A4D3E5F1DB}"/>
              </a:ext>
            </a:extLst>
          </p:cNvPr>
          <p:cNvSpPr/>
          <p:nvPr/>
        </p:nvSpPr>
        <p:spPr>
          <a:xfrm>
            <a:off x="7596093" y="4420314"/>
            <a:ext cx="171450" cy="17145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78D635A-28ED-1E75-81F4-D74DD36FD8D1}"/>
              </a:ext>
            </a:extLst>
          </p:cNvPr>
          <p:cNvSpPr/>
          <p:nvPr/>
        </p:nvSpPr>
        <p:spPr>
          <a:xfrm>
            <a:off x="8232378" y="4420314"/>
            <a:ext cx="171450" cy="17145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F22636-2136-F52B-9CD7-99C41DFA3959}"/>
              </a:ext>
            </a:extLst>
          </p:cNvPr>
          <p:cNvCxnSpPr>
            <a:cxnSpLocks/>
            <a:stCxn id="8" idx="5"/>
            <a:endCxn id="19" idx="1"/>
          </p:cNvCxnSpPr>
          <p:nvPr/>
        </p:nvCxnSpPr>
        <p:spPr>
          <a:xfrm>
            <a:off x="7724681" y="4506039"/>
            <a:ext cx="55056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1569</Words>
  <Application>Microsoft Office PowerPoint</Application>
  <PresentationFormat>Widescreen</PresentationFormat>
  <Paragraphs>774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Wingdings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PHONGSAKON SANGSAHWAT</dc:creator>
  <cp:lastModifiedBy>phongsakon</cp:lastModifiedBy>
  <cp:revision>71</cp:revision>
  <cp:lastPrinted>2025-06-13T06:16:29Z</cp:lastPrinted>
  <dcterms:created xsi:type="dcterms:W3CDTF">2025-01-14T06:38:35Z</dcterms:created>
  <dcterms:modified xsi:type="dcterms:W3CDTF">2025-10-27T09:00:08Z</dcterms:modified>
</cp:coreProperties>
</file>