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65" r:id="rId3"/>
    <p:sldId id="264" r:id="rId4"/>
    <p:sldId id="266" r:id="rId5"/>
    <p:sldId id="285" r:id="rId6"/>
    <p:sldId id="286" r:id="rId7"/>
    <p:sldId id="283" r:id="rId8"/>
    <p:sldId id="287" r:id="rId9"/>
    <p:sldId id="288" r:id="rId10"/>
    <p:sldId id="289" r:id="rId11"/>
    <p:sldId id="290" r:id="rId12"/>
    <p:sldId id="271" r:id="rId13"/>
    <p:sldId id="281" r:id="rId14"/>
    <p:sldId id="272" r:id="rId15"/>
    <p:sldId id="280" r:id="rId16"/>
  </p:sldIdLst>
  <p:sldSz cx="9906000" cy="6858000" type="A4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c027233\AppData\Local\Microsoft\Windows\INetCache\Content.Outlook\CTXEX44H\Copy%20of%20Plan%20try%20Group%20mat'l%201000T%20(Activity%20up%20OPAR%2085%25)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'List part 1000T'!$D$3:$D$22</cx:f>
        <cx:lvl ptCount="20">
          <cx:pt idx="0">QC7-4948</cx:pt>
          <cx:pt idx="1">QC7-4970</cx:pt>
          <cx:pt idx="2">QC4-7542</cx:pt>
          <cx:pt idx="3">QC4-7500</cx:pt>
          <cx:pt idx="4">QL3-1513</cx:pt>
          <cx:pt idx="5">QC5-2640</cx:pt>
          <cx:pt idx="6">QM4-4536</cx:pt>
          <cx:pt idx="7">QC5-6187</cx:pt>
          <cx:pt idx="8">QD1-2375</cx:pt>
          <cx:pt idx="9">QD1-2374</cx:pt>
          <cx:pt idx="10">QC5-6292</cx:pt>
          <cx:pt idx="11">QC5-6293</cx:pt>
          <cx:pt idx="12">QC5-6174</cx:pt>
          <cx:pt idx="13">QC7-5940</cx:pt>
          <cx:pt idx="14">QC7-5951</cx:pt>
          <cx:pt idx="15">FE2-P911</cx:pt>
          <cx:pt idx="16">FE3-7438</cx:pt>
          <cx:pt idx="17">FE3-6799</cx:pt>
          <cx:pt idx="18">QC8-2613</cx:pt>
          <cx:pt idx="19">QC8-2614</cx:pt>
        </cx:lvl>
      </cx:strDim>
      <cx:numDim type="val">
        <cx:f>'List part 1000T'!$H$3:$H$22</cx:f>
        <cx:lvl ptCount="20" formatCode="General">
          <cx:pt idx="0">2</cx:pt>
          <cx:pt idx="1">2</cx:pt>
          <cx:pt idx="2">2</cx:pt>
          <cx:pt idx="3">2</cx:pt>
          <cx:pt idx="4">2</cx:pt>
          <cx:pt idx="5">1</cx:pt>
          <cx:pt idx="6">2</cx:pt>
          <cx:pt idx="7">1</cx:pt>
          <cx:pt idx="8">2</cx:pt>
          <cx:pt idx="9">2</cx:pt>
          <cx:pt idx="10">2</cx:pt>
          <cx:pt idx="11">2</cx:pt>
          <cx:pt idx="12">2</cx:pt>
          <cx:pt idx="13">2</cx:pt>
          <cx:pt idx="14">2</cx:pt>
          <cx:pt idx="15">2</cx:pt>
          <cx:pt idx="16">2</cx:pt>
          <cx:pt idx="17">2</cx:pt>
          <cx:pt idx="18">2</cx:pt>
          <cx:pt idx="19">2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 1001 T</a:t>
            </a:r>
          </a:p>
        </cx:rich>
      </cx:tx>
    </cx:title>
    <cx:plotArea>
      <cx:plotAreaRegion>
        <cx:series layoutId="clusteredColumn" uniqueId="{D370907C-F37A-4602-A050-ADA38374AFF6}">
          <cx:tx>
            <cx:txData>
              <cx:f>'List part 1000T'!$H$2</cx:f>
              <cx:v>Opreator</cx:v>
            </cx:txData>
          </cx:tx>
          <cx:dataLabels pos="outEnd">
            <cx:visibility seriesName="0" categoryName="0" value="1"/>
            <cx:separator>, </cx:separator>
          </cx:dataLabels>
          <cx:dataId val="0"/>
          <cx:layoutPr>
            <cx:aggregation/>
          </cx:layoutPr>
          <cx:axisId val="1"/>
        </cx:series>
        <cx:series layoutId="paretoLine" ownerIdx="0" uniqueId="{CE432B9F-EB45-4905-ADC7-B7B23519009C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1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5371-869E-43DD-8C37-1FE4F15598D2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3D96-E706-48F5-8230-4DC6472E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60559c2-e7eb-493b-8494-6c802d2d4703@cg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223838"/>
            <a:ext cx="8720138" cy="625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4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65734" y="5250618"/>
            <a:ext cx="576999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Mold</a:t>
              </a:r>
              <a:endParaRPr lang="en-US" sz="14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10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3101" y="603682"/>
            <a:ext cx="62822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b="1" dirty="0" smtClean="0">
                <a:solidFill>
                  <a:srgbClr val="0000FF"/>
                </a:solidFill>
              </a:rPr>
              <a:t>. </a:t>
            </a:r>
            <a:r>
              <a:rPr lang="en-US" b="1" dirty="0">
                <a:solidFill>
                  <a:srgbClr val="0000FF"/>
                </a:solidFill>
              </a:rPr>
              <a:t>Full </a:t>
            </a:r>
            <a:r>
              <a:rPr lang="en-US" b="1" dirty="0" smtClean="0">
                <a:solidFill>
                  <a:srgbClr val="0000FF"/>
                </a:solidFill>
              </a:rPr>
              <a:t>auto-production 1001T – </a:t>
            </a:r>
            <a:r>
              <a:rPr lang="en-US" b="1" u="sng" dirty="0" smtClean="0">
                <a:solidFill>
                  <a:srgbClr val="FF0000"/>
                </a:solidFill>
              </a:rPr>
              <a:t>Move Part to box Packing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5375" y="5315372"/>
            <a:ext cx="4300917" cy="9605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ROBOT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58" y="3664485"/>
            <a:ext cx="2509200" cy="139519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567209" y="2510703"/>
            <a:ext cx="5173215" cy="11012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Injection Machine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92653" y="2814427"/>
            <a:ext cx="575474" cy="257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8292653" y="4231775"/>
            <a:ext cx="575474" cy="257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8465295" y="4489738"/>
            <a:ext cx="230190" cy="130589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/>
          <p:cNvCxnSpPr/>
          <p:nvPr/>
        </p:nvCxnSpPr>
        <p:spPr>
          <a:xfrm>
            <a:off x="4372488" y="973014"/>
            <a:ext cx="20358" cy="5773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33083" y="116997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039" y="1242506"/>
            <a:ext cx="3982930" cy="3462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of Automation PAD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of machine injection input Part at table automation cut gate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7 axis move part to Auto Nipper at position gate at part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Move Part at position machine PAD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Move part to Camera Check Auto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6858" y="5026037"/>
            <a:ext cx="27840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Estimate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 Time = 5 Sec.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1543" y="3756047"/>
            <a:ext cx="680225" cy="4717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66560" y="3763816"/>
            <a:ext cx="1085368" cy="4717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376" y="581131"/>
            <a:ext cx="2396553" cy="1755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4.81481E-6 L -0.00016 0.20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-0.11204 L -0.13285 -0.11204 L -0.18622 0.03842 L -0.05401 0.03842 L -0.00016 -0.11204 Z " pathEditMode="relative" rAng="0" ptsTypes="AAAA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1" y="75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-0.0831 L -0.13269 -0.0831 L -0.18606 0.06736 L -0.05385 0.06736 L 1.02564E-6 -0.0831 Z " pathEditMode="relative" rAng="0" ptsTypes="AAAAA">
                                      <p:cBhvr>
                                        <p:cTn id="1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1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97E-6 1.48148E-6 L -0.32116 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8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3.7037E-7 L -0.32693 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97E-6 1.48148E-6 L -0.19424 1.48148E-6 C -0.28125 1.48148E-6 -0.38831 0.05393 -0.38831 0.09792 L -0.38831 0.19583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3" y="9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0.00185 L -0.19439 0.00185 C -0.28141 0.00185 -0.38847 0.05578 -0.38847 0.09977 L -0.38847 0.19768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3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5" grpId="1" animBg="1"/>
      <p:bldP spid="35" grpId="2" animBg="1"/>
      <p:bldP spid="35" grpId="3" animBg="1"/>
      <p:bldP spid="20" grpId="0" animBg="1"/>
      <p:bldP spid="20" grpId="1" animBg="1"/>
      <p:bldP spid="20" grpId="2" animBg="1"/>
      <p:bldP spid="20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7954" y="152353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11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94263" y="1129061"/>
            <a:ext cx="8205041" cy="5550519"/>
            <a:chOff x="239196" y="1995056"/>
            <a:chExt cx="8896489" cy="467804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196" y="1995056"/>
              <a:ext cx="8364475" cy="4678041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Right Arrow 19"/>
            <p:cNvSpPr/>
            <p:nvPr/>
          </p:nvSpPr>
          <p:spPr>
            <a:xfrm>
              <a:off x="2168821" y="3084551"/>
              <a:ext cx="1089767" cy="473826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Input Box Daisha</a:t>
              </a:r>
              <a:endParaRPr lang="en-US" sz="7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Left Arrow 36"/>
            <p:cNvSpPr/>
            <p:nvPr/>
          </p:nvSpPr>
          <p:spPr>
            <a:xfrm>
              <a:off x="1823537" y="5419897"/>
              <a:ext cx="1523075" cy="548642"/>
            </a:xfrm>
            <a:prstGeom prst="lef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Part OK Move To Store By AGV</a:t>
              </a:r>
              <a:endParaRPr lang="en-US" sz="7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10541" y="1995056"/>
              <a:ext cx="943883" cy="2187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Move Box </a:t>
              </a:r>
              <a:endPara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eft-Right Arrow 38"/>
            <p:cNvSpPr/>
            <p:nvPr/>
          </p:nvSpPr>
          <p:spPr>
            <a:xfrm>
              <a:off x="4721629" y="2210500"/>
              <a:ext cx="1496291" cy="133688"/>
            </a:xfrm>
            <a:prstGeom prst="left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-Right Arrow 39"/>
            <p:cNvSpPr/>
            <p:nvPr/>
          </p:nvSpPr>
          <p:spPr>
            <a:xfrm rot="5400000">
              <a:off x="4528865" y="3767241"/>
              <a:ext cx="385527" cy="116379"/>
            </a:xfrm>
            <a:prstGeom prst="left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-Right Arrow 40"/>
            <p:cNvSpPr/>
            <p:nvPr/>
          </p:nvSpPr>
          <p:spPr>
            <a:xfrm>
              <a:off x="3258589" y="4374954"/>
              <a:ext cx="2103120" cy="122231"/>
            </a:xfrm>
            <a:prstGeom prst="left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70152" y="3981130"/>
              <a:ext cx="679994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Stop Box </a:t>
              </a:r>
              <a:endPara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893724" y="3825430"/>
              <a:ext cx="1263534" cy="126195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rved Down Arrow 43"/>
            <p:cNvSpPr/>
            <p:nvPr/>
          </p:nvSpPr>
          <p:spPr>
            <a:xfrm rot="3097332">
              <a:off x="6827327" y="3131414"/>
              <a:ext cx="967144" cy="329166"/>
            </a:xfrm>
            <a:prstGeom prst="curved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urved Down Arrow 44"/>
            <p:cNvSpPr/>
            <p:nvPr/>
          </p:nvSpPr>
          <p:spPr>
            <a:xfrm rot="10158278">
              <a:off x="6818788" y="4131450"/>
              <a:ext cx="477745" cy="199536"/>
            </a:xfrm>
            <a:prstGeom prst="curved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urved Down Arrow 45"/>
            <p:cNvSpPr/>
            <p:nvPr/>
          </p:nvSpPr>
          <p:spPr>
            <a:xfrm>
              <a:off x="7641592" y="4088851"/>
              <a:ext cx="477745" cy="199536"/>
            </a:xfrm>
            <a:prstGeom prst="curved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urved Down Arrow 46"/>
            <p:cNvSpPr/>
            <p:nvPr/>
          </p:nvSpPr>
          <p:spPr>
            <a:xfrm rot="6128194">
              <a:off x="6974043" y="5187625"/>
              <a:ext cx="967144" cy="329166"/>
            </a:xfrm>
            <a:prstGeom prst="curved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Left-Right Arrow 47"/>
            <p:cNvSpPr/>
            <p:nvPr/>
          </p:nvSpPr>
          <p:spPr>
            <a:xfrm>
              <a:off x="4447310" y="5090830"/>
              <a:ext cx="1325877" cy="104625"/>
            </a:xfrm>
            <a:prstGeom prst="left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53417" y="3102713"/>
              <a:ext cx="899767" cy="21875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Move Box </a:t>
              </a:r>
              <a:endPara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63332" y="4072943"/>
              <a:ext cx="872353" cy="22680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 Box </a:t>
              </a:r>
              <a:endPara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760104" y="5586496"/>
              <a:ext cx="718466" cy="21544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Move Box </a:t>
              </a:r>
              <a:endPara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60860" y="2275556"/>
            <a:ext cx="754905" cy="4272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34141" y="2184708"/>
            <a:ext cx="754905" cy="4272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97288" y="3575524"/>
            <a:ext cx="754905" cy="4272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55761" y="5388412"/>
            <a:ext cx="754905" cy="4272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15887" y="631917"/>
            <a:ext cx="62822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5. </a:t>
            </a:r>
            <a:r>
              <a:rPr lang="en-US" b="1" dirty="0">
                <a:solidFill>
                  <a:srgbClr val="0000FF"/>
                </a:solidFill>
              </a:rPr>
              <a:t>Full </a:t>
            </a:r>
            <a:r>
              <a:rPr lang="en-US" b="1" dirty="0" smtClean="0">
                <a:solidFill>
                  <a:srgbClr val="0000FF"/>
                </a:solidFill>
              </a:rPr>
              <a:t>auto-production 1001T – </a:t>
            </a:r>
            <a:r>
              <a:rPr lang="en-US" b="1" u="sng" dirty="0" smtClean="0">
                <a:solidFill>
                  <a:srgbClr val="FF0000"/>
                </a:solidFill>
              </a:rPr>
              <a:t>Packing and Open BOX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0922" y="1258835"/>
            <a:ext cx="2877660" cy="207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of Packing and Open Box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1.Move Box To Lift in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2.Robot Move Box to Table Open Box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3.Robot Open Box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Part OK Robot Move Box To Lift Out </a:t>
            </a:r>
          </a:p>
        </p:txBody>
      </p:sp>
    </p:spTree>
    <p:extLst>
      <p:ext uri="{BB962C8B-B14F-4D97-AF65-F5344CB8AC3E}">
        <p14:creationId xmlns:p14="http://schemas.microsoft.com/office/powerpoint/2010/main" val="412946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96296E-6 L 0.16907 -0.0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46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82 0.00347 L 0.03718 0.05578 C 0.03798 0.0669 0.03846 0.08333 0.03846 0.10069 C 0.03846 0.12037 0.03798 0.13588 0.03718 0.14699 L 0.03382 0.19953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8 -0.00324 L -0.00288 0.13055 C -0.00288 0.19051 -0.01826 0.26458 -0.0306 0.26458 L -0.05833 0.2645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2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2051E-6 3.33333E-6 L -0.14279 -0.017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7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12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3101" y="603682"/>
            <a:ext cx="895756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. Full </a:t>
            </a:r>
            <a:r>
              <a:rPr lang="en-US" b="1" dirty="0" smtClean="0">
                <a:solidFill>
                  <a:srgbClr val="0000FF"/>
                </a:solidFill>
              </a:rPr>
              <a:t>auto-production 1001T – </a:t>
            </a:r>
            <a:r>
              <a:rPr lang="en-US" b="1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Electrical </a:t>
            </a:r>
            <a:r>
              <a:rPr lang="en-US" b="1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</a:t>
            </a:r>
            <a:endParaRPr lang="en-US" b="1" u="sng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6" y="1587759"/>
            <a:ext cx="3252786" cy="39066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6" y="1053737"/>
            <a:ext cx="4328159" cy="542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13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3101" y="603682"/>
            <a:ext cx="895756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. Full </a:t>
            </a:r>
            <a:r>
              <a:rPr lang="en-US" b="1" dirty="0" smtClean="0">
                <a:solidFill>
                  <a:srgbClr val="0000FF"/>
                </a:solidFill>
              </a:rPr>
              <a:t>auto-production 1001T – </a:t>
            </a:r>
            <a:r>
              <a:rPr lang="en-US" b="1" u="sng" dirty="0" smtClean="0">
                <a:solidFill>
                  <a:srgbClr val="FF0000"/>
                </a:solidFill>
              </a:rPr>
              <a:t>Cover safety 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73" y="1510943"/>
            <a:ext cx="8396288" cy="4600126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60943" y="3667277"/>
            <a:ext cx="669049" cy="484632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527691" y="4316066"/>
            <a:ext cx="669049" cy="484632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14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67290" y="10729"/>
            <a:ext cx="59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Action Plan / Schedule</a:t>
            </a:r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3" y="646007"/>
            <a:ext cx="9703298" cy="5774958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10800000">
            <a:off x="2913247" y="1526993"/>
            <a:ext cx="122257" cy="6977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1" name="TextBox 6"/>
          <p:cNvSpPr txBox="1"/>
          <p:nvPr/>
        </p:nvSpPr>
        <p:spPr>
          <a:xfrm>
            <a:off x="2846647" y="1343937"/>
            <a:ext cx="237230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913247" y="1739199"/>
            <a:ext cx="122256" cy="68246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3" name="TextBox 8"/>
          <p:cNvSpPr txBox="1"/>
          <p:nvPr/>
        </p:nvSpPr>
        <p:spPr>
          <a:xfrm>
            <a:off x="2853338" y="1574234"/>
            <a:ext cx="237230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3442224" y="1400977"/>
            <a:ext cx="1058187" cy="391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Meeting and review Problem Part</a:t>
            </a:r>
          </a:p>
          <a:p>
            <a:r>
              <a: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=OK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3222818" y="1434385"/>
            <a:ext cx="80464" cy="3428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3018778" y="1964128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4350163" y="1971713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035504" y="1965433"/>
            <a:ext cx="1362149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/>
          <p:cNvSpPr txBox="1"/>
          <p:nvPr/>
        </p:nvSpPr>
        <p:spPr>
          <a:xfrm>
            <a:off x="2962058" y="1794089"/>
            <a:ext cx="237230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61532" y="1911545"/>
            <a:ext cx="1234937" cy="290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concept function result = OK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4719594" y="1911544"/>
            <a:ext cx="95392" cy="3351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3022619" y="2179390"/>
            <a:ext cx="123791" cy="777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366230" y="2188071"/>
            <a:ext cx="123791" cy="777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065977" y="2193319"/>
            <a:ext cx="1362149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0"/>
          <p:cNvSpPr txBox="1"/>
          <p:nvPr/>
        </p:nvSpPr>
        <p:spPr>
          <a:xfrm>
            <a:off x="4264336" y="1814757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26" name="TextBox 31"/>
          <p:cNvSpPr txBox="1"/>
          <p:nvPr/>
        </p:nvSpPr>
        <p:spPr>
          <a:xfrm>
            <a:off x="2962058" y="2022974"/>
            <a:ext cx="237230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7" name="TextBox 32"/>
          <p:cNvSpPr txBox="1"/>
          <p:nvPr/>
        </p:nvSpPr>
        <p:spPr>
          <a:xfrm>
            <a:off x="4264336" y="2043641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28" name="Isosceles Triangle 27"/>
          <p:cNvSpPr/>
          <p:nvPr/>
        </p:nvSpPr>
        <p:spPr>
          <a:xfrm rot="10800000">
            <a:off x="4406883" y="2421970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5479004" y="2415673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423609" y="2417030"/>
            <a:ext cx="1193642" cy="62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9"/>
          <p:cNvSpPr txBox="1"/>
          <p:nvPr/>
        </p:nvSpPr>
        <p:spPr>
          <a:xfrm>
            <a:off x="4350163" y="2251931"/>
            <a:ext cx="237230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159215" y="2393615"/>
            <a:ext cx="1234937" cy="290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concept function result = OK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5903849" y="2373127"/>
            <a:ext cx="95392" cy="3351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4410724" y="2637232"/>
            <a:ext cx="123791" cy="777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5480661" y="2644891"/>
            <a:ext cx="123791" cy="777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454083" y="2643392"/>
            <a:ext cx="1174546" cy="77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55"/>
          <p:cNvSpPr txBox="1"/>
          <p:nvPr/>
        </p:nvSpPr>
        <p:spPr>
          <a:xfrm>
            <a:off x="5397739" y="2244803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38" name="TextBox 56"/>
          <p:cNvSpPr txBox="1"/>
          <p:nvPr/>
        </p:nvSpPr>
        <p:spPr>
          <a:xfrm>
            <a:off x="4350163" y="2480816"/>
            <a:ext cx="237230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39" name="TextBox 57"/>
          <p:cNvSpPr txBox="1"/>
          <p:nvPr/>
        </p:nvSpPr>
        <p:spPr>
          <a:xfrm>
            <a:off x="5397380" y="2472996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5623545" y="2918485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2" name="Isosceles Triangle 41"/>
          <p:cNvSpPr/>
          <p:nvPr/>
        </p:nvSpPr>
        <p:spPr>
          <a:xfrm rot="10800000">
            <a:off x="6197695" y="2899454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623546" y="2914488"/>
            <a:ext cx="605015" cy="38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6"/>
          <p:cNvSpPr txBox="1"/>
          <p:nvPr/>
        </p:nvSpPr>
        <p:spPr>
          <a:xfrm>
            <a:off x="5566826" y="2748446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</a:t>
            </a:r>
          </a:p>
        </p:txBody>
      </p:sp>
      <p:sp>
        <p:nvSpPr>
          <p:cNvPr id="45" name="TextBox 72"/>
          <p:cNvSpPr txBox="1"/>
          <p:nvPr/>
        </p:nvSpPr>
        <p:spPr>
          <a:xfrm>
            <a:off x="6120918" y="2732658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</p:txBody>
      </p:sp>
      <p:sp>
        <p:nvSpPr>
          <p:cNvPr id="46" name="Isosceles Triangle 45"/>
          <p:cNvSpPr/>
          <p:nvPr/>
        </p:nvSpPr>
        <p:spPr>
          <a:xfrm rot="10800000">
            <a:off x="6122347" y="3411407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7" name="Isosceles Triangle 46"/>
          <p:cNvSpPr/>
          <p:nvPr/>
        </p:nvSpPr>
        <p:spPr>
          <a:xfrm rot="10800000">
            <a:off x="6674237" y="3402283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122347" y="3403654"/>
            <a:ext cx="652125" cy="760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88"/>
          <p:cNvSpPr txBox="1"/>
          <p:nvPr/>
        </p:nvSpPr>
        <p:spPr>
          <a:xfrm>
            <a:off x="6065628" y="3241369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r>
          </a:p>
        </p:txBody>
      </p:sp>
      <p:sp>
        <p:nvSpPr>
          <p:cNvPr id="50" name="TextBox 90"/>
          <p:cNvSpPr txBox="1"/>
          <p:nvPr/>
        </p:nvSpPr>
        <p:spPr>
          <a:xfrm>
            <a:off x="6627869" y="3228757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6495641" y="3906744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7295629" y="3891235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53" name="Straight Connector 52"/>
          <p:cNvCxnSpPr>
            <a:endCxn id="52" idx="3"/>
          </p:cNvCxnSpPr>
          <p:nvPr/>
        </p:nvCxnSpPr>
        <p:spPr>
          <a:xfrm flipV="1">
            <a:off x="6495642" y="3891236"/>
            <a:ext cx="861884" cy="153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94"/>
          <p:cNvSpPr txBox="1"/>
          <p:nvPr/>
        </p:nvSpPr>
        <p:spPr>
          <a:xfrm>
            <a:off x="6438921" y="3736706"/>
            <a:ext cx="237230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5" name="TextBox 96"/>
          <p:cNvSpPr txBox="1"/>
          <p:nvPr/>
        </p:nvSpPr>
        <p:spPr>
          <a:xfrm>
            <a:off x="7246898" y="3722228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29</a:t>
            </a:r>
          </a:p>
        </p:txBody>
      </p:sp>
      <p:sp>
        <p:nvSpPr>
          <p:cNvPr id="56" name="Isosceles Triangle 55"/>
          <p:cNvSpPr/>
          <p:nvPr/>
        </p:nvSpPr>
        <p:spPr>
          <a:xfrm rot="10800000">
            <a:off x="7586933" y="4417605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7" name="Isosceles Triangle 56"/>
          <p:cNvSpPr/>
          <p:nvPr/>
        </p:nvSpPr>
        <p:spPr>
          <a:xfrm rot="10800000">
            <a:off x="8513629" y="4403127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58" name="Straight Connector 57"/>
          <p:cNvCxnSpPr>
            <a:stCxn id="56" idx="3"/>
            <a:endCxn id="57" idx="3"/>
          </p:cNvCxnSpPr>
          <p:nvPr/>
        </p:nvCxnSpPr>
        <p:spPr>
          <a:xfrm flipV="1">
            <a:off x="7648828" y="4403127"/>
            <a:ext cx="926696" cy="1447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00"/>
          <p:cNvSpPr txBox="1"/>
          <p:nvPr/>
        </p:nvSpPr>
        <p:spPr>
          <a:xfrm>
            <a:off x="7507229" y="4241347"/>
            <a:ext cx="237230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0" name="TextBox 102"/>
          <p:cNvSpPr txBox="1"/>
          <p:nvPr/>
        </p:nvSpPr>
        <p:spPr>
          <a:xfrm>
            <a:off x="8464897" y="4234121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Isosceles Triangle 60"/>
          <p:cNvSpPr/>
          <p:nvPr/>
        </p:nvSpPr>
        <p:spPr>
          <a:xfrm rot="10800000">
            <a:off x="7664924" y="4915173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62" name="Isosceles Triangle 61"/>
          <p:cNvSpPr/>
          <p:nvPr/>
        </p:nvSpPr>
        <p:spPr>
          <a:xfrm rot="10800000">
            <a:off x="8283389" y="4913160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7664925" y="4914141"/>
            <a:ext cx="669134" cy="88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06"/>
          <p:cNvSpPr txBox="1"/>
          <p:nvPr/>
        </p:nvSpPr>
        <p:spPr>
          <a:xfrm>
            <a:off x="7608205" y="4745134"/>
            <a:ext cx="237230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65" name="TextBox 108"/>
          <p:cNvSpPr txBox="1"/>
          <p:nvPr/>
        </p:nvSpPr>
        <p:spPr>
          <a:xfrm>
            <a:off x="8237139" y="4718151"/>
            <a:ext cx="237230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66" name="Isosceles Triangle 65"/>
          <p:cNvSpPr/>
          <p:nvPr/>
        </p:nvSpPr>
        <p:spPr>
          <a:xfrm rot="10800000">
            <a:off x="8504507" y="5445884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9097311" y="5445885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68" name="Straight Connector 67"/>
          <p:cNvCxnSpPr>
            <a:stCxn id="69" idx="2"/>
            <a:endCxn id="67" idx="3"/>
          </p:cNvCxnSpPr>
          <p:nvPr/>
        </p:nvCxnSpPr>
        <p:spPr>
          <a:xfrm flipV="1">
            <a:off x="8560352" y="5445885"/>
            <a:ext cx="598855" cy="101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12"/>
          <p:cNvSpPr txBox="1"/>
          <p:nvPr/>
        </p:nvSpPr>
        <p:spPr>
          <a:xfrm>
            <a:off x="8410603" y="5252971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TextBox 114"/>
          <p:cNvSpPr txBox="1"/>
          <p:nvPr/>
        </p:nvSpPr>
        <p:spPr>
          <a:xfrm>
            <a:off x="8988214" y="5242842"/>
            <a:ext cx="376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</a:p>
        </p:txBody>
      </p:sp>
      <p:sp>
        <p:nvSpPr>
          <p:cNvPr id="71" name="Isosceles Triangle 70"/>
          <p:cNvSpPr/>
          <p:nvPr/>
        </p:nvSpPr>
        <p:spPr>
          <a:xfrm rot="10800000">
            <a:off x="9240905" y="6008827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9696171" y="6014399"/>
            <a:ext cx="123791" cy="777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73" name="Straight Connector 72"/>
          <p:cNvCxnSpPr>
            <a:stCxn id="71" idx="3"/>
            <a:endCxn id="72" idx="3"/>
          </p:cNvCxnSpPr>
          <p:nvPr/>
        </p:nvCxnSpPr>
        <p:spPr>
          <a:xfrm>
            <a:off x="9302801" y="6008827"/>
            <a:ext cx="455266" cy="557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18"/>
          <p:cNvSpPr txBox="1"/>
          <p:nvPr/>
        </p:nvSpPr>
        <p:spPr>
          <a:xfrm>
            <a:off x="9182204" y="5840895"/>
            <a:ext cx="237230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5" name="TextBox 120"/>
          <p:cNvSpPr txBox="1"/>
          <p:nvPr/>
        </p:nvSpPr>
        <p:spPr>
          <a:xfrm>
            <a:off x="9606502" y="5841982"/>
            <a:ext cx="299498" cy="20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</a:t>
            </a:r>
          </a:p>
        </p:txBody>
      </p:sp>
      <p:sp>
        <p:nvSpPr>
          <p:cNvPr id="76" name="Isosceles Triangle 75"/>
          <p:cNvSpPr/>
          <p:nvPr/>
        </p:nvSpPr>
        <p:spPr>
          <a:xfrm rot="10800000">
            <a:off x="5644856" y="3147206"/>
            <a:ext cx="123791" cy="777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6219006" y="3128176"/>
            <a:ext cx="123791" cy="777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5644857" y="3143209"/>
            <a:ext cx="605015" cy="38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101"/>
          <p:cNvSpPr txBox="1"/>
          <p:nvPr/>
        </p:nvSpPr>
        <p:spPr>
          <a:xfrm>
            <a:off x="5588137" y="2977168"/>
            <a:ext cx="299498" cy="2030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</a:t>
            </a:r>
          </a:p>
        </p:txBody>
      </p:sp>
      <p:sp>
        <p:nvSpPr>
          <p:cNvPr id="80" name="TextBox 107"/>
          <p:cNvSpPr txBox="1"/>
          <p:nvPr/>
        </p:nvSpPr>
        <p:spPr>
          <a:xfrm>
            <a:off x="6142229" y="2961379"/>
            <a:ext cx="299498" cy="2030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</p:txBody>
      </p:sp>
      <p:sp>
        <p:nvSpPr>
          <p:cNvPr id="81" name="Isosceles Triangle 80"/>
          <p:cNvSpPr/>
          <p:nvPr/>
        </p:nvSpPr>
        <p:spPr>
          <a:xfrm rot="10800000">
            <a:off x="6135433" y="3654070"/>
            <a:ext cx="123791" cy="777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82" name="Isosceles Triangle 81"/>
          <p:cNvSpPr/>
          <p:nvPr/>
        </p:nvSpPr>
        <p:spPr>
          <a:xfrm rot="10800000">
            <a:off x="6687322" y="3644945"/>
            <a:ext cx="123791" cy="777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6135433" y="3646317"/>
            <a:ext cx="652125" cy="76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22"/>
          <p:cNvSpPr txBox="1"/>
          <p:nvPr/>
        </p:nvSpPr>
        <p:spPr>
          <a:xfrm>
            <a:off x="6078713" y="3484032"/>
            <a:ext cx="299498" cy="2030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r>
          </a:p>
        </p:txBody>
      </p:sp>
      <p:sp>
        <p:nvSpPr>
          <p:cNvPr id="85" name="TextBox 123"/>
          <p:cNvSpPr txBox="1"/>
          <p:nvPr/>
        </p:nvSpPr>
        <p:spPr>
          <a:xfrm>
            <a:off x="6640954" y="3471420"/>
            <a:ext cx="299498" cy="2030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</a:p>
        </p:txBody>
      </p:sp>
      <p:sp>
        <p:nvSpPr>
          <p:cNvPr id="86" name="Isosceles Triangle 85"/>
          <p:cNvSpPr/>
          <p:nvPr/>
        </p:nvSpPr>
        <p:spPr>
          <a:xfrm rot="10800000">
            <a:off x="6506811" y="4125418"/>
            <a:ext cx="123791" cy="777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87" name="Isosceles Triangle 86"/>
          <p:cNvSpPr/>
          <p:nvPr/>
        </p:nvSpPr>
        <p:spPr>
          <a:xfrm rot="10800000">
            <a:off x="7306800" y="4109909"/>
            <a:ext cx="123791" cy="777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cxnSp>
        <p:nvCxnSpPr>
          <p:cNvPr id="88" name="Straight Connector 87"/>
          <p:cNvCxnSpPr>
            <a:endCxn id="87" idx="3"/>
          </p:cNvCxnSpPr>
          <p:nvPr/>
        </p:nvCxnSpPr>
        <p:spPr>
          <a:xfrm flipV="1">
            <a:off x="6506812" y="4109909"/>
            <a:ext cx="861884" cy="153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36"/>
          <p:cNvSpPr txBox="1"/>
          <p:nvPr/>
        </p:nvSpPr>
        <p:spPr>
          <a:xfrm>
            <a:off x="6450092" y="3955380"/>
            <a:ext cx="237230" cy="2030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90" name="TextBox 137"/>
          <p:cNvSpPr txBox="1"/>
          <p:nvPr/>
        </p:nvSpPr>
        <p:spPr>
          <a:xfrm>
            <a:off x="7258068" y="3940902"/>
            <a:ext cx="299498" cy="2030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29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8584990" y="1225482"/>
            <a:ext cx="25268" cy="501260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Brace 91"/>
          <p:cNvSpPr/>
          <p:nvPr/>
        </p:nvSpPr>
        <p:spPr>
          <a:xfrm>
            <a:off x="7138857" y="2949403"/>
            <a:ext cx="380284" cy="7240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TextBox 139"/>
          <p:cNvSpPr txBox="1"/>
          <p:nvPr/>
        </p:nvSpPr>
        <p:spPr>
          <a:xfrm>
            <a:off x="7643536" y="3018316"/>
            <a:ext cx="1234937" cy="493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concept function result = </a:t>
            </a:r>
            <a:r>
              <a:rPr lang="en-US" sz="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 (USE MACHINE PAD MODIFY AUTO</a:t>
            </a:r>
            <a:endParaRPr lang="en-US" sz="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7658004" y="1526993"/>
            <a:ext cx="926986" cy="456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Now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20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15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-123963" y="361779"/>
            <a:ext cx="2345190" cy="43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 Part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01696"/>
              </p:ext>
            </p:extLst>
          </p:nvPr>
        </p:nvGraphicFramePr>
        <p:xfrm>
          <a:off x="243296" y="1100312"/>
          <a:ext cx="1811927" cy="1784013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62822">
                  <a:extLst>
                    <a:ext uri="{9D8B030D-6E8A-4147-A177-3AD203B41FA5}">
                      <a16:colId xmlns:a16="http://schemas.microsoft.com/office/drawing/2014/main" val="3349948917"/>
                    </a:ext>
                  </a:extLst>
                </a:gridCol>
                <a:gridCol w="949105">
                  <a:extLst>
                    <a:ext uri="{9D8B030D-6E8A-4147-A177-3AD203B41FA5}">
                      <a16:colId xmlns:a16="http://schemas.microsoft.com/office/drawing/2014/main" val="202395534"/>
                    </a:ext>
                  </a:extLst>
                </a:gridCol>
              </a:tblGrid>
              <a:tr h="254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Detail Run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Q'ty Part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0624703"/>
                  </a:ext>
                </a:extLst>
              </a:tr>
              <a:tr h="254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0.5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420593"/>
                  </a:ext>
                </a:extLst>
              </a:tr>
              <a:tr h="254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452173"/>
                  </a:ext>
                </a:extLst>
              </a:tr>
              <a:tr h="254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247990"/>
                  </a:ext>
                </a:extLst>
              </a:tr>
              <a:tr h="254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7421312"/>
                  </a:ext>
                </a:extLst>
              </a:tr>
              <a:tr h="254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5238176"/>
                  </a:ext>
                </a:extLst>
              </a:tr>
              <a:tr h="254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14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729536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63153"/>
              </p:ext>
            </p:extLst>
          </p:nvPr>
        </p:nvGraphicFramePr>
        <p:xfrm>
          <a:off x="210322" y="3868494"/>
          <a:ext cx="9497129" cy="28806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6374">
                  <a:extLst>
                    <a:ext uri="{9D8B030D-6E8A-4147-A177-3AD203B41FA5}">
                      <a16:colId xmlns:a16="http://schemas.microsoft.com/office/drawing/2014/main" val="551950818"/>
                    </a:ext>
                  </a:extLst>
                </a:gridCol>
                <a:gridCol w="727964">
                  <a:extLst>
                    <a:ext uri="{9D8B030D-6E8A-4147-A177-3AD203B41FA5}">
                      <a16:colId xmlns:a16="http://schemas.microsoft.com/office/drawing/2014/main" val="595164243"/>
                    </a:ext>
                  </a:extLst>
                </a:gridCol>
                <a:gridCol w="1007949">
                  <a:extLst>
                    <a:ext uri="{9D8B030D-6E8A-4147-A177-3AD203B41FA5}">
                      <a16:colId xmlns:a16="http://schemas.microsoft.com/office/drawing/2014/main" val="1821196011"/>
                    </a:ext>
                  </a:extLst>
                </a:gridCol>
                <a:gridCol w="1108745">
                  <a:extLst>
                    <a:ext uri="{9D8B030D-6E8A-4147-A177-3AD203B41FA5}">
                      <a16:colId xmlns:a16="http://schemas.microsoft.com/office/drawing/2014/main" val="213289285"/>
                    </a:ext>
                  </a:extLst>
                </a:gridCol>
                <a:gridCol w="3348633">
                  <a:extLst>
                    <a:ext uri="{9D8B030D-6E8A-4147-A177-3AD203B41FA5}">
                      <a16:colId xmlns:a16="http://schemas.microsoft.com/office/drawing/2014/main" val="1588265266"/>
                    </a:ext>
                  </a:extLst>
                </a:gridCol>
                <a:gridCol w="660768">
                  <a:extLst>
                    <a:ext uri="{9D8B030D-6E8A-4147-A177-3AD203B41FA5}">
                      <a16:colId xmlns:a16="http://schemas.microsoft.com/office/drawing/2014/main" val="4234423812"/>
                    </a:ext>
                  </a:extLst>
                </a:gridCol>
                <a:gridCol w="660768">
                  <a:extLst>
                    <a:ext uri="{9D8B030D-6E8A-4147-A177-3AD203B41FA5}">
                      <a16:colId xmlns:a16="http://schemas.microsoft.com/office/drawing/2014/main" val="3136604877"/>
                    </a:ext>
                  </a:extLst>
                </a:gridCol>
                <a:gridCol w="750363">
                  <a:extLst>
                    <a:ext uri="{9D8B030D-6E8A-4147-A177-3AD203B41FA5}">
                      <a16:colId xmlns:a16="http://schemas.microsoft.com/office/drawing/2014/main" val="634187406"/>
                    </a:ext>
                  </a:extLst>
                </a:gridCol>
                <a:gridCol w="705565">
                  <a:extLst>
                    <a:ext uri="{9D8B030D-6E8A-4147-A177-3AD203B41FA5}">
                      <a16:colId xmlns:a16="http://schemas.microsoft.com/office/drawing/2014/main" val="3370145689"/>
                    </a:ext>
                  </a:extLst>
                </a:gridCol>
              </a:tblGrid>
              <a:tr h="293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MC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Part No./ Unit No.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Master No./ Family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Material</a:t>
                      </a:r>
                      <a:endParaRPr lang="en-US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unit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Opreator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special set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L/T (Day)</a:t>
                      </a:r>
                      <a:endParaRPr lang="en-US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6771317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1001J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QC7-4948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QC4-7500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800" b="1" u="none" strike="noStrike">
                          <a:effectLst/>
                        </a:rPr>
                        <a:t>PS-HI  STYRON 438 DIM BLACK PSM 32384-33</a:t>
                      </a:r>
                      <a:endParaRPr lang="sv-SE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KD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2290306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QC7-4970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QC4-7542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800" b="1" u="none" strike="noStrike">
                          <a:effectLst/>
                        </a:rPr>
                        <a:t>PS-HI  STYRON 438 DIM BLACK PSM 32384-33</a:t>
                      </a:r>
                      <a:endParaRPr lang="sv-SE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KD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716558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QC4-7542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800" b="1" u="none" strike="noStrike">
                          <a:effectLst/>
                        </a:rPr>
                        <a:t>PS-HI  STYRON 438 DIM BLACK PSM 32384-33</a:t>
                      </a:r>
                      <a:endParaRPr lang="sv-SE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0.5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5582492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4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QC4-7500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800" b="1" u="none" strike="noStrike">
                          <a:effectLst/>
                        </a:rPr>
                        <a:t>PS-HI  STYRON 438 DIM BLACK PSM 32384-33</a:t>
                      </a:r>
                      <a:endParaRPr lang="sv-SE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0.5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9196512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QL3-1513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QC6-6991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800" b="1" u="none" strike="noStrike">
                          <a:effectLst/>
                        </a:rPr>
                        <a:t>PS-HI  STYRON 438 DIM BLACK PSM 32384-33</a:t>
                      </a:r>
                      <a:endParaRPr lang="sv-SE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RA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912605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QC5-2640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PSHI STYRON A-TECH 1180 DIM BLACK PSM 27790-33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 Sides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927237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QM4-4536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QC5-2678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PSHI STYRON A-TECH 1180 DIM BLACK PSM 27790-33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8471587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8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QC5-6187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PSHI STYRON A-TECH 1180 DIM BLACK PSM 27790-33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2252429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9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QD1-2375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ABS GA-701 GLEAM BLACK HBM-25A769-5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2817984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10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QD1-2374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ABS GA-701 GLEAM BLACK HBM-25A769-5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 Sides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0030008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QC5-6292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QD1-2375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ABS GA-701 TITANIUM WHITE 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9228923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QC5-6293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QD1-2374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ABS GA-701 TITANIUM WHITE 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 Sides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5925059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QC5-6174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ABS GA-701 TITANIUM WHITE 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 Sides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4418895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14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QC7-5940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QD1-2374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ABS GA-701 MAGNET GRAY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 Sides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14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0073324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15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QC7-5951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QD1-2375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ABS GA-701 MAGNET GRAY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2741192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16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FE2-P911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PC+ABS TN-7280C TITANIUM WHITE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RA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Back Gate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5914935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17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FE3-7438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PC+ABS TN-7280C TITANIUM WHITE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RA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Back Gate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05812060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18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FE3-6799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PC+ABS TN-7280C TITANIUM WHITE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RA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Back Gate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1888830"/>
                  </a:ext>
                </a:extLst>
              </a:tr>
              <a:tr h="12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19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QC8-2613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QD1-2374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PS HIPS 700 REAL GARY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 Sides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2546786"/>
                  </a:ext>
                </a:extLst>
              </a:tr>
              <a:tr h="134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20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QC8-2614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QD1-2375</a:t>
                      </a:r>
                      <a:endParaRPr lang="en-US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PS HIPS 700 REAL GARY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2</a:t>
                      </a:r>
                      <a:endParaRPr lang="en-US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3</a:t>
                      </a:r>
                      <a:endParaRPr lang="en-US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91620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203208900"/>
                  </p:ext>
                </p:extLst>
              </p:nvPr>
            </p:nvGraphicFramePr>
            <p:xfrm>
              <a:off x="2221228" y="531223"/>
              <a:ext cx="7519196" cy="25569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6" name="Chart 1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1228" y="531223"/>
                <a:ext cx="7519196" cy="255691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/>
          <p:cNvSpPr txBox="1"/>
          <p:nvPr/>
        </p:nvSpPr>
        <p:spPr>
          <a:xfrm>
            <a:off x="243297" y="3053297"/>
            <a:ext cx="9464154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Machine 1001T Injection part all 20 Items.  (Use Operator = 2 Person/Part)</a:t>
            </a:r>
          </a:p>
          <a:p>
            <a:pPr algn="ctr"/>
            <a:r>
              <a:rPr lang="en-US" b="1" dirty="0" smtClean="0"/>
              <a:t>Summary Operator 2 Ship = </a:t>
            </a:r>
            <a:r>
              <a:rPr lang="en-US" sz="2000" b="1" u="sng" dirty="0" smtClean="0">
                <a:solidFill>
                  <a:srgbClr val="FF0000"/>
                </a:solidFill>
              </a:rPr>
              <a:t>4 Person</a:t>
            </a:r>
          </a:p>
        </p:txBody>
      </p:sp>
    </p:spTree>
    <p:extLst>
      <p:ext uri="{BB962C8B-B14F-4D97-AF65-F5344CB8AC3E}">
        <p14:creationId xmlns:p14="http://schemas.microsoft.com/office/powerpoint/2010/main" val="33757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95251" y="2207623"/>
            <a:ext cx="7752806" cy="28019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2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56955" y="3332950"/>
            <a:ext cx="679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: Full Automation Production 1001T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18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3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6410" y="516889"/>
            <a:ext cx="940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Overview  </a:t>
            </a:r>
            <a:r>
              <a:rPr lang="en-US" sz="1600" dirty="0" smtClean="0"/>
              <a:t>“</a:t>
            </a:r>
            <a:r>
              <a:rPr lang="en-US" sz="1600" b="1" u="sng" dirty="0" smtClean="0">
                <a:solidFill>
                  <a:srgbClr val="0000FF"/>
                </a:solidFill>
              </a:rPr>
              <a:t>Automation New </a:t>
            </a:r>
            <a:r>
              <a:rPr lang="en-US" sz="1600" dirty="0" smtClean="0"/>
              <a:t>”  :  </a:t>
            </a:r>
            <a:r>
              <a:rPr lang="en-US" sz="1600" dirty="0"/>
              <a:t>1</a:t>
            </a:r>
            <a:r>
              <a:rPr lang="en-US" sz="1600" dirty="0" smtClean="0"/>
              <a:t> Items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Full Automation Production 1001 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57666"/>
              </p:ext>
            </p:extLst>
          </p:nvPr>
        </p:nvGraphicFramePr>
        <p:xfrm>
          <a:off x="685244" y="5711855"/>
          <a:ext cx="84932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3279349204"/>
                    </a:ext>
                  </a:extLst>
                </a:gridCol>
                <a:gridCol w="4149884">
                  <a:extLst>
                    <a:ext uri="{9D8B030D-6E8A-4147-A177-3AD203B41FA5}">
                      <a16:colId xmlns:a16="http://schemas.microsoft.com/office/drawing/2014/main" val="250769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Purpose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6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/>
                        <a:t>1.</a:t>
                      </a:r>
                      <a:r>
                        <a:rPr lang="en-US" sz="1400" dirty="0" smtClean="0"/>
                        <a:t> Full auto-production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Cost down : </a:t>
                      </a:r>
                      <a:r>
                        <a:rPr lang="en-US" sz="1400" baseline="0" dirty="0" err="1" smtClean="0"/>
                        <a:t>Sho</a:t>
                      </a:r>
                      <a:r>
                        <a:rPr lang="en-US" sz="1400" baseline="0" dirty="0" smtClean="0"/>
                        <a:t>-JIN / Katsu-JIN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2385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3" y="1347081"/>
            <a:ext cx="9239726" cy="425382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605251" y="2302625"/>
            <a:ext cx="3009207" cy="281801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537237" y="3473992"/>
            <a:ext cx="2136028" cy="83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Robot of CHT-RA </a:t>
            </a:r>
          </a:p>
        </p:txBody>
      </p:sp>
    </p:spTree>
    <p:extLst>
      <p:ext uri="{BB962C8B-B14F-4D97-AF65-F5344CB8AC3E}">
        <p14:creationId xmlns:p14="http://schemas.microsoft.com/office/powerpoint/2010/main" val="9105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8" y="4299130"/>
            <a:ext cx="4829067" cy="22232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4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-119067" y="419654"/>
            <a:ext cx="2899934" cy="43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process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5313" y="3854195"/>
            <a:ext cx="8842359" cy="72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6761" y="1027741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267" y="4096060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47504"/>
              </p:ext>
            </p:extLst>
          </p:nvPr>
        </p:nvGraphicFramePr>
        <p:xfrm>
          <a:off x="6224519" y="1338302"/>
          <a:ext cx="3254733" cy="151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49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627773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1167911">
                  <a:extLst>
                    <a:ext uri="{9D8B030D-6E8A-4147-A177-3AD203B41FA5}">
                      <a16:colId xmlns:a16="http://schemas.microsoft.com/office/drawing/2014/main" val="616283382"/>
                    </a:ext>
                  </a:extLst>
                </a:gridCol>
              </a:tblGrid>
              <a:tr h="47212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Manpower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472127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Cutting</a:t>
                      </a:r>
                      <a:r>
                        <a:rPr lang="en-US" sz="105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Gate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69616"/>
                  </a:ext>
                </a:extLst>
              </a:tr>
              <a:tr h="472127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PAD and Appearance</a:t>
                      </a:r>
                      <a:r>
                        <a:rPr lang="en-US" sz="105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Check</a:t>
                      </a:r>
                      <a:endParaRPr lang="en-US" sz="105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Packing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96983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6352" y="6200676"/>
            <a:ext cx="24351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Sho</a:t>
            </a:r>
            <a:r>
              <a:rPr lang="en-US" b="1" dirty="0" err="1"/>
              <a:t>-</a:t>
            </a:r>
            <a:r>
              <a:rPr lang="en-US" b="1" dirty="0" err="1" smtClean="0"/>
              <a:t>jin</a:t>
            </a:r>
            <a:r>
              <a:rPr lang="en-US" b="1" dirty="0" smtClean="0"/>
              <a:t> = 2 Person/Shift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244544" y="976358"/>
            <a:ext cx="4546394" cy="2599052"/>
            <a:chOff x="1079500" y="764054"/>
            <a:chExt cx="10325100" cy="5471645"/>
          </a:xfrm>
          <a:solidFill>
            <a:schemeClr val="bg1"/>
          </a:solidFill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500" y="764054"/>
              <a:ext cx="10325100" cy="5471645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6" name="Rounded Rectangular Callout 25"/>
            <p:cNvSpPr/>
            <p:nvPr/>
          </p:nvSpPr>
          <p:spPr>
            <a:xfrm>
              <a:off x="7086600" y="3886200"/>
              <a:ext cx="2540000" cy="612648"/>
            </a:xfrm>
            <a:prstGeom prst="wedgeRoundRectCallout">
              <a:avLst>
                <a:gd name="adj1" fmla="val -64108"/>
                <a:gd name="adj2" fmla="val 103959"/>
                <a:gd name="adj3" fmla="val 1666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Process Cutting Gate 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ular Callout 27"/>
            <p:cNvSpPr/>
            <p:nvPr/>
          </p:nvSpPr>
          <p:spPr>
            <a:xfrm>
              <a:off x="1187450" y="2543567"/>
              <a:ext cx="2540000" cy="612648"/>
            </a:xfrm>
            <a:prstGeom prst="wedgeRoundRectCallout">
              <a:avLst>
                <a:gd name="adj1" fmla="val 53892"/>
                <a:gd name="adj2" fmla="val 151637"/>
                <a:gd name="adj3" fmla="val 1666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Process PAD Printing and Packing Part to Box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85384"/>
              </p:ext>
            </p:extLst>
          </p:nvPr>
        </p:nvGraphicFramePr>
        <p:xfrm>
          <a:off x="6224519" y="4250385"/>
          <a:ext cx="3254733" cy="162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49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627773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1167911">
                  <a:extLst>
                    <a:ext uri="{9D8B030D-6E8A-4147-A177-3AD203B41FA5}">
                      <a16:colId xmlns:a16="http://schemas.microsoft.com/office/drawing/2014/main" val="616283382"/>
                    </a:ext>
                  </a:extLst>
                </a:gridCol>
              </a:tblGrid>
              <a:tr h="47212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Manpower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472127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Cutting</a:t>
                      </a:r>
                      <a:r>
                        <a:rPr lang="en-US" sz="105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Gate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69616"/>
                  </a:ext>
                </a:extLst>
              </a:tr>
              <a:tr h="682459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PAD and Appearance</a:t>
                      </a:r>
                      <a:r>
                        <a:rPr lang="en-US" sz="105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Check</a:t>
                      </a:r>
                      <a:endParaRPr lang="en-US" sz="105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Packing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96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1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5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-292068" y="453335"/>
            <a:ext cx="2899934" cy="43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Process 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63" y="2888228"/>
            <a:ext cx="4099623" cy="24274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38" y="1679476"/>
            <a:ext cx="2119471" cy="23386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223" y="569464"/>
            <a:ext cx="1113022" cy="2012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466" y="489923"/>
            <a:ext cx="1118943" cy="18057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91" y="939203"/>
            <a:ext cx="2872740" cy="19566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225" y="2895817"/>
            <a:ext cx="1411349" cy="15465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6301" y="4306250"/>
            <a:ext cx="1409604" cy="17707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036" y="4807042"/>
            <a:ext cx="2599315" cy="15919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7466" y="5499345"/>
            <a:ext cx="2285689" cy="1231522"/>
          </a:xfrm>
          <a:prstGeom prst="rect">
            <a:avLst/>
          </a:prstGeom>
        </p:spPr>
      </p:pic>
      <p:sp>
        <p:nvSpPr>
          <p:cNvPr id="31" name="Rectangular Callout 30"/>
          <p:cNvSpPr/>
          <p:nvPr/>
        </p:nvSpPr>
        <p:spPr>
          <a:xfrm>
            <a:off x="7561887" y="3188803"/>
            <a:ext cx="1318432" cy="493502"/>
          </a:xfrm>
          <a:prstGeom prst="wedgeRectCallout">
            <a:avLst>
              <a:gd name="adj1" fmla="val 13407"/>
              <a:gd name="adj2" fmla="val -941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3.Status Cut Gate Automation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5531941" y="1649345"/>
            <a:ext cx="1486308" cy="493501"/>
          </a:xfrm>
          <a:prstGeom prst="wedgeRectCallout">
            <a:avLst>
              <a:gd name="adj1" fmla="val 14025"/>
              <a:gd name="adj2" fmla="val -778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4.Status PAD Printing Automation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3555348" y="1223809"/>
            <a:ext cx="1736172" cy="428120"/>
          </a:xfrm>
          <a:prstGeom prst="wedgeRectCallout">
            <a:avLst>
              <a:gd name="adj1" fmla="val 2816"/>
              <a:gd name="adj2" fmla="val -10121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5.Status CAMERA CHECK Automation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>
          <a:xfrm>
            <a:off x="694768" y="4655300"/>
            <a:ext cx="1524557" cy="303483"/>
          </a:xfrm>
          <a:prstGeom prst="wedgeRectCallout">
            <a:avLst>
              <a:gd name="adj1" fmla="val 53326"/>
              <a:gd name="adj2" fmla="val 19010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</a:t>
            </a:r>
            <a:r>
              <a:rPr lang="en-US" sz="1200" b="1" dirty="0" smtClean="0">
                <a:solidFill>
                  <a:schemeClr val="tx1"/>
                </a:solidFill>
              </a:rPr>
              <a:t>.Robot Move Part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268265" y="1077132"/>
            <a:ext cx="1951060" cy="451584"/>
          </a:xfrm>
          <a:prstGeom prst="wedgeRectCallout">
            <a:avLst>
              <a:gd name="adj1" fmla="val 30673"/>
              <a:gd name="adj2" fmla="val 802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  <a:r>
              <a:rPr lang="en-US" sz="1200" b="1" dirty="0" smtClean="0">
                <a:solidFill>
                  <a:schemeClr val="tx1"/>
                </a:solidFill>
              </a:rPr>
              <a:t>.Status Packing Automation and AGV Auto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235749" y="2533983"/>
            <a:ext cx="1523550" cy="314794"/>
          </a:xfrm>
          <a:prstGeom prst="wedgeRectCallout">
            <a:avLst>
              <a:gd name="adj1" fmla="val 11394"/>
              <a:gd name="adj2" fmla="val 1093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7.Robot Packing part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7931888" y="6132588"/>
            <a:ext cx="1639075" cy="277323"/>
          </a:xfrm>
          <a:prstGeom prst="wedgeRectCallout">
            <a:avLst>
              <a:gd name="adj1" fmla="val -28587"/>
              <a:gd name="adj2" fmla="val -13446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2.Electrical Control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3435670" y="6271250"/>
            <a:ext cx="1318432" cy="367588"/>
          </a:xfrm>
          <a:prstGeom prst="wedgeRectCallout">
            <a:avLst>
              <a:gd name="adj1" fmla="val 69969"/>
              <a:gd name="adj2" fmla="val -602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1.Cover Safety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786282" y="2684298"/>
            <a:ext cx="4067911" cy="2714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20335560">
            <a:off x="6895387" y="3236063"/>
            <a:ext cx="3834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188362">
            <a:off x="6767986" y="4583849"/>
            <a:ext cx="3834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028794">
            <a:off x="5195235" y="5398261"/>
            <a:ext cx="3834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8191406">
            <a:off x="2834864" y="4931080"/>
            <a:ext cx="3834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1057432">
            <a:off x="2148720" y="3449219"/>
            <a:ext cx="3834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3917860">
            <a:off x="3215413" y="2468715"/>
            <a:ext cx="3834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5917598">
            <a:off x="4504344" y="2090097"/>
            <a:ext cx="3834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7959633">
            <a:off x="5938390" y="2407967"/>
            <a:ext cx="3834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3" y="825782"/>
            <a:ext cx="8856279" cy="58007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6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153829" y="359769"/>
            <a:ext cx="4001111" cy="43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working Automation 1001T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2852810" y="4685020"/>
            <a:ext cx="2126513" cy="435620"/>
          </a:xfrm>
          <a:prstGeom prst="wedgeRoundRectCallout">
            <a:avLst>
              <a:gd name="adj1" fmla="val 62117"/>
              <a:gd name="adj2" fmla="val -936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1.Process About Part</a:t>
            </a:r>
            <a:endParaRPr lang="en-US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854869" y="3071263"/>
            <a:ext cx="1896644" cy="435620"/>
          </a:xfrm>
          <a:prstGeom prst="wedgeRoundRectCallout">
            <a:avLst>
              <a:gd name="adj1" fmla="val 62117"/>
              <a:gd name="adj2" fmla="val -936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2.Process Packing</a:t>
            </a:r>
            <a:endParaRPr lang="en-US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7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8724" y="603682"/>
            <a:ext cx="570763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. Full </a:t>
            </a:r>
            <a:r>
              <a:rPr lang="en-US" b="1" dirty="0" smtClean="0">
                <a:solidFill>
                  <a:srgbClr val="0000FF"/>
                </a:solidFill>
              </a:rPr>
              <a:t>auto-production 1001T – </a:t>
            </a:r>
            <a:r>
              <a:rPr lang="en-US" b="1" u="sng" dirty="0" smtClean="0">
                <a:solidFill>
                  <a:srgbClr val="FF0000"/>
                </a:solidFill>
              </a:rPr>
              <a:t>Automation Cut Gate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5375" y="5315372"/>
            <a:ext cx="4300917" cy="9605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ROBOT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58" y="3664485"/>
            <a:ext cx="2509200" cy="139519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567209" y="2510703"/>
            <a:ext cx="5173215" cy="11012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Injection Machine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92653" y="2814427"/>
            <a:ext cx="575474" cy="257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8292653" y="4231775"/>
            <a:ext cx="575474" cy="257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8465295" y="4489738"/>
            <a:ext cx="230190" cy="130589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887" y="785294"/>
            <a:ext cx="1392365" cy="14697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372488" y="973014"/>
            <a:ext cx="20358" cy="5773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33083" y="116997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3415" y="1169977"/>
            <a:ext cx="3982930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of Automation Cut Gate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of machine injection input Part at table automation cut gate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7 axis move part to Auto Nipper at position gate at part 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233" y="662413"/>
            <a:ext cx="1759419" cy="1680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18902" t="19418" r="21926" b="11524"/>
          <a:stretch/>
        </p:blipFill>
        <p:spPr>
          <a:xfrm>
            <a:off x="5275091" y="3720133"/>
            <a:ext cx="991264" cy="13395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762731" y="3656134"/>
            <a:ext cx="418458" cy="383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65833" y="3641669"/>
            <a:ext cx="418458" cy="383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65833" y="4644567"/>
            <a:ext cx="418458" cy="383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2731" y="4659888"/>
            <a:ext cx="389739" cy="3679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1241" y="3641669"/>
            <a:ext cx="27840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Estimate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 Time = 5-10  Sec.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4.81481E-6 L -0.00016 0.20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-0.11204 L -0.13285 -0.11204 L -0.18622 0.03842 L -0.05401 0.03842 L -0.00016 -0.11204 Z " pathEditMode="relative" rAng="0" ptsTypes="AAAA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1" y="75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-0.0831 L -0.13269 -0.0831 L -0.18606 0.06736 L -0.05385 0.06736 L 1.02564E-6 -0.0831 Z " pathEditMode="relative" rAng="0" ptsTypes="AAAAA">
                                      <p:cBhvr>
                                        <p:cTn id="1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1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Mold</a:t>
              </a:r>
              <a:endParaRPr lang="en-US" sz="14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8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4298" y="602792"/>
            <a:ext cx="595867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. </a:t>
            </a:r>
            <a:r>
              <a:rPr lang="en-US" b="1" dirty="0">
                <a:solidFill>
                  <a:srgbClr val="0000FF"/>
                </a:solidFill>
              </a:rPr>
              <a:t>Full </a:t>
            </a:r>
            <a:r>
              <a:rPr lang="en-US" b="1" dirty="0" smtClean="0">
                <a:solidFill>
                  <a:srgbClr val="0000FF"/>
                </a:solidFill>
              </a:rPr>
              <a:t>auto-production 1001T – </a:t>
            </a:r>
            <a:r>
              <a:rPr lang="en-US" b="1" u="sng" dirty="0" smtClean="0">
                <a:solidFill>
                  <a:srgbClr val="FF0000"/>
                </a:solidFill>
              </a:rPr>
              <a:t>Automation PAD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5375" y="5315372"/>
            <a:ext cx="4300917" cy="9605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ROBOT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58" y="3664485"/>
            <a:ext cx="2509200" cy="139519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567209" y="2510703"/>
            <a:ext cx="5173215" cy="11012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Injection Machine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92653" y="2814427"/>
            <a:ext cx="575474" cy="257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8292653" y="4231775"/>
            <a:ext cx="575474" cy="257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8465295" y="4489738"/>
            <a:ext cx="230190" cy="130589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/>
          <p:cNvCxnSpPr/>
          <p:nvPr/>
        </p:nvCxnSpPr>
        <p:spPr>
          <a:xfrm>
            <a:off x="4372488" y="973014"/>
            <a:ext cx="20358" cy="5773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33083" y="116997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039" y="1242506"/>
            <a:ext cx="3982930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of Automation PAD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of machine injection input Part at table automation cut gate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7 axis move part to Auto Nipper at position gate at part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Move Part at position machine PAD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6857" y="4378855"/>
            <a:ext cx="27840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Estimate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 Time = 5-10  Sec.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32" y="662414"/>
            <a:ext cx="1702564" cy="169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274" y="570734"/>
            <a:ext cx="1000150" cy="18085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48845" y="3743394"/>
            <a:ext cx="680225" cy="4717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4.81481E-6 L -0.00016 0.20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-0.11204 L -0.13285 -0.11204 L -0.18622 0.03842 L -0.05401 0.03842 L -0.00016 -0.11204 Z " pathEditMode="relative" rAng="0" ptsTypes="AAAA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1" y="75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-0.0831 L -0.13269 -0.0831 L -0.18606 0.06736 L -0.05385 0.06736 L 1.02564E-6 -0.0831 Z " pathEditMode="relative" rAng="0" ptsTypes="AAAAA">
                                      <p:cBhvr>
                                        <p:cTn id="1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1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5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3349" y="51992"/>
            <a:ext cx="9617075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9</a:t>
              </a:fld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3101" y="603682"/>
            <a:ext cx="584972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b="1" dirty="0" smtClean="0">
                <a:solidFill>
                  <a:srgbClr val="0000FF"/>
                </a:solidFill>
              </a:rPr>
              <a:t>. </a:t>
            </a:r>
            <a:r>
              <a:rPr lang="en-US" b="1" dirty="0">
                <a:solidFill>
                  <a:srgbClr val="0000FF"/>
                </a:solidFill>
              </a:rPr>
              <a:t>Full </a:t>
            </a:r>
            <a:r>
              <a:rPr lang="en-US" b="1" dirty="0" smtClean="0">
                <a:solidFill>
                  <a:srgbClr val="0000FF"/>
                </a:solidFill>
              </a:rPr>
              <a:t>auto-production 1001T – </a:t>
            </a:r>
            <a:r>
              <a:rPr lang="en-US" b="1" u="sng" dirty="0" smtClean="0">
                <a:solidFill>
                  <a:srgbClr val="FF0000"/>
                </a:solidFill>
              </a:rPr>
              <a:t>Automation Camera check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5375" y="5315372"/>
            <a:ext cx="4300917" cy="9605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ROBOT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58" y="3664485"/>
            <a:ext cx="2509200" cy="139519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567209" y="2510703"/>
            <a:ext cx="5173215" cy="11012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Injection Machine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92653" y="2814427"/>
            <a:ext cx="575474" cy="257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8292653" y="4231775"/>
            <a:ext cx="575474" cy="257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8465295" y="4489738"/>
            <a:ext cx="230190" cy="130589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/>
          <p:cNvCxnSpPr/>
          <p:nvPr/>
        </p:nvCxnSpPr>
        <p:spPr>
          <a:xfrm>
            <a:off x="4372488" y="973014"/>
            <a:ext cx="20358" cy="5773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33083" y="116997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039" y="1242506"/>
            <a:ext cx="3982930" cy="3462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of Automation PAD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of machine injection input Part at table automation cut gate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7 axis move part to Auto Nipper at position gate at part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Move Part at position machine PAD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Move part to Camera Check Auto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6858" y="5026037"/>
            <a:ext cx="27840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Estimate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 Time = 5 Sec.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1543" y="3756047"/>
            <a:ext cx="680225" cy="4717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66560" y="3763816"/>
            <a:ext cx="1085368" cy="4717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32" y="514975"/>
            <a:ext cx="1963663" cy="1880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718" y="550784"/>
            <a:ext cx="1194531" cy="19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4.81481E-6 L -0.00016 0.20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-0.11204 L -0.13285 -0.11204 L -0.18622 0.03842 L -0.05401 0.03842 L -0.00016 -0.11204 Z " pathEditMode="relative" rAng="0" ptsTypes="AAAA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1" y="75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-0.0831 L -0.13269 -0.0831 L -0.18606 0.06736 L -0.05385 0.06736 L 1.02564E-6 -0.0831 Z " pathEditMode="relative" rAng="0" ptsTypes="AAAAA">
                                      <p:cBhvr>
                                        <p:cTn id="1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1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97E-6 1.48148E-6 L -0.32116 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8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3.7037E-7 L -0.32693 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5" grpId="1" animBg="1"/>
      <p:bldP spid="35" grpId="2" animBg="1"/>
      <p:bldP spid="20" grpId="0" animBg="1"/>
      <p:bldP spid="20" grpId="1" animBg="1"/>
      <p:bldP spid="20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</TotalTime>
  <Words>888</Words>
  <Application>Microsoft Office PowerPoint</Application>
  <PresentationFormat>A4 Paper (210x297 mm)</PresentationFormat>
  <Paragraphs>380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MR.SIRIROJ SRIPATHANAPORN</dc:creator>
  <cp:lastModifiedBy>PHONGSAKON SANGSAHWAT</cp:lastModifiedBy>
  <cp:revision>109</cp:revision>
  <cp:lastPrinted>2024-09-11T06:14:34Z</cp:lastPrinted>
  <dcterms:created xsi:type="dcterms:W3CDTF">2024-07-16T00:58:00Z</dcterms:created>
  <dcterms:modified xsi:type="dcterms:W3CDTF">2024-10-28T06:42:22Z</dcterms:modified>
</cp:coreProperties>
</file>