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D5FBFE6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251B5D-7A31-B104-028C-736FFC1D22D9}" name="Jan Jarco" initials="JJ" userId="S::ja1710ja-s@lu.se::a15dcfa4-df09-4b67-94ea-0f67bcde56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87"/>
  </p:normalViewPr>
  <p:slideViewPr>
    <p:cSldViewPr snapToGrid="0" snapToObjects="1">
      <p:cViewPr varScale="1">
        <p:scale>
          <a:sx n="93" d="100"/>
          <a:sy n="93" d="100"/>
        </p:scale>
        <p:origin x="216" y="624"/>
      </p:cViewPr>
      <p:guideLst>
        <p:guide orient="horz" pos="3702"/>
        <p:guide pos="597"/>
        <p:guide orient="horz" pos="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jarco/Programming/Repository/AskManagerSalary/AskManager%20Excel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jarco/Programming/Repository/AskManagerSalary/AskManager%20Excel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46427816192993E-2"/>
          <c:y val="8.4574471987547875E-2"/>
          <c:w val="0.90960377830313333"/>
          <c:h val="0.783619827173107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Sheet3!$M$4</c:f>
              <c:strCache>
                <c:ptCount val="1"/>
                <c:pt idx="0">
                  <c:v>Man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195849153758406E-3"/>
                  <c:y val="-1.4299786196321742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35-834B-8416-0E7A6A2141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L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Sheet3!$L$5:$L$64</c:f>
              <c:strCache>
                <c:ptCount val="37"/>
                <c:pt idx="0">
                  <c:v>Software Manager</c:v>
                </c:pt>
                <c:pt idx="1">
                  <c:v>Senior Analyst</c:v>
                </c:pt>
                <c:pt idx="2">
                  <c:v>Senior Director</c:v>
                </c:pt>
                <c:pt idx="3">
                  <c:v>Data Manager</c:v>
                </c:pt>
                <c:pt idx="4">
                  <c:v>Engineer Director</c:v>
                </c:pt>
                <c:pt idx="5">
                  <c:v>Engineer Manager</c:v>
                </c:pt>
                <c:pt idx="6">
                  <c:v>Consultant Senior</c:v>
                </c:pt>
                <c:pt idx="7">
                  <c:v>Assistant Director</c:v>
                </c:pt>
                <c:pt idx="8">
                  <c:v>Software</c:v>
                </c:pt>
                <c:pt idx="9">
                  <c:v>Lead Engineer</c:v>
                </c:pt>
                <c:pt idx="10">
                  <c:v>Senior Manager</c:v>
                </c:pt>
                <c:pt idx="11">
                  <c:v>Director</c:v>
                </c:pt>
                <c:pt idx="12">
                  <c:v>Senior Engineer</c:v>
                </c:pt>
                <c:pt idx="13">
                  <c:v>Executive</c:v>
                </c:pt>
                <c:pt idx="14">
                  <c:v>Senior Software</c:v>
                </c:pt>
                <c:pt idx="15">
                  <c:v>Executive Director</c:v>
                </c:pt>
                <c:pt idx="16">
                  <c:v>Data</c:v>
                </c:pt>
                <c:pt idx="17">
                  <c:v>Manager</c:v>
                </c:pt>
                <c:pt idx="18">
                  <c:v>Data Engineer</c:v>
                </c:pt>
                <c:pt idx="19">
                  <c:v>Lead</c:v>
                </c:pt>
                <c:pt idx="20">
                  <c:v>Engineer</c:v>
                </c:pt>
                <c:pt idx="21">
                  <c:v>Senior</c:v>
                </c:pt>
                <c:pt idx="22">
                  <c:v>Data Analyst</c:v>
                </c:pt>
                <c:pt idx="23">
                  <c:v>Analyst</c:v>
                </c:pt>
                <c:pt idx="24">
                  <c:v>Coordinator</c:v>
                </c:pt>
                <c:pt idx="25">
                  <c:v>Software Engineer</c:v>
                </c:pt>
                <c:pt idx="26">
                  <c:v>Associate</c:v>
                </c:pt>
                <c:pt idx="27">
                  <c:v>Senior Associate</c:v>
                </c:pt>
                <c:pt idx="28">
                  <c:v>Assistant</c:v>
                </c:pt>
                <c:pt idx="29">
                  <c:v>Senior Software Engineer</c:v>
                </c:pt>
                <c:pt idx="30">
                  <c:v>Assistant Manager</c:v>
                </c:pt>
                <c:pt idx="31">
                  <c:v>Lead Software Engineer</c:v>
                </c:pt>
                <c:pt idx="32">
                  <c:v>Specialist</c:v>
                </c:pt>
                <c:pt idx="33">
                  <c:v>Associate Director</c:v>
                </c:pt>
                <c:pt idx="34">
                  <c:v>Data Senior Analyst</c:v>
                </c:pt>
                <c:pt idx="35">
                  <c:v>Consultant</c:v>
                </c:pt>
                <c:pt idx="36">
                  <c:v>Data Senior</c:v>
                </c:pt>
              </c:strCache>
            </c:strRef>
          </c:xVal>
          <c:yVal>
            <c:numRef>
              <c:f>Sheet3!$M$5:$M$64</c:f>
              <c:numCache>
                <c:formatCode>General</c:formatCode>
                <c:ptCount val="37"/>
                <c:pt idx="0">
                  <c:v>46509.654662973226</c:v>
                </c:pt>
                <c:pt idx="1">
                  <c:v>23020.461059190031</c:v>
                </c:pt>
                <c:pt idx="2">
                  <c:v>24658.996402877699</c:v>
                </c:pt>
                <c:pt idx="3">
                  <c:v>19519.560098119378</c:v>
                </c:pt>
                <c:pt idx="4">
                  <c:v>28610.687074829933</c:v>
                </c:pt>
                <c:pt idx="5">
                  <c:v>23716.685424354244</c:v>
                </c:pt>
                <c:pt idx="6">
                  <c:v>19242.803614457829</c:v>
                </c:pt>
                <c:pt idx="7">
                  <c:v>13293.058571428572</c:v>
                </c:pt>
                <c:pt idx="8">
                  <c:v>16535.296767874632</c:v>
                </c:pt>
                <c:pt idx="9">
                  <c:v>17499.677419354837</c:v>
                </c:pt>
                <c:pt idx="10">
                  <c:v>18386.989737742304</c:v>
                </c:pt>
                <c:pt idx="11">
                  <c:v>15916.189873417721</c:v>
                </c:pt>
                <c:pt idx="12">
                  <c:v>17582.452012383899</c:v>
                </c:pt>
                <c:pt idx="13">
                  <c:v>16323.721132897605</c:v>
                </c:pt>
                <c:pt idx="14">
                  <c:v>14752.31704885344</c:v>
                </c:pt>
                <c:pt idx="15">
                  <c:v>14021.327868852457</c:v>
                </c:pt>
                <c:pt idx="16">
                  <c:v>16385.720973782772</c:v>
                </c:pt>
                <c:pt idx="17">
                  <c:v>12950.482464454975</c:v>
                </c:pt>
                <c:pt idx="18">
                  <c:v>24460.659643435978</c:v>
                </c:pt>
                <c:pt idx="19">
                  <c:v>12926.080838323354</c:v>
                </c:pt>
                <c:pt idx="20">
                  <c:v>15426.511843460348</c:v>
                </c:pt>
                <c:pt idx="21">
                  <c:v>12521.745762711866</c:v>
                </c:pt>
                <c:pt idx="22">
                  <c:v>11660.13904494382</c:v>
                </c:pt>
                <c:pt idx="23">
                  <c:v>10996.697469746974</c:v>
                </c:pt>
                <c:pt idx="24">
                  <c:v>7890.5458392101555</c:v>
                </c:pt>
                <c:pt idx="25">
                  <c:v>20533.601585728444</c:v>
                </c:pt>
                <c:pt idx="26">
                  <c:v>12366.92799188641</c:v>
                </c:pt>
                <c:pt idx="27">
                  <c:v>13021.755498059507</c:v>
                </c:pt>
                <c:pt idx="28">
                  <c:v>8593.2206736353091</c:v>
                </c:pt>
                <c:pt idx="29">
                  <c:v>18513.234881682736</c:v>
                </c:pt>
                <c:pt idx="30">
                  <c:v>7415.4863636363643</c:v>
                </c:pt>
                <c:pt idx="31">
                  <c:v>13883.049841772152</c:v>
                </c:pt>
                <c:pt idx="32">
                  <c:v>7267.7210000000005</c:v>
                </c:pt>
                <c:pt idx="33">
                  <c:v>8488.1032702237517</c:v>
                </c:pt>
                <c:pt idx="34">
                  <c:v>10564.24648547329</c:v>
                </c:pt>
                <c:pt idx="35">
                  <c:v>10488.62192013594</c:v>
                </c:pt>
                <c:pt idx="36">
                  <c:v>14624.203433476394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35-834B-8416-0E7A6A21418A}"/>
            </c:ext>
          </c:extLst>
        </c:ser>
        <c:ser>
          <c:idx val="1"/>
          <c:order val="1"/>
          <c:tx>
            <c:strRef>
              <c:f>Sheet3!$N$4</c:f>
              <c:strCache>
                <c:ptCount val="1"/>
                <c:pt idx="0">
                  <c:v>Woman</c:v>
                </c:pt>
              </c:strCache>
            </c:strRef>
          </c:tx>
          <c:spPr>
            <a:ln w="19050" cap="rnd">
              <a:solidFill>
                <a:srgbClr val="F063C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063C2"/>
              </a:solidFill>
              <a:ln w="9525">
                <a:solidFill>
                  <a:srgbClr val="F063C2"/>
                </a:solidFill>
              </a:ln>
              <a:effectLst/>
            </c:spPr>
          </c:marker>
          <c:dLbls>
            <c:delete val="1"/>
          </c:dLbls>
          <c:xVal>
            <c:strRef>
              <c:f>Sheet3!$L$5:$L$64</c:f>
              <c:strCache>
                <c:ptCount val="37"/>
                <c:pt idx="0">
                  <c:v>Software Manager</c:v>
                </c:pt>
                <c:pt idx="1">
                  <c:v>Senior Analyst</c:v>
                </c:pt>
                <c:pt idx="2">
                  <c:v>Senior Director</c:v>
                </c:pt>
                <c:pt idx="3">
                  <c:v>Data Manager</c:v>
                </c:pt>
                <c:pt idx="4">
                  <c:v>Engineer Director</c:v>
                </c:pt>
                <c:pt idx="5">
                  <c:v>Engineer Manager</c:v>
                </c:pt>
                <c:pt idx="6">
                  <c:v>Consultant Senior</c:v>
                </c:pt>
                <c:pt idx="7">
                  <c:v>Assistant Director</c:v>
                </c:pt>
                <c:pt idx="8">
                  <c:v>Software</c:v>
                </c:pt>
                <c:pt idx="9">
                  <c:v>Lead Engineer</c:v>
                </c:pt>
                <c:pt idx="10">
                  <c:v>Senior Manager</c:v>
                </c:pt>
                <c:pt idx="11">
                  <c:v>Director</c:v>
                </c:pt>
                <c:pt idx="12">
                  <c:v>Senior Engineer</c:v>
                </c:pt>
                <c:pt idx="13">
                  <c:v>Executive</c:v>
                </c:pt>
                <c:pt idx="14">
                  <c:v>Senior Software</c:v>
                </c:pt>
                <c:pt idx="15">
                  <c:v>Executive Director</c:v>
                </c:pt>
                <c:pt idx="16">
                  <c:v>Data</c:v>
                </c:pt>
                <c:pt idx="17">
                  <c:v>Manager</c:v>
                </c:pt>
                <c:pt idx="18">
                  <c:v>Data Engineer</c:v>
                </c:pt>
                <c:pt idx="19">
                  <c:v>Lead</c:v>
                </c:pt>
                <c:pt idx="20">
                  <c:v>Engineer</c:v>
                </c:pt>
                <c:pt idx="21">
                  <c:v>Senior</c:v>
                </c:pt>
                <c:pt idx="22">
                  <c:v>Data Analyst</c:v>
                </c:pt>
                <c:pt idx="23">
                  <c:v>Analyst</c:v>
                </c:pt>
                <c:pt idx="24">
                  <c:v>Coordinator</c:v>
                </c:pt>
                <c:pt idx="25">
                  <c:v>Software Engineer</c:v>
                </c:pt>
                <c:pt idx="26">
                  <c:v>Associate</c:v>
                </c:pt>
                <c:pt idx="27">
                  <c:v>Senior Associate</c:v>
                </c:pt>
                <c:pt idx="28">
                  <c:v>Assistant</c:v>
                </c:pt>
                <c:pt idx="29">
                  <c:v>Senior Software Engineer</c:v>
                </c:pt>
                <c:pt idx="30">
                  <c:v>Assistant Manager</c:v>
                </c:pt>
                <c:pt idx="31">
                  <c:v>Lead Software Engineer</c:v>
                </c:pt>
                <c:pt idx="32">
                  <c:v>Specialist</c:v>
                </c:pt>
                <c:pt idx="33">
                  <c:v>Associate Director</c:v>
                </c:pt>
                <c:pt idx="34">
                  <c:v>Data Senior Analyst</c:v>
                </c:pt>
                <c:pt idx="35">
                  <c:v>Consultant</c:v>
                </c:pt>
                <c:pt idx="36">
                  <c:v>Data Senior</c:v>
                </c:pt>
              </c:strCache>
            </c:strRef>
          </c:xVal>
          <c:yVal>
            <c:numRef>
              <c:f>Sheet3!$N$5:$N$64</c:f>
              <c:numCache>
                <c:formatCode>General</c:formatCode>
                <c:ptCount val="37"/>
                <c:pt idx="0">
                  <c:v>14374.152340425533</c:v>
                </c:pt>
                <c:pt idx="1">
                  <c:v>11252.081930415265</c:v>
                </c:pt>
                <c:pt idx="2">
                  <c:v>12960.881748071979</c:v>
                </c:pt>
                <c:pt idx="3">
                  <c:v>8901.4911111111105</c:v>
                </c:pt>
                <c:pt idx="4">
                  <c:v>18243.697120158886</c:v>
                </c:pt>
                <c:pt idx="5">
                  <c:v>14931.288695652174</c:v>
                </c:pt>
                <c:pt idx="6">
                  <c:v>12556.720085470086</c:v>
                </c:pt>
                <c:pt idx="7">
                  <c:v>7060.3257142857137</c:v>
                </c:pt>
                <c:pt idx="8">
                  <c:v>10361.326275264677</c:v>
                </c:pt>
                <c:pt idx="9">
                  <c:v>11439.18294849023</c:v>
                </c:pt>
                <c:pt idx="10">
                  <c:v>13445.626588465298</c:v>
                </c:pt>
                <c:pt idx="11">
                  <c:v>11024.794035414725</c:v>
                </c:pt>
                <c:pt idx="12">
                  <c:v>13022.672601384769</c:v>
                </c:pt>
                <c:pt idx="13">
                  <c:v>12400.738366080663</c:v>
                </c:pt>
                <c:pt idx="14">
                  <c:v>11414.458540630181</c:v>
                </c:pt>
                <c:pt idx="15">
                  <c:v>10788.942326490713</c:v>
                </c:pt>
                <c:pt idx="16">
                  <c:v>13291.341216216215</c:v>
                </c:pt>
                <c:pt idx="17">
                  <c:v>9921.7073422957601</c:v>
                </c:pt>
                <c:pt idx="18">
                  <c:v>21459.573926868045</c:v>
                </c:pt>
                <c:pt idx="19">
                  <c:v>9936.558641975309</c:v>
                </c:pt>
                <c:pt idx="20">
                  <c:v>12613.235494880548</c:v>
                </c:pt>
                <c:pt idx="21">
                  <c:v>10280.743636363635</c:v>
                </c:pt>
                <c:pt idx="22">
                  <c:v>9557.0519159456126</c:v>
                </c:pt>
                <c:pt idx="23">
                  <c:v>9172.9617067833678</c:v>
                </c:pt>
                <c:pt idx="24">
                  <c:v>6312.9622222222224</c:v>
                </c:pt>
                <c:pt idx="25">
                  <c:v>19265.127336448597</c:v>
                </c:pt>
                <c:pt idx="26">
                  <c:v>11198.753393665158</c:v>
                </c:pt>
                <c:pt idx="27">
                  <c:v>11859.90798226164</c:v>
                </c:pt>
                <c:pt idx="28">
                  <c:v>7462.2908224076282</c:v>
                </c:pt>
                <c:pt idx="29">
                  <c:v>17787.387002909796</c:v>
                </c:pt>
                <c:pt idx="30">
                  <c:v>6913.9722557297955</c:v>
                </c:pt>
                <c:pt idx="31">
                  <c:v>13638.98484848485</c:v>
                </c:pt>
                <c:pt idx="32">
                  <c:v>7163.4361471861466</c:v>
                </c:pt>
                <c:pt idx="33">
                  <c:v>10383.161352657005</c:v>
                </c:pt>
                <c:pt idx="34">
                  <c:v>12734.048933500628</c:v>
                </c:pt>
                <c:pt idx="35">
                  <c:v>12747.360927152316</c:v>
                </c:pt>
                <c:pt idx="36">
                  <c:v>20845.100973236011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35-834B-8416-0E7A6A21418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02282399"/>
        <c:axId val="1241547151"/>
      </c:scatterChart>
      <c:valAx>
        <c:axId val="12022823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PL"/>
          </a:p>
        </c:txPr>
        <c:crossAx val="1241547151"/>
        <c:crosses val="autoZero"/>
        <c:crossBetween val="midCat"/>
      </c:valAx>
      <c:valAx>
        <c:axId val="1241547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Annual</a:t>
                </a:r>
                <a:r>
                  <a:rPr lang="en-GB" baseline="0"/>
                  <a:t> salary per year of experience in the field, USD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L"/>
          </a:p>
        </c:txPr>
        <c:crossAx val="1202282399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1.9692311287493867E-3"/>
                <c:y val="1.3866875214821762E-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89518395999315E-2"/>
          <c:y val="1.8998272884283247E-2"/>
          <c:w val="0.91545025806685409"/>
          <c:h val="0.83179787558764029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Sheet2!$C$40</c:f>
              <c:strCache>
                <c:ptCount val="1"/>
                <c:pt idx="0">
                  <c:v>Asian or Asian American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strRef>
              <c:f>Sheet2!$A$41:$A$66</c:f>
              <c:strCache>
                <c:ptCount val="15"/>
                <c:pt idx="0">
                  <c:v>Analyst</c:v>
                </c:pt>
                <c:pt idx="1">
                  <c:v>Assistant</c:v>
                </c:pt>
                <c:pt idx="2">
                  <c:v>Associate</c:v>
                </c:pt>
                <c:pt idx="3">
                  <c:v>Consultant</c:v>
                </c:pt>
                <c:pt idx="4">
                  <c:v>Director</c:v>
                </c:pt>
                <c:pt idx="5">
                  <c:v>Engineer</c:v>
                </c:pt>
                <c:pt idx="6">
                  <c:v>Engineer Manager</c:v>
                </c:pt>
                <c:pt idx="7">
                  <c:v>Manager</c:v>
                </c:pt>
                <c:pt idx="8">
                  <c:v>Senior</c:v>
                </c:pt>
                <c:pt idx="9">
                  <c:v>Senior Analyst</c:v>
                </c:pt>
                <c:pt idx="10">
                  <c:v>Senior Manager</c:v>
                </c:pt>
                <c:pt idx="11">
                  <c:v>Senior Software Engineer</c:v>
                </c:pt>
                <c:pt idx="12">
                  <c:v>Software</c:v>
                </c:pt>
                <c:pt idx="13">
                  <c:v>Software Engineer</c:v>
                </c:pt>
                <c:pt idx="14">
                  <c:v>Specialist</c:v>
                </c:pt>
              </c:strCache>
            </c:strRef>
          </c:xVal>
          <c:yVal>
            <c:numRef>
              <c:f>Sheet2!$C$41:$C$66</c:f>
              <c:numCache>
                <c:formatCode>#,##0.00</c:formatCode>
                <c:ptCount val="15"/>
                <c:pt idx="0">
                  <c:v>12618.793503480279</c:v>
                </c:pt>
                <c:pt idx="1">
                  <c:v>10328.302571860817</c:v>
                </c:pt>
                <c:pt idx="2">
                  <c:v>12883.131487889274</c:v>
                </c:pt>
                <c:pt idx="3">
                  <c:v>14942.115913555992</c:v>
                </c:pt>
                <c:pt idx="4">
                  <c:v>14208.037962037961</c:v>
                </c:pt>
                <c:pt idx="5">
                  <c:v>15993.214646464647</c:v>
                </c:pt>
                <c:pt idx="6">
                  <c:v>15071.452732644018</c:v>
                </c:pt>
                <c:pt idx="7">
                  <c:v>11531.298969072166</c:v>
                </c:pt>
                <c:pt idx="8">
                  <c:v>18112.241676942049</c:v>
                </c:pt>
                <c:pt idx="9">
                  <c:v>13930.989703989704</c:v>
                </c:pt>
                <c:pt idx="10">
                  <c:v>19273.162227602908</c:v>
                </c:pt>
                <c:pt idx="11">
                  <c:v>20405.911764705885</c:v>
                </c:pt>
                <c:pt idx="12">
                  <c:v>20511.541013824884</c:v>
                </c:pt>
                <c:pt idx="13">
                  <c:v>23057.254545454547</c:v>
                </c:pt>
                <c:pt idx="14">
                  <c:v>10179.172670807453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56-0849-BBC0-CDC485CF5B76}"/>
            </c:ext>
          </c:extLst>
        </c:ser>
        <c:ser>
          <c:idx val="2"/>
          <c:order val="1"/>
          <c:tx>
            <c:strRef>
              <c:f>Sheet2!$D$40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0">
                <a:solidFill>
                  <a:schemeClr val="tx1"/>
                </a:solidFill>
              </a:ln>
              <a:effectLst/>
            </c:spPr>
          </c:marker>
          <c:xVal>
            <c:strRef>
              <c:f>Sheet2!$A$41:$A$66</c:f>
              <c:strCache>
                <c:ptCount val="15"/>
                <c:pt idx="0">
                  <c:v>Analyst</c:v>
                </c:pt>
                <c:pt idx="1">
                  <c:v>Assistant</c:v>
                </c:pt>
                <c:pt idx="2">
                  <c:v>Associate</c:v>
                </c:pt>
                <c:pt idx="3">
                  <c:v>Consultant</c:v>
                </c:pt>
                <c:pt idx="4">
                  <c:v>Director</c:v>
                </c:pt>
                <c:pt idx="5">
                  <c:v>Engineer</c:v>
                </c:pt>
                <c:pt idx="6">
                  <c:v>Engineer Manager</c:v>
                </c:pt>
                <c:pt idx="7">
                  <c:v>Manager</c:v>
                </c:pt>
                <c:pt idx="8">
                  <c:v>Senior</c:v>
                </c:pt>
                <c:pt idx="9">
                  <c:v>Senior Analyst</c:v>
                </c:pt>
                <c:pt idx="10">
                  <c:v>Senior Manager</c:v>
                </c:pt>
                <c:pt idx="11">
                  <c:v>Senior Software Engineer</c:v>
                </c:pt>
                <c:pt idx="12">
                  <c:v>Software</c:v>
                </c:pt>
                <c:pt idx="13">
                  <c:v>Software Engineer</c:v>
                </c:pt>
                <c:pt idx="14">
                  <c:v>Specialist</c:v>
                </c:pt>
              </c:strCache>
            </c:strRef>
          </c:xVal>
          <c:yVal>
            <c:numRef>
              <c:f>Sheet2!$D$41:$D$66</c:f>
              <c:numCache>
                <c:formatCode>#,##0.00</c:formatCode>
                <c:ptCount val="15"/>
                <c:pt idx="0">
                  <c:v>9155.6438202247191</c:v>
                </c:pt>
                <c:pt idx="1">
                  <c:v>7520.4247191011227</c:v>
                </c:pt>
                <c:pt idx="2">
                  <c:v>10807.061769616026</c:v>
                </c:pt>
                <c:pt idx="3">
                  <c:v>15290.269601100414</c:v>
                </c:pt>
                <c:pt idx="4">
                  <c:v>13222.392643284858</c:v>
                </c:pt>
                <c:pt idx="5">
                  <c:v>7902.8130671506351</c:v>
                </c:pt>
                <c:pt idx="7">
                  <c:v>11005.638274336285</c:v>
                </c:pt>
                <c:pt idx="8">
                  <c:v>23847.432873274782</c:v>
                </c:pt>
                <c:pt idx="13">
                  <c:v>13769.552515445719</c:v>
                </c:pt>
                <c:pt idx="14">
                  <c:v>6262.7950089126552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56-0849-BBC0-CDC485CF5B76}"/>
            </c:ext>
          </c:extLst>
        </c:ser>
        <c:ser>
          <c:idx val="3"/>
          <c:order val="2"/>
          <c:tx>
            <c:strRef>
              <c:f>Sheet2!$E$40</c:f>
              <c:strCache>
                <c:ptCount val="1"/>
                <c:pt idx="0">
                  <c:v>Hispanic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strRef>
              <c:f>Sheet2!$A$41:$A$66</c:f>
              <c:strCache>
                <c:ptCount val="15"/>
                <c:pt idx="0">
                  <c:v>Analyst</c:v>
                </c:pt>
                <c:pt idx="1">
                  <c:v>Assistant</c:v>
                </c:pt>
                <c:pt idx="2">
                  <c:v>Associate</c:v>
                </c:pt>
                <c:pt idx="3">
                  <c:v>Consultant</c:v>
                </c:pt>
                <c:pt idx="4">
                  <c:v>Director</c:v>
                </c:pt>
                <c:pt idx="5">
                  <c:v>Engineer</c:v>
                </c:pt>
                <c:pt idx="6">
                  <c:v>Engineer Manager</c:v>
                </c:pt>
                <c:pt idx="7">
                  <c:v>Manager</c:v>
                </c:pt>
                <c:pt idx="8">
                  <c:v>Senior</c:v>
                </c:pt>
                <c:pt idx="9">
                  <c:v>Senior Analyst</c:v>
                </c:pt>
                <c:pt idx="10">
                  <c:v>Senior Manager</c:v>
                </c:pt>
                <c:pt idx="11">
                  <c:v>Senior Software Engineer</c:v>
                </c:pt>
                <c:pt idx="12">
                  <c:v>Software</c:v>
                </c:pt>
                <c:pt idx="13">
                  <c:v>Software Engineer</c:v>
                </c:pt>
                <c:pt idx="14">
                  <c:v>Specialist</c:v>
                </c:pt>
              </c:strCache>
            </c:strRef>
          </c:xVal>
          <c:yVal>
            <c:numRef>
              <c:f>Sheet2!$E$41:$E$66</c:f>
              <c:numCache>
                <c:formatCode>#,##0.00</c:formatCode>
                <c:ptCount val="15"/>
                <c:pt idx="0">
                  <c:v>9040.6199095022621</c:v>
                </c:pt>
                <c:pt idx="1">
                  <c:v>6102.2865429234344</c:v>
                </c:pt>
                <c:pt idx="2">
                  <c:v>12499.293302540416</c:v>
                </c:pt>
                <c:pt idx="3">
                  <c:v>11476.027491408935</c:v>
                </c:pt>
                <c:pt idx="4">
                  <c:v>14329.569779643232</c:v>
                </c:pt>
                <c:pt idx="5">
                  <c:v>10035.098436062559</c:v>
                </c:pt>
                <c:pt idx="7">
                  <c:v>10762.932131495229</c:v>
                </c:pt>
                <c:pt idx="8">
                  <c:v>12307.337011033098</c:v>
                </c:pt>
                <c:pt idx="13">
                  <c:v>13298.675152749491</c:v>
                </c:pt>
                <c:pt idx="14">
                  <c:v>5889.6317307692307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56-0849-BBC0-CDC485CF5B76}"/>
            </c:ext>
          </c:extLst>
        </c:ser>
        <c:ser>
          <c:idx val="4"/>
          <c:order val="3"/>
          <c:tx>
            <c:strRef>
              <c:f>Sheet2!$F$40</c:f>
              <c:strCache>
                <c:ptCount val="1"/>
                <c:pt idx="0">
                  <c:v>White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0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426718849492927E-2"/>
                  <c:y val="8.3973406832569389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756-0849-BBC0-CDC485CF5B76}"/>
                </c:ext>
              </c:extLst>
            </c:dLbl>
            <c:dLbl>
              <c:idx val="1"/>
              <c:layout>
                <c:manualLayout>
                  <c:x val="-1.6426718849492952E-2"/>
                  <c:y val="0.1079675108563803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756-0849-BBC0-CDC485CF5B76}"/>
                </c:ext>
              </c:extLst>
            </c:dLbl>
            <c:dLbl>
              <c:idx val="2"/>
              <c:layout>
                <c:manualLayout>
                  <c:x val="-1.6426718849492972E-2"/>
                  <c:y val="9.3274471913359261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56-0849-BBC0-CDC485CF5B76}"/>
                </c:ext>
              </c:extLst>
            </c:dLbl>
            <c:dLbl>
              <c:idx val="3"/>
              <c:layout>
                <c:manualLayout>
                  <c:x val="-1.6426718849492927E-2"/>
                  <c:y val="0.10166871104383515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56-0849-BBC0-CDC485CF5B76}"/>
                </c:ext>
              </c:extLst>
            </c:dLbl>
            <c:dLbl>
              <c:idx val="4"/>
              <c:layout>
                <c:manualLayout>
                  <c:x val="-1.6426718849492927E-2"/>
                  <c:y val="7.3165251866888922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756-0849-BBC0-CDC485CF5B76}"/>
                </c:ext>
              </c:extLst>
            </c:dLbl>
            <c:dLbl>
              <c:idx val="5"/>
              <c:layout>
                <c:manualLayout>
                  <c:x val="-1.6426718849492927E-2"/>
                  <c:y val="0.24409031267812661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56-0849-BBC0-CDC485CF5B76}"/>
                </c:ext>
              </c:extLst>
            </c:dLbl>
            <c:dLbl>
              <c:idx val="6"/>
              <c:layout>
                <c:manualLayout>
                  <c:x val="-1.3796870065797988E-2"/>
                  <c:y val="0.27883848361302155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56-0849-BBC0-CDC485CF5B76}"/>
                </c:ext>
              </c:extLst>
            </c:dLbl>
            <c:dLbl>
              <c:idx val="13"/>
              <c:layout>
                <c:manualLayout>
                  <c:x val="-1.6426718849492927E-2"/>
                  <c:y val="0.31018818482379967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56-0849-BBC0-CDC485CF5B76}"/>
                </c:ext>
              </c:extLst>
            </c:dLbl>
            <c:dLbl>
              <c:idx val="14"/>
              <c:layout>
                <c:manualLayout>
                  <c:x val="-1.6426718849492927E-2"/>
                  <c:y val="0.11191253469862174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56-0849-BBC0-CDC485CF5B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L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Sheet2!$A$41:$A$66</c:f>
              <c:strCache>
                <c:ptCount val="15"/>
                <c:pt idx="0">
                  <c:v>Analyst</c:v>
                </c:pt>
                <c:pt idx="1">
                  <c:v>Assistant</c:v>
                </c:pt>
                <c:pt idx="2">
                  <c:v>Associate</c:v>
                </c:pt>
                <c:pt idx="3">
                  <c:v>Consultant</c:v>
                </c:pt>
                <c:pt idx="4">
                  <c:v>Director</c:v>
                </c:pt>
                <c:pt idx="5">
                  <c:v>Engineer</c:v>
                </c:pt>
                <c:pt idx="6">
                  <c:v>Engineer Manager</c:v>
                </c:pt>
                <c:pt idx="7">
                  <c:v>Manager</c:v>
                </c:pt>
                <c:pt idx="8">
                  <c:v>Senior</c:v>
                </c:pt>
                <c:pt idx="9">
                  <c:v>Senior Analyst</c:v>
                </c:pt>
                <c:pt idx="10">
                  <c:v>Senior Manager</c:v>
                </c:pt>
                <c:pt idx="11">
                  <c:v>Senior Software Engineer</c:v>
                </c:pt>
                <c:pt idx="12">
                  <c:v>Software</c:v>
                </c:pt>
                <c:pt idx="13">
                  <c:v>Software Engineer</c:v>
                </c:pt>
                <c:pt idx="14">
                  <c:v>Specialist</c:v>
                </c:pt>
              </c:strCache>
            </c:strRef>
          </c:xVal>
          <c:yVal>
            <c:numRef>
              <c:f>Sheet2!$F$41:$F$66</c:f>
              <c:numCache>
                <c:formatCode>#,##0.00</c:formatCode>
                <c:ptCount val="15"/>
                <c:pt idx="0">
                  <c:v>9238.4213421342138</c:v>
                </c:pt>
                <c:pt idx="1">
                  <c:v>7359.3321470937126</c:v>
                </c:pt>
                <c:pt idx="2">
                  <c:v>11003.416666666666</c:v>
                </c:pt>
                <c:pt idx="3">
                  <c:v>11706.888661899899</c:v>
                </c:pt>
                <c:pt idx="4">
                  <c:v>11395.550279329609</c:v>
                </c:pt>
                <c:pt idx="5">
                  <c:v>14095.699018538713</c:v>
                </c:pt>
                <c:pt idx="6">
                  <c:v>21058.791859389454</c:v>
                </c:pt>
                <c:pt idx="7">
                  <c:v>10233.392494929007</c:v>
                </c:pt>
                <c:pt idx="8">
                  <c:v>9965.364864864865</c:v>
                </c:pt>
                <c:pt idx="9">
                  <c:v>11689.15393258427</c:v>
                </c:pt>
                <c:pt idx="10">
                  <c:v>13493.354025218236</c:v>
                </c:pt>
                <c:pt idx="11">
                  <c:v>17662.04236540159</c:v>
                </c:pt>
                <c:pt idx="12">
                  <c:v>11853.684112149533</c:v>
                </c:pt>
                <c:pt idx="13">
                  <c:v>20249.074479737126</c:v>
                </c:pt>
                <c:pt idx="14">
                  <c:v>7221.7789934354478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56-0849-BBC0-CDC485CF5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9087"/>
        <c:axId val="13374959"/>
      </c:scatterChart>
      <c:valAx>
        <c:axId val="135990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L"/>
          </a:p>
        </c:txPr>
        <c:crossAx val="13374959"/>
        <c:crosses val="autoZero"/>
        <c:crossBetween val="midCat"/>
      </c:valAx>
      <c:valAx>
        <c:axId val="133749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baseline="0">
                    <a:effectLst/>
                  </a:rPr>
                  <a:t>Annual salary per year of experience in the field, USD</a:t>
                </a:r>
                <a:endParaRPr lang="en-PL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L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L"/>
          </a:p>
        </c:txPr>
        <c:crossAx val="13599087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D5FBFE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6760A6-179B-674A-A9E3-B88265C0E467}" authorId="{81251B5D-7A31-B104-028C-736FFC1D22D9}" created="2023-02-01T17:05:40.9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90061672" sldId="257"/>
      <ac:spMk id="2" creationId="{62085AF7-C4D0-5509-47A7-A5F519A13884}"/>
    </ac:deMkLst>
    <p188:txBody>
      <a:bodyPr/>
      <a:lstStyle/>
      <a:p>
        <a:r>
          <a:rPr lang="en-PL"/>
          <a:t>Significant is abad word according to Yousef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D97-4625-15D2-9EFA-E7EA1B59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6795E-B438-4CA2-C4E2-7C9F33813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28A1-BC52-6AD6-CB2E-87946F84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7CED-A849-1EE6-FDFD-08A6AB04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0471-0440-03B9-D41D-03D50E4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664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2DB7-CF6D-83F4-127A-C2B865CE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FA2F-547C-8E54-B807-303029B9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6B4C-2713-4779-ED88-CF85E9DE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38C2-70A7-B4F9-7798-DA112423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6246-1BE6-97CA-E3CE-BF85CBC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635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79A89-9F94-3EEE-8BF4-5733C586F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A191B-A2BB-AF4A-1113-6BD6B3E3E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225B-9DFE-70B6-BAB9-D27D86D4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D34C-BC81-FAAA-B854-90D1609A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94E4-E7B0-E7E0-EE18-4662260A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297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C306-35AD-580C-41E3-CB61038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C2AF-D9C2-1F40-D893-A2101589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EFEE5-91C8-F449-E363-741614FA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1668-E386-F5CA-CB2E-9B82619D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7716-DFFA-C629-1C7F-605A3689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7571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0910-7DC9-ED83-DF57-40011ABE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59787-75D2-30BB-49C4-F0385EC2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FA07-8685-07C8-BE3E-0606F5C4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FFFC-DD96-6051-162E-95062F4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2979-4DF9-8D1B-B0A0-1A5C03DD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0056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EF2A-781E-97C8-E7C4-D90B08B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674C-01C1-05AC-2D96-DC47AC16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E0D2F-E29B-9EB7-B0ED-05C3BBDB3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A861-AC01-348B-730A-F856310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4A7A-2CF7-C6DE-2C76-43A9B4EF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0DC7-4324-45B3-36FF-15643072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67418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0E59-06B5-E58A-8A62-3E837511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87F2-1D07-E1E7-42AD-A957B0A7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213EA-1C5F-B06C-84AC-C781429D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7EAD4-0AF3-618C-A57E-233ED3CAF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5C8FC-B4E4-98B3-4535-F617B8B2D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F707D-1AF3-1F0A-568A-C97952E4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C21E8-51F0-4A28-FF49-A529DAB1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5B6DA-90D1-E70A-5EC4-B3D2422B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4656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91BB-42B2-B974-5580-DB809553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F1C13-8162-8110-9B74-EE33624A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FB0BA-5CDC-3322-1954-469FB75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BE67-ADD5-A4E3-5554-CD3B00F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5739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0798D-D291-D0D2-16A1-5B64A6C5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CF335-4735-BEA0-DCD2-16946F52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96D30-9C66-769B-7575-9012C2E5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024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6E57-667F-81B8-0432-E8DF2C3C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8E46-A73F-E466-5A1F-14195135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E821D-3A1B-B59A-8063-794768DF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5AB2-96C0-DEFA-3F59-26EADC37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D469-6EE4-80F7-C18C-38A0CA83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F875-E882-54EC-E5D1-611B7F82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9552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2622-A200-66B4-690B-B49B970C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0B428-FA7F-7494-FF24-4E9BA6B0F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927AA-7470-3D7C-30A9-79E65C05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6F5D-365C-BC06-C790-7B70329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154B3-8086-178A-1443-13DF0C53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D416-394A-4861-616E-1C773B21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142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60A64-5731-2B4B-93C6-0B1C01A7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6A93-8F72-61A9-4197-CDC77B83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DF99-75E7-5FCF-F4D1-60512AACE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5B57-FB20-B347-9297-5056EA50E18E}" type="datetimeFigureOut">
              <a:rPr lang="en-PL" smtClean="0"/>
              <a:t>01/02/2023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7ED0-3AEB-C120-9A6A-1D98D50F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11A9-79AF-3038-3195-425E6D9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1D43-EC11-124C-BCCB-17348FA97F0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20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1_D5FBFE6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5AF7-C4D0-5509-47A7-A5F519A1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88913"/>
            <a:ext cx="10515600" cy="1325563"/>
          </a:xfrm>
        </p:spPr>
        <p:txBody>
          <a:bodyPr>
            <a:noAutofit/>
          </a:bodyPr>
          <a:lstStyle/>
          <a:p>
            <a:r>
              <a:rPr lang="en-PL" sz="2800" b="1" dirty="0">
                <a:latin typeface="Latha" panose="020B0604020202020204" pitchFamily="34" charset="0"/>
                <a:cs typeface="Latha" panose="020B0604020202020204" pitchFamily="34" charset="0"/>
              </a:rPr>
              <a:t>Significant pay gap between genders is observed, most often in Tech industry, while women on data related positions are paid better</a:t>
            </a:r>
            <a:br>
              <a:rPr lang="en-PL" sz="2800" b="1" dirty="0">
                <a:latin typeface="Latha" panose="020B0604020202020204" pitchFamily="34" charset="0"/>
                <a:cs typeface="Latha" panose="020B0604020202020204" pitchFamily="34" charset="0"/>
              </a:rPr>
            </a:br>
            <a:endParaRPr lang="en-PL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CAD5D8-2882-4081-2826-345C46047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912436"/>
              </p:ext>
            </p:extLst>
          </p:nvPr>
        </p:nvGraphicFramePr>
        <p:xfrm>
          <a:off x="1295244" y="1407284"/>
          <a:ext cx="9601512" cy="5179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0616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2CA124-41FD-AB01-C255-31065B4BA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018453"/>
              </p:ext>
            </p:extLst>
          </p:nvPr>
        </p:nvGraphicFramePr>
        <p:xfrm>
          <a:off x="1266825" y="1376363"/>
          <a:ext cx="9658350" cy="528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6CBBB84-DC62-FCFD-1225-38DF3A3F395E}"/>
              </a:ext>
            </a:extLst>
          </p:cNvPr>
          <p:cNvSpPr txBox="1">
            <a:spLocks/>
          </p:cNvSpPr>
          <p:nvPr/>
        </p:nvSpPr>
        <p:spPr>
          <a:xfrm>
            <a:off x="947738" y="193963"/>
            <a:ext cx="105446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sz="2800" b="1" dirty="0">
                <a:latin typeface="Latha" panose="020B0604020202020204" pitchFamily="34" charset="0"/>
                <a:cs typeface="Latha" panose="020B0604020202020204" pitchFamily="34" charset="0"/>
              </a:rPr>
              <a:t>In most cases managers with Asian origin are paid better for every year of experience than white people, maybe due to their outstanding skills?</a:t>
            </a:r>
          </a:p>
        </p:txBody>
      </p:sp>
    </p:spTree>
    <p:extLst>
      <p:ext uri="{BB962C8B-B14F-4D97-AF65-F5344CB8AC3E}">
        <p14:creationId xmlns:p14="http://schemas.microsoft.com/office/powerpoint/2010/main" val="387257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D4746C-DE18-2EB2-2672-3E4981E5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7" y="1376363"/>
            <a:ext cx="9899074" cy="49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1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D17B3C-EC9A-9AEA-A734-5956B7FF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376362"/>
            <a:ext cx="10834255" cy="49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CA4C31-ED0B-7234-AB30-25B4BE037CDA}"/>
              </a:ext>
            </a:extLst>
          </p:cNvPr>
          <p:cNvSpPr txBox="1">
            <a:spLocks/>
          </p:cNvSpPr>
          <p:nvPr/>
        </p:nvSpPr>
        <p:spPr>
          <a:xfrm>
            <a:off x="947738" y="193963"/>
            <a:ext cx="105446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sz="2800" b="1" dirty="0">
                <a:latin typeface="Latha" panose="020B0604020202020204" pitchFamily="34" charset="0"/>
                <a:cs typeface="Latha" panose="020B0604020202020204" pitchFamily="34" charset="0"/>
              </a:rPr>
              <a:t>In tech emploees earn the most but distribution is much more spreaded comparing to other top industries</a:t>
            </a:r>
          </a:p>
        </p:txBody>
      </p:sp>
    </p:spTree>
    <p:extLst>
      <p:ext uri="{BB962C8B-B14F-4D97-AF65-F5344CB8AC3E}">
        <p14:creationId xmlns:p14="http://schemas.microsoft.com/office/powerpoint/2010/main" val="308749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AE8-52DA-0F86-FC87-830825C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363B-3E68-427D-C726-973EE263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7907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Latha</vt:lpstr>
      <vt:lpstr>Office Theme</vt:lpstr>
      <vt:lpstr>Significant pay gap between genders is observed, most often in Tech industry, while women on data related positions are paid better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Jarco</dc:creator>
  <cp:lastModifiedBy>Jan Jarco</cp:lastModifiedBy>
  <cp:revision>2</cp:revision>
  <dcterms:created xsi:type="dcterms:W3CDTF">2023-02-01T15:03:52Z</dcterms:created>
  <dcterms:modified xsi:type="dcterms:W3CDTF">2023-02-01T20:21:45Z</dcterms:modified>
</cp:coreProperties>
</file>