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Raleway" pitchFamily="2" charset="77"/>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nart Wunderlich" initials="" lastIdx="5" clrIdx="0"/>
  <p:cmAuthor id="1" name="Jan Jarco" initials="" lastIdx="5" clrIdx="1"/>
  <p:cmAuthor id="2" name="Sebastian Brugger"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B56E85-3738-440B-B376-FEDFB0C38898}">
  <a:tblStyle styleId="{F8B56E85-3738-440B-B376-FEDFB0C3889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4"/>
  </p:normalViewPr>
  <p:slideViewPr>
    <p:cSldViewPr snapToGrid="0">
      <p:cViewPr varScale="1">
        <p:scale>
          <a:sx n="149" d="100"/>
          <a:sy n="149" d="100"/>
        </p:scale>
        <p:origin x="6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2-16T21:35:23.164" idx="1">
    <p:pos x="6000" y="0"/>
    <p:text>I know that Flysmarter and Flygcity belong to AOB. That picture is to illustrate the market landscape and there is an animation added "increasing" market share of the two platforms</p:text>
  </p:cm>
  <p:cm authorId="1" dt="2023-02-16T21:35:23.164" idx="1">
    <p:pos x="6000" y="0"/>
    <p:text>Looks nice!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02-16T19:13:01.800" idx="2">
    <p:pos x="6000" y="0"/>
    <p:text>We could add some pictograms here to make it look more pretty but that contains all information we need here</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23-02-16T20:01:23.540" idx="2">
    <p:pos x="459" y="933"/>
    <p:text>before I had distinguish. I think identify is stronger and is also more a word I would use in my everyday language</p:text>
  </p:cm>
  <p:cm authorId="2" dt="2023-02-16T20:17:42.307" idx="1">
    <p:pos x="459" y="833"/>
    <p:text>and here we had clusters. I know it's the same, but clusters is a bit lame</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3-02-16T21:58:00.217" idx="2">
    <p:pos x="3194" y="2362"/>
    <p:text>NIce one! hah</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3-02-16T21:57:41.201" idx="4">
    <p:pos x="458" y="382"/>
    <p:text>One confusion about animations that certain fragments of the slide show on next slides after 3 clicks, i think we should change that to make it more convenient for you to present</p:text>
  </p:cm>
  <p:cm authorId="1" dt="2023-02-17T08:28:11.517" idx="3">
    <p:pos x="458" y="382"/>
    <p:text>I agree that clusters is to lame, so I changed it here as well to be concise
@se5563br-s@student.lu.se</p:text>
  </p:cm>
  <p:cm authorId="0" dt="2023-02-17T08:28:11.517" idx="3">
    <p:pos x="458" y="382"/>
    <p:text>Yes, I think the clusters already introduced should be visible right away. Especially if you want to involve the audience that will make it easier for them to follow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0909522e1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0909522e1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0909522e17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0909522e1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0909522e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0909522e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0909522e1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0909522e1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0909522e17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0909522e17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f2878eee45_2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f2878eee45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0909522e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0909522e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Number of bookings</a:t>
            </a:r>
            <a:r>
              <a:rPr lang="en">
                <a:solidFill>
                  <a:schemeClr val="dk1"/>
                </a:solidFill>
              </a:rPr>
              <a:t>: the biggest group that we extracted from the data is a segment of customers that picked short-distance and mostly direct flights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group with the lowest representation is long-distance money-men that should be a focus for AOB travel as they probably gain the most money with service for these customers what will be proven later as well.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Average sales price</a:t>
            </a:r>
            <a:r>
              <a:rPr lang="en">
                <a:solidFill>
                  <a:schemeClr val="dk1"/>
                </a:solidFill>
              </a:rPr>
              <a:t> - Once again the cheapest flights were ordered by homecoming students or abroad workers that come home for short time window</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SImilar rule can be seen for </a:t>
            </a:r>
            <a:r>
              <a:rPr lang="en" b="1">
                <a:solidFill>
                  <a:schemeClr val="dk1"/>
                </a:solidFill>
              </a:rPr>
              <a:t>Average total distance</a:t>
            </a:r>
            <a:r>
              <a:rPr lang="en">
                <a:solidFill>
                  <a:schemeClr val="dk1"/>
                </a:solidFill>
              </a:rPr>
              <a:t> but as well Long distance rationalists’ total distance is similar for both long distance segments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f2878eee45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f2878eee45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Number of bookings</a:t>
            </a:r>
            <a:r>
              <a:rPr lang="en"/>
              <a:t>: For presenting reasons I kept as well this number of orders in particular segments</a:t>
            </a:r>
            <a:endParaRPr/>
          </a:p>
          <a:p>
            <a:pPr marL="0" lvl="0" indent="0" algn="l" rtl="0">
              <a:spcBef>
                <a:spcPts val="0"/>
              </a:spcBef>
              <a:spcAft>
                <a:spcPts val="0"/>
              </a:spcAft>
              <a:buNone/>
            </a:pPr>
            <a:endParaRPr/>
          </a:p>
          <a:p>
            <a:pPr marL="0" lvl="0" indent="0" algn="l" rtl="0">
              <a:spcBef>
                <a:spcPts val="0"/>
              </a:spcBef>
              <a:spcAft>
                <a:spcPts val="0"/>
              </a:spcAft>
              <a:buNone/>
            </a:pPr>
            <a:r>
              <a:rPr lang="en" b="1"/>
              <a:t>Booking per destination</a:t>
            </a:r>
            <a:r>
              <a:rPr lang="en"/>
              <a:t> - This ratio shows average number of booking of the same route in the segment. This metric can capture in very simplified sense the diversity of chosen routes by the customers. The most repeatable and predictable can be the first group of short distance direct flights</a:t>
            </a:r>
            <a:endParaRPr/>
          </a:p>
          <a:p>
            <a:pPr marL="0" lvl="0" indent="0" algn="l" rtl="0">
              <a:spcBef>
                <a:spcPts val="0"/>
              </a:spcBef>
              <a:spcAft>
                <a:spcPts val="0"/>
              </a:spcAft>
              <a:buNone/>
            </a:pPr>
            <a:r>
              <a:rPr lang="en"/>
              <a:t>However other groups maintain similar level of diversity in routes, while long distance money men choose the most versatile and probably exotic destinations </a:t>
            </a:r>
            <a:endParaRPr/>
          </a:p>
          <a:p>
            <a:pPr marL="0" lvl="0" indent="0" algn="l" rtl="0">
              <a:spcBef>
                <a:spcPts val="0"/>
              </a:spcBef>
              <a:spcAft>
                <a:spcPts val="0"/>
              </a:spcAft>
              <a:buNone/>
            </a:pPr>
            <a:endParaRPr/>
          </a:p>
          <a:p>
            <a:pPr marL="0" lvl="0" indent="0" algn="l" rtl="0">
              <a:spcBef>
                <a:spcPts val="0"/>
              </a:spcBef>
              <a:spcAft>
                <a:spcPts val="0"/>
              </a:spcAft>
              <a:buNone/>
            </a:pPr>
            <a:r>
              <a:rPr lang="en" b="1"/>
              <a:t>Share of direct flights - </a:t>
            </a:r>
            <a:r>
              <a:rPr lang="en"/>
              <a:t>These numbers capture the share of customers that ordered direct flights versus these with stops in the middle to the destination. There is a huge difference between short-range flights and long distance ones. As AOB Travel charge additionally for setting more complicated routes with several stops they cannot take that high advantage from short-distance and direct flights  versus long distance trips</a:t>
            </a:r>
            <a:endParaRPr/>
          </a:p>
          <a:p>
            <a:pPr marL="0" lvl="0" indent="0" algn="l" rtl="0">
              <a:spcBef>
                <a:spcPts val="0"/>
              </a:spcBef>
              <a:spcAft>
                <a:spcPts val="0"/>
              </a:spcAft>
              <a:buNone/>
            </a:pPr>
            <a:endParaRPr/>
          </a:p>
          <a:p>
            <a:pPr marL="0" lvl="0" indent="0" algn="l" rtl="0">
              <a:spcBef>
                <a:spcPts val="0"/>
              </a:spcBef>
              <a:spcAft>
                <a:spcPts val="0"/>
              </a:spcAft>
              <a:buNone/>
            </a:pPr>
            <a:r>
              <a:rPr lang="en" b="1"/>
              <a:t>Average price per km -  </a:t>
            </a:r>
            <a:r>
              <a:rPr lang="en"/>
              <a:t>This measure is very interesting that the highest is charged for short-distance travelers while the lowest can be observed for Long distance rationalists making this group the least profitable for AOB.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f2878eee45_2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f2878eee45_2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take a look at thes structure of orders in terms of passengers and then luggage as well</a:t>
            </a:r>
            <a:endParaRPr/>
          </a:p>
          <a:p>
            <a:pPr marL="0" lvl="0" indent="0" algn="l" rtl="0">
              <a:spcBef>
                <a:spcPts val="0"/>
              </a:spcBef>
              <a:spcAft>
                <a:spcPts val="0"/>
              </a:spcAft>
              <a:buNone/>
            </a:pPr>
            <a:endParaRPr/>
          </a:p>
          <a:p>
            <a:pPr marL="0" lvl="0" indent="0" algn="l" rtl="0">
              <a:spcBef>
                <a:spcPts val="0"/>
              </a:spcBef>
              <a:spcAft>
                <a:spcPts val="0"/>
              </a:spcAft>
              <a:buNone/>
            </a:pPr>
            <a:r>
              <a:rPr lang="en" b="1"/>
              <a:t>Average no. adults </a:t>
            </a:r>
            <a:r>
              <a:rPr lang="en"/>
              <a:t>- THe highest is for </a:t>
            </a:r>
            <a:r>
              <a:rPr lang="en" b="1"/>
              <a:t>s</a:t>
            </a:r>
            <a:r>
              <a:rPr lang="en" b="1">
                <a:solidFill>
                  <a:schemeClr val="dk1"/>
                </a:solidFill>
                <a:latin typeface="Lato"/>
                <a:ea typeface="Lato"/>
                <a:cs typeface="Lato"/>
                <a:sym typeface="Lato"/>
              </a:rPr>
              <a:t>hort-to-middle distance, budget tourists </a:t>
            </a:r>
            <a:r>
              <a:rPr lang="en">
                <a:solidFill>
                  <a:schemeClr val="dk1"/>
                </a:solidFill>
                <a:latin typeface="Lato"/>
                <a:ea typeface="Lato"/>
                <a:cs typeface="Lato"/>
                <a:sym typeface="Lato"/>
              </a:rPr>
              <a:t> and it oscillates above 3 on average while the lowest was found for </a:t>
            </a:r>
            <a:r>
              <a:rPr lang="en" b="1">
                <a:solidFill>
                  <a:schemeClr val="dk1"/>
                </a:solidFill>
                <a:latin typeface="Lato"/>
                <a:ea typeface="Lato"/>
                <a:cs typeface="Lato"/>
                <a:sym typeface="Lato"/>
              </a:rPr>
              <a:t>long-distance rationalist </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marL="0" lvl="0" indent="0" algn="l" rtl="0">
              <a:spcBef>
                <a:spcPts val="0"/>
              </a:spcBef>
              <a:spcAft>
                <a:spcPts val="0"/>
              </a:spcAft>
              <a:buNone/>
            </a:pPr>
            <a:endParaRPr/>
          </a:p>
          <a:p>
            <a:pPr marL="0" lvl="0" indent="0" algn="l" rtl="0">
              <a:spcBef>
                <a:spcPts val="0"/>
              </a:spcBef>
              <a:spcAft>
                <a:spcPts val="0"/>
              </a:spcAft>
              <a:buNone/>
            </a:pPr>
            <a:r>
              <a:rPr lang="en" b="1"/>
              <a:t>Average no. children - </a:t>
            </a:r>
            <a:r>
              <a:rPr lang="en"/>
              <a:t> Potentially number of children is favourible for AOB Travel as cancellations are more probable for orders with children. These rebookings for </a:t>
            </a:r>
            <a:r>
              <a:rPr lang="en" b="1"/>
              <a:t>budget tourist and money men </a:t>
            </a:r>
            <a:r>
              <a:rPr lang="en"/>
              <a:t>can make AOB more profitable. ALso this group is more vulnerable to buy additional insurance which is the next source of profit for AOB, so it’s important for AOB to consider</a:t>
            </a:r>
            <a:endParaRPr/>
          </a:p>
          <a:p>
            <a:pPr marL="0" lvl="0" indent="0" algn="l" rtl="0">
              <a:spcBef>
                <a:spcPts val="0"/>
              </a:spcBef>
              <a:spcAft>
                <a:spcPts val="0"/>
              </a:spcAft>
              <a:buNone/>
            </a:pPr>
            <a:endParaRPr/>
          </a:p>
          <a:p>
            <a:pPr marL="0" lvl="0" indent="0" algn="l" rtl="0">
              <a:spcBef>
                <a:spcPts val="0"/>
              </a:spcBef>
              <a:spcAft>
                <a:spcPts val="0"/>
              </a:spcAft>
              <a:buNone/>
            </a:pPr>
            <a:r>
              <a:rPr lang="en"/>
              <a:t>On the other hand we have </a:t>
            </a:r>
            <a:r>
              <a:rPr lang="en" b="1"/>
              <a:t>share of orders with luggage  </a:t>
            </a:r>
            <a:r>
              <a:rPr lang="en"/>
              <a:t>which is the highest for </a:t>
            </a:r>
            <a:r>
              <a:rPr lang="en" b="1"/>
              <a:t>money men </a:t>
            </a:r>
            <a:r>
              <a:rPr lang="en"/>
              <a:t>and the lowest for</a:t>
            </a:r>
            <a:r>
              <a:rPr lang="en" b="1"/>
              <a:t> short distance, direct travelers. </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Okay</a:t>
            </a:r>
            <a:r>
              <a:rPr lang="en"/>
              <a:t> I think this summary described in detail our segments and their characteristics with early mentioned  implications for AOB Travel business. We still need to consider profit margin on these criteria like multi-stop travelling, cancellations, luggage and other add-ons to decide how to approach our groups of customers.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1f2878eee45_2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1f2878eee45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We have now shown you our customer segmentation and our industry analysis. So have could this be used by AOB Travel? As we mentioned earlier we will use two out of Porter's five forces, bargaining power of the customer and the bargaining power of the suppliers in this case.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Firstly, the bargaining power of the customer might not be affected by our segmentation analysis, but when they have a better picture of the customer they can control the environment they are working within. So</a:t>
            </a:r>
            <a:r>
              <a:rPr lang="en">
                <a:solidFill>
                  <a:schemeClr val="dk1"/>
                </a:solidFill>
                <a:latin typeface="Times New Roman"/>
                <a:ea typeface="Times New Roman"/>
                <a:cs typeface="Times New Roman"/>
                <a:sym typeface="Times New Roman"/>
              </a:rPr>
              <a:t> </a:t>
            </a:r>
            <a:r>
              <a:rPr lang="en">
                <a:solidFill>
                  <a:schemeClr val="dk1"/>
                </a:solidFill>
              </a:rPr>
              <a:t>by knowing their customers and they can focus on the most profitable ones and also reduce their costs: </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Reducing costs could be done by identifying customers who tend to book the flights and not only search for them, as you know the clicks on the meta sites is a cost for AOB Travel. So if certain types of customers tend to book certain types of routes, the route and type of customer could then be matched on the website. </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They could also increase its revenue with the help of segmentation, by targeting customers willing to buy more add-ons such as extra luggage they could generate more profit.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just" rtl="0">
              <a:spcBef>
                <a:spcPts val="0"/>
              </a:spcBef>
              <a:spcAft>
                <a:spcPts val="0"/>
              </a:spcAft>
              <a:buNone/>
            </a:pPr>
            <a:r>
              <a:rPr lang="en">
                <a:solidFill>
                  <a:schemeClr val="dk1"/>
                </a:solidFill>
              </a:rPr>
              <a:t>On the other hand, AOB Travel could use the output of the model to decrease the bargaining power of the suppliers which in this case are the airlines. </a:t>
            </a:r>
            <a:endParaRPr>
              <a:solidFill>
                <a:schemeClr val="dk1"/>
              </a:solidFill>
            </a:endParaRPr>
          </a:p>
          <a:p>
            <a:pPr marL="0" lvl="0" indent="0" algn="just" rtl="0">
              <a:spcBef>
                <a:spcPts val="0"/>
              </a:spcBef>
              <a:spcAft>
                <a:spcPts val="0"/>
              </a:spcAft>
              <a:buNone/>
            </a:pPr>
            <a:r>
              <a:rPr lang="en">
                <a:solidFill>
                  <a:schemeClr val="dk1"/>
                </a:solidFill>
              </a:rPr>
              <a:t>Given the new customer knowledge, the negotiation power could be increased by offering them customer-tailored campaigns. </a:t>
            </a:r>
            <a:endParaRPr>
              <a:solidFill>
                <a:schemeClr val="dk1"/>
              </a:solidFill>
            </a:endParaRPr>
          </a:p>
          <a:p>
            <a:pPr marL="0" lvl="0" indent="0" algn="just" rtl="0">
              <a:spcBef>
                <a:spcPts val="0"/>
              </a:spcBef>
              <a:spcAft>
                <a:spcPts val="0"/>
              </a:spcAft>
              <a:buClr>
                <a:schemeClr val="dk1"/>
              </a:buClr>
              <a:buSzPts val="1100"/>
              <a:buFont typeface="Arial"/>
              <a:buNone/>
            </a:pPr>
            <a:r>
              <a:rPr lang="en">
                <a:solidFill>
                  <a:schemeClr val="dk1"/>
                </a:solidFill>
              </a:rPr>
              <a:t>AOB Travel could offer attractive prices to customers that are desirable to get for the airlines such as families or customers likely to book many add-ons. AOB Travel could in return, get better pricing conditions when buying tickets from the airlines.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8d9482c5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8d9482c5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7337" algn="l" rtl="0">
              <a:lnSpc>
                <a:spcPct val="95000"/>
              </a:lnSpc>
              <a:spcBef>
                <a:spcPts val="0"/>
              </a:spcBef>
              <a:spcAft>
                <a:spcPts val="0"/>
              </a:spcAft>
              <a:buClr>
                <a:srgbClr val="595959"/>
              </a:buClr>
              <a:buSzPts val="925"/>
              <a:buFont typeface="Lato"/>
              <a:buChar char="●"/>
            </a:pPr>
            <a:r>
              <a:rPr lang="en" sz="925">
                <a:solidFill>
                  <a:srgbClr val="595959"/>
                </a:solidFill>
                <a:latin typeface="Lato"/>
                <a:ea typeface="Lato"/>
                <a:cs typeface="Lato"/>
                <a:sym typeface="Lato"/>
              </a:rPr>
              <a:t>AOB Travel sits on large amounts of order and search data but they haven’t make use of it yet</a:t>
            </a:r>
            <a:endParaRPr sz="925">
              <a:solidFill>
                <a:srgbClr val="595959"/>
              </a:solidFill>
              <a:latin typeface="Lato"/>
              <a:ea typeface="Lato"/>
              <a:cs typeface="Lato"/>
              <a:sym typeface="Lato"/>
            </a:endParaRPr>
          </a:p>
          <a:p>
            <a:pPr marL="457200" lvl="0" indent="-287337" algn="l" rtl="0">
              <a:lnSpc>
                <a:spcPct val="95000"/>
              </a:lnSpc>
              <a:spcBef>
                <a:spcPts val="0"/>
              </a:spcBef>
              <a:spcAft>
                <a:spcPts val="0"/>
              </a:spcAft>
              <a:buClr>
                <a:srgbClr val="595959"/>
              </a:buClr>
              <a:buSzPts val="925"/>
              <a:buFont typeface="Lato"/>
              <a:buChar char="●"/>
            </a:pPr>
            <a:r>
              <a:rPr lang="en" sz="925">
                <a:solidFill>
                  <a:srgbClr val="595959"/>
                </a:solidFill>
                <a:latin typeface="Lato"/>
                <a:ea typeface="Lato"/>
                <a:cs typeface="Lato"/>
                <a:sym typeface="Lato"/>
              </a:rPr>
              <a:t>So far: address current buying trends to optimize supply and offer prices</a:t>
            </a:r>
            <a:endParaRPr sz="925">
              <a:solidFill>
                <a:srgbClr val="595959"/>
              </a:solidFill>
              <a:latin typeface="Lato"/>
              <a:ea typeface="Lato"/>
              <a:cs typeface="Lato"/>
              <a:sym typeface="Lato"/>
            </a:endParaRPr>
          </a:p>
          <a:p>
            <a:pPr marL="914400" lvl="1" indent="-287337" algn="l" rtl="0">
              <a:lnSpc>
                <a:spcPct val="95000"/>
              </a:lnSpc>
              <a:spcBef>
                <a:spcPts val="0"/>
              </a:spcBef>
              <a:spcAft>
                <a:spcPts val="0"/>
              </a:spcAft>
              <a:buClr>
                <a:srgbClr val="595959"/>
              </a:buClr>
              <a:buSzPts val="925"/>
              <a:buFont typeface="Lato"/>
              <a:buChar char="○"/>
            </a:pPr>
            <a:r>
              <a:rPr lang="en" sz="925">
                <a:solidFill>
                  <a:srgbClr val="595959"/>
                </a:solidFill>
                <a:latin typeface="Lato"/>
                <a:ea typeface="Lato"/>
                <a:cs typeface="Lato"/>
                <a:sym typeface="Lato"/>
              </a:rPr>
              <a:t>→  good at adjusting to purchasing trends but assume limited customer knowledge</a:t>
            </a:r>
            <a:endParaRPr sz="925">
              <a:solidFill>
                <a:srgbClr val="595959"/>
              </a:solidFill>
              <a:latin typeface="Lato"/>
              <a:ea typeface="Lato"/>
              <a:cs typeface="Lato"/>
              <a:sym typeface="Lato"/>
            </a:endParaRPr>
          </a:p>
          <a:p>
            <a:pPr marL="457200" lvl="0" indent="-287337" algn="l" rtl="0">
              <a:lnSpc>
                <a:spcPct val="95000"/>
              </a:lnSpc>
              <a:spcBef>
                <a:spcPts val="0"/>
              </a:spcBef>
              <a:spcAft>
                <a:spcPts val="0"/>
              </a:spcAft>
              <a:buClr>
                <a:srgbClr val="595959"/>
              </a:buClr>
              <a:buSzPts val="925"/>
              <a:buFont typeface="Lato"/>
              <a:buChar char="●"/>
            </a:pPr>
            <a:r>
              <a:rPr lang="en" sz="925">
                <a:solidFill>
                  <a:srgbClr val="595959"/>
                </a:solidFill>
                <a:latin typeface="Lato"/>
                <a:ea typeface="Lato"/>
                <a:cs typeface="Lato"/>
                <a:sym typeface="Lato"/>
              </a:rPr>
              <a:t>Tight market conditions characterized by large competition and small margins:</a:t>
            </a:r>
            <a:endParaRPr sz="925">
              <a:solidFill>
                <a:srgbClr val="595959"/>
              </a:solidFill>
              <a:latin typeface="Lato"/>
              <a:ea typeface="Lato"/>
              <a:cs typeface="Lato"/>
              <a:sym typeface="Lato"/>
            </a:endParaRPr>
          </a:p>
          <a:p>
            <a:pPr marL="914400" lvl="1" indent="-287337" algn="l" rtl="0">
              <a:lnSpc>
                <a:spcPct val="95000"/>
              </a:lnSpc>
              <a:spcBef>
                <a:spcPts val="0"/>
              </a:spcBef>
              <a:spcAft>
                <a:spcPts val="0"/>
              </a:spcAft>
              <a:buClr>
                <a:srgbClr val="595959"/>
              </a:buClr>
              <a:buSzPts val="925"/>
              <a:buFont typeface="Lato"/>
              <a:buChar char="○"/>
            </a:pPr>
            <a:r>
              <a:rPr lang="en" sz="925">
                <a:solidFill>
                  <a:srgbClr val="595959"/>
                </a:solidFill>
                <a:latin typeface="Lato"/>
                <a:ea typeface="Lato"/>
                <a:cs typeface="Lato"/>
                <a:sym typeface="Lato"/>
              </a:rPr>
              <a:t>AOB Travel needs to act creative and unique to stay competitive</a:t>
            </a:r>
            <a:endParaRPr sz="925">
              <a:solidFill>
                <a:srgbClr val="595959"/>
              </a:solidFill>
              <a:latin typeface="Lato"/>
              <a:ea typeface="Lato"/>
              <a:cs typeface="Lato"/>
              <a:sym typeface="Lato"/>
            </a:endParaRPr>
          </a:p>
          <a:p>
            <a:pPr marL="457200" lvl="0" indent="-287337" algn="l" rtl="0">
              <a:lnSpc>
                <a:spcPct val="95000"/>
              </a:lnSpc>
              <a:spcBef>
                <a:spcPts val="0"/>
              </a:spcBef>
              <a:spcAft>
                <a:spcPts val="0"/>
              </a:spcAft>
              <a:buClr>
                <a:srgbClr val="595959"/>
              </a:buClr>
              <a:buSzPts val="925"/>
              <a:buFont typeface="Lato"/>
              <a:buChar char="●"/>
            </a:pPr>
            <a:r>
              <a:rPr lang="en" sz="925" b="1">
                <a:solidFill>
                  <a:srgbClr val="595959"/>
                </a:solidFill>
                <a:latin typeface="Lato"/>
                <a:ea typeface="Lato"/>
                <a:cs typeface="Lato"/>
                <a:sym typeface="Lato"/>
              </a:rPr>
              <a:t>Our solution to tackle all three challenges:</a:t>
            </a:r>
            <a:endParaRPr sz="925">
              <a:solidFill>
                <a:srgbClr val="595959"/>
              </a:solidFill>
              <a:latin typeface="Lato"/>
              <a:ea typeface="Lato"/>
              <a:cs typeface="Lato"/>
              <a:sym typeface="Lato"/>
            </a:endParaRPr>
          </a:p>
          <a:p>
            <a:pPr marL="914400" lvl="1" indent="-287337" algn="l" rtl="0">
              <a:lnSpc>
                <a:spcPct val="95000"/>
              </a:lnSpc>
              <a:spcBef>
                <a:spcPts val="0"/>
              </a:spcBef>
              <a:spcAft>
                <a:spcPts val="0"/>
              </a:spcAft>
              <a:buClr>
                <a:srgbClr val="595959"/>
              </a:buClr>
              <a:buSzPts val="925"/>
              <a:buFont typeface="Lato"/>
              <a:buChar char="○"/>
            </a:pPr>
            <a:r>
              <a:rPr lang="en" sz="925">
                <a:solidFill>
                  <a:srgbClr val="595959"/>
                </a:solidFill>
                <a:latin typeface="Lato"/>
                <a:ea typeface="Lato"/>
                <a:cs typeface="Lato"/>
                <a:sym typeface="Lato"/>
              </a:rPr>
              <a:t>Use raw data for clustering machine learning techniques to gain knowledge about customer segments</a:t>
            </a:r>
            <a:endParaRPr sz="925">
              <a:solidFill>
                <a:srgbClr val="595959"/>
              </a:solidFill>
              <a:latin typeface="Lato"/>
              <a:ea typeface="Lato"/>
              <a:cs typeface="Lato"/>
              <a:sym typeface="Lato"/>
            </a:endParaRPr>
          </a:p>
          <a:p>
            <a:pPr marL="914400" lvl="1" indent="-287337" algn="l" rtl="0">
              <a:lnSpc>
                <a:spcPct val="95000"/>
              </a:lnSpc>
              <a:spcBef>
                <a:spcPts val="0"/>
              </a:spcBef>
              <a:spcAft>
                <a:spcPts val="0"/>
              </a:spcAft>
              <a:buClr>
                <a:srgbClr val="595959"/>
              </a:buClr>
              <a:buSzPts val="925"/>
              <a:buFont typeface="Lato"/>
              <a:buChar char="○"/>
            </a:pPr>
            <a:r>
              <a:rPr lang="en" sz="925">
                <a:solidFill>
                  <a:srgbClr val="595959"/>
                </a:solidFill>
                <a:latin typeface="Lato"/>
                <a:ea typeface="Lato"/>
                <a:cs typeface="Lato"/>
                <a:sym typeface="Lato"/>
              </a:rPr>
              <a:t>Help AOB Travels flight ticket platforms to find customer tailored unique solutions and strengthen competitive position</a:t>
            </a:r>
            <a:endParaRPr sz="925">
              <a:solidFill>
                <a:srgbClr val="595959"/>
              </a:solidFill>
              <a:latin typeface="Lato"/>
              <a:ea typeface="Lato"/>
              <a:cs typeface="Lato"/>
              <a:sym typeface="Lato"/>
            </a:endParaRPr>
          </a:p>
          <a:p>
            <a:pPr marL="0" lvl="0" indent="0" algn="l" rtl="0">
              <a:spcBef>
                <a:spcPts val="120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08f8112a6e_6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08f8112a6e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a:solidFill>
                <a:schemeClr val="dk1"/>
              </a:solidFill>
            </a:endParaRPr>
          </a:p>
          <a:p>
            <a:pPr marL="0" lvl="0" indent="0" algn="just" rtl="0">
              <a:lnSpc>
                <a:spcPct val="115000"/>
              </a:lnSpc>
              <a:spcBef>
                <a:spcPts val="0"/>
              </a:spcBef>
              <a:spcAft>
                <a:spcPts val="0"/>
              </a:spcAft>
              <a:buNone/>
            </a:pPr>
            <a:r>
              <a:rPr lang="en">
                <a:solidFill>
                  <a:schemeClr val="dk1"/>
                </a:solidFill>
              </a:rPr>
              <a:t>At last, based on our findings we would recommend AOB Travel to dig deeper into customer segmentation. They could use more variables over longer time periods. An example could be to identify customers who are more likely to cancel and re-book, targeting these types of customers could increase their margins. </a:t>
            </a:r>
            <a:endParaRPr>
              <a:solidFill>
                <a:schemeClr val="dk1"/>
              </a:solidFill>
            </a:endParaRPr>
          </a:p>
          <a:p>
            <a:pPr marL="0" lvl="0" indent="0" algn="just" rtl="0">
              <a:lnSpc>
                <a:spcPct val="115000"/>
              </a:lnSpc>
              <a:spcBef>
                <a:spcPts val="0"/>
              </a:spcBef>
              <a:spcAft>
                <a:spcPts val="0"/>
              </a:spcAft>
              <a:buNone/>
            </a:pPr>
            <a:endParaRPr>
              <a:solidFill>
                <a:schemeClr val="dk1"/>
              </a:solidFill>
            </a:endParaRPr>
          </a:p>
          <a:p>
            <a:pPr marL="0" lvl="0" indent="0" algn="just" rtl="0">
              <a:lnSpc>
                <a:spcPct val="115000"/>
              </a:lnSpc>
              <a:spcBef>
                <a:spcPts val="0"/>
              </a:spcBef>
              <a:spcAft>
                <a:spcPts val="0"/>
              </a:spcAft>
              <a:buNone/>
            </a:pPr>
            <a:r>
              <a:rPr lang="en">
                <a:solidFill>
                  <a:schemeClr val="dk1"/>
                </a:solidFill>
              </a:rPr>
              <a:t>An additional suggestion to AOB Travel would be to cluster within clusters to get extra insight in the customer segments. This results in an even deeper understanding of how groups of customers behave. We did this ourselves but due to technicality we considered this to be outside of the scope for this assignment. Hope you enjoyed our presentation. Thank you!</a:t>
            </a:r>
            <a:endParaRPr>
              <a:solidFill>
                <a:schemeClr val="dk1"/>
              </a:solidFill>
            </a:endParaRPr>
          </a:p>
          <a:p>
            <a:pPr marL="0" lvl="0" indent="0" algn="just" rtl="0">
              <a:lnSpc>
                <a:spcPct val="115000"/>
              </a:lnSpc>
              <a:spcBef>
                <a:spcPts val="0"/>
              </a:spcBef>
              <a:spcAft>
                <a:spcPts val="0"/>
              </a:spcAft>
              <a:buNone/>
            </a:pPr>
            <a:endParaRPr>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0c4e860e22_6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20c4e860e22_6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0c4e860e22_6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0c4e860e22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0c4e860e22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0c4e860e2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08d9482c5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08d9482c5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To figure out what AOB Travel should focus on most, we did a market analysis with the help of porter's five forces. By doing this we concluded that: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There is a tough competition in their market (as mentioned before)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New market entries relatively easy but tight market already and brand recognition and relationships with airlines could take time to build up → moderate threat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Alternative transportation like trains which could compete on shorter distances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Could argue that due to climate change this could be a threat if customer wants to chose green options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Especially on middle-longer distances no specific threat in short-to middle term</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power of customer is very high:</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Price information through meta-search sites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Low switching costs for consumers (also mainly due to meta-sites)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supplier (airlines) also very high:</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Hold airline tickets and set prices on online platforms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Can choose flight booking platforms to cooperate with (if they want to launch campaigns)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With our approach provide suggestions on how to tackle last two forces and improve competitive position → First: let’s have a look at the method</a:t>
            </a:r>
            <a:endParaRPr sz="925">
              <a:solidFill>
                <a:srgbClr val="595959"/>
              </a:solidFill>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f2878eee45_2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f2878eee45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c4e860e22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c4e860e22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2878eee45_2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2878eee45_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added an animation  @se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0c4e860e22_7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0c4e860e22_7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added an animation  @se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0c4e860e22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0c4e860e22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added an animation  @se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comments" Target="../comments/commen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27.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26.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comments" Target="../comments/comment1.xml"/><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comments" Target="../comments/comment3.xml"/><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comments" Target="../comments/comment4.xml"/><Relationship Id="rId5" Type="http://schemas.openxmlformats.org/officeDocument/2006/relationships/image" Target="../media/image24.jpg"/><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Strategic Management Case 2 </a:t>
            </a:r>
            <a:endParaRPr dirty="0"/>
          </a:p>
          <a:p>
            <a:pPr marL="0" lvl="0" indent="0" algn="l" rtl="0">
              <a:spcBef>
                <a:spcPts val="0"/>
              </a:spcBef>
              <a:spcAft>
                <a:spcPts val="0"/>
              </a:spcAft>
              <a:buNone/>
            </a:pPr>
            <a:r>
              <a:rPr lang="en" dirty="0"/>
              <a:t>Customer segmentation</a:t>
            </a:r>
            <a:endParaRPr dirty="0"/>
          </a:p>
        </p:txBody>
      </p:sp>
      <p:sp>
        <p:nvSpPr>
          <p:cNvPr id="87" name="Google Shape;87;p13"/>
          <p:cNvSpPr txBox="1">
            <a:spLocks noGrp="1"/>
          </p:cNvSpPr>
          <p:nvPr>
            <p:ph type="subTitle" idx="1"/>
          </p:nvPr>
        </p:nvSpPr>
        <p:spPr>
          <a:xfrm>
            <a:off x="729450" y="2987150"/>
            <a:ext cx="7688100" cy="1664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dirty="0"/>
              <a:t>Analysis prepared for DABN17 Analytics-based Strategic Management</a:t>
            </a:r>
            <a:endParaRPr b="1" dirty="0"/>
          </a:p>
          <a:p>
            <a:pPr marL="0" lvl="0" indent="0" algn="l" rtl="0">
              <a:spcBef>
                <a:spcPts val="0"/>
              </a:spcBef>
              <a:spcAft>
                <a:spcPts val="0"/>
              </a:spcAft>
              <a:buNone/>
            </a:pPr>
            <a:br>
              <a:rPr lang="en" dirty="0"/>
            </a:br>
            <a:r>
              <a:rPr lang="en" sz="1400" dirty="0" err="1"/>
              <a:t>Bakary</a:t>
            </a:r>
            <a:r>
              <a:rPr lang="en" sz="1400" dirty="0"/>
              <a:t> Bah</a:t>
            </a:r>
            <a:br>
              <a:rPr lang="en" sz="1400" dirty="0"/>
            </a:br>
            <a:r>
              <a:rPr lang="en" sz="1400" dirty="0"/>
              <a:t>Isak </a:t>
            </a:r>
            <a:r>
              <a:rPr lang="en" sz="1400" dirty="0" err="1"/>
              <a:t>Skaghammar</a:t>
            </a:r>
            <a:br>
              <a:rPr lang="en" sz="1400" dirty="0"/>
            </a:br>
            <a:r>
              <a:rPr lang="en" sz="1400" dirty="0"/>
              <a:t>Jan Jarco </a:t>
            </a:r>
            <a:br>
              <a:rPr lang="en" sz="1400" dirty="0"/>
            </a:br>
            <a:r>
              <a:rPr lang="en" sz="1400" dirty="0"/>
              <a:t>Lennart Wunderlich</a:t>
            </a:r>
            <a:br>
              <a:rPr lang="en" sz="1400" dirty="0"/>
            </a:br>
            <a:r>
              <a:rPr lang="en" sz="1400" dirty="0"/>
              <a:t>Sebastian Brugger</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2"/>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segments can we identify?</a:t>
            </a:r>
            <a:endParaRPr/>
          </a:p>
        </p:txBody>
      </p:sp>
      <p:pic>
        <p:nvPicPr>
          <p:cNvPr id="452" name="Google Shape;452;p22"/>
          <p:cNvPicPr preferRelativeResize="0"/>
          <p:nvPr/>
        </p:nvPicPr>
        <p:blipFill>
          <a:blip r:embed="rId3">
            <a:alphaModFix/>
          </a:blip>
          <a:stretch>
            <a:fillRect/>
          </a:stretch>
        </p:blipFill>
        <p:spPr>
          <a:xfrm>
            <a:off x="1497721" y="1295979"/>
            <a:ext cx="5715000" cy="3749040"/>
          </a:xfrm>
          <a:prstGeom prst="rect">
            <a:avLst/>
          </a:prstGeom>
          <a:noFill/>
          <a:ln>
            <a:noFill/>
          </a:ln>
        </p:spPr>
      </p:pic>
      <p:sp>
        <p:nvSpPr>
          <p:cNvPr id="453" name="Google Shape;453;p22"/>
          <p:cNvSpPr/>
          <p:nvPr/>
        </p:nvSpPr>
        <p:spPr>
          <a:xfrm>
            <a:off x="5524500" y="1371600"/>
            <a:ext cx="1886100" cy="11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txBox="1"/>
          <p:nvPr/>
        </p:nvSpPr>
        <p:spPr>
          <a:xfrm>
            <a:off x="5715000" y="1438275"/>
            <a:ext cx="2762400" cy="615600"/>
          </a:xfrm>
          <a:prstGeom prst="rect">
            <a:avLst/>
          </a:prstGeom>
          <a:solidFill>
            <a:srgbClr val="02B1F7"/>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Short-distance and directly, homecoming students</a:t>
            </a:r>
            <a:endParaRPr>
              <a:solidFill>
                <a:schemeClr val="lt1"/>
              </a:solidFill>
              <a:latin typeface="Lato"/>
              <a:ea typeface="Lato"/>
              <a:cs typeface="Lato"/>
              <a:sym typeface="Lato"/>
            </a:endParaRPr>
          </a:p>
        </p:txBody>
      </p:sp>
      <p:pic>
        <p:nvPicPr>
          <p:cNvPr id="455" name="Google Shape;455;p22"/>
          <p:cNvPicPr preferRelativeResize="0"/>
          <p:nvPr/>
        </p:nvPicPr>
        <p:blipFill>
          <a:blip r:embed="rId4">
            <a:alphaModFix/>
          </a:blip>
          <a:stretch>
            <a:fillRect/>
          </a:stretch>
        </p:blipFill>
        <p:spPr>
          <a:xfrm>
            <a:off x="428425" y="3776325"/>
            <a:ext cx="1069301" cy="10693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3"/>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segments can we identify?</a:t>
            </a:r>
            <a:endParaRPr/>
          </a:p>
        </p:txBody>
      </p:sp>
      <p:pic>
        <p:nvPicPr>
          <p:cNvPr id="461" name="Google Shape;461;p23"/>
          <p:cNvPicPr preferRelativeResize="0"/>
          <p:nvPr/>
        </p:nvPicPr>
        <p:blipFill>
          <a:blip r:embed="rId3">
            <a:alphaModFix/>
          </a:blip>
          <a:stretch>
            <a:fillRect/>
          </a:stretch>
        </p:blipFill>
        <p:spPr>
          <a:xfrm>
            <a:off x="1487875" y="1289500"/>
            <a:ext cx="5719125" cy="3746176"/>
          </a:xfrm>
          <a:prstGeom prst="rect">
            <a:avLst/>
          </a:prstGeom>
          <a:noFill/>
          <a:ln>
            <a:noFill/>
          </a:ln>
        </p:spPr>
      </p:pic>
      <p:sp>
        <p:nvSpPr>
          <p:cNvPr id="462" name="Google Shape;462;p23"/>
          <p:cNvSpPr/>
          <p:nvPr/>
        </p:nvSpPr>
        <p:spPr>
          <a:xfrm>
            <a:off x="6172200" y="1410275"/>
            <a:ext cx="1886100" cy="11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3" name="Google Shape;463;p23"/>
          <p:cNvPicPr preferRelativeResize="0"/>
          <p:nvPr/>
        </p:nvPicPr>
        <p:blipFill>
          <a:blip r:embed="rId4">
            <a:alphaModFix/>
          </a:blip>
          <a:stretch>
            <a:fillRect/>
          </a:stretch>
        </p:blipFill>
        <p:spPr>
          <a:xfrm>
            <a:off x="1497721" y="1295979"/>
            <a:ext cx="5699424" cy="3733222"/>
          </a:xfrm>
          <a:prstGeom prst="rect">
            <a:avLst/>
          </a:prstGeom>
          <a:noFill/>
          <a:ln>
            <a:noFill/>
          </a:ln>
        </p:spPr>
      </p:pic>
      <p:pic>
        <p:nvPicPr>
          <p:cNvPr id="464" name="Google Shape;464;p23"/>
          <p:cNvPicPr preferRelativeResize="0"/>
          <p:nvPr/>
        </p:nvPicPr>
        <p:blipFill>
          <a:blip r:embed="rId5">
            <a:alphaModFix/>
          </a:blip>
          <a:stretch>
            <a:fillRect/>
          </a:stretch>
        </p:blipFill>
        <p:spPr>
          <a:xfrm>
            <a:off x="1497725" y="1298448"/>
            <a:ext cx="5719125" cy="3746176"/>
          </a:xfrm>
          <a:prstGeom prst="rect">
            <a:avLst/>
          </a:prstGeom>
          <a:noFill/>
          <a:ln>
            <a:noFill/>
          </a:ln>
        </p:spPr>
      </p:pic>
      <p:sp>
        <p:nvSpPr>
          <p:cNvPr id="465" name="Google Shape;465;p23"/>
          <p:cNvSpPr/>
          <p:nvPr/>
        </p:nvSpPr>
        <p:spPr>
          <a:xfrm>
            <a:off x="5524500" y="1371600"/>
            <a:ext cx="1886100" cy="11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txBox="1"/>
          <p:nvPr/>
        </p:nvSpPr>
        <p:spPr>
          <a:xfrm>
            <a:off x="5715000" y="1438275"/>
            <a:ext cx="2762400" cy="615600"/>
          </a:xfrm>
          <a:prstGeom prst="rect">
            <a:avLst/>
          </a:prstGeom>
          <a:solidFill>
            <a:srgbClr val="02B1F7"/>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Short-distance and directly, homecoming students</a:t>
            </a:r>
            <a:endParaRPr>
              <a:solidFill>
                <a:schemeClr val="lt1"/>
              </a:solidFill>
              <a:latin typeface="Lato"/>
              <a:ea typeface="Lato"/>
              <a:cs typeface="Lato"/>
              <a:sym typeface="Lato"/>
            </a:endParaRPr>
          </a:p>
        </p:txBody>
      </p:sp>
      <p:sp>
        <p:nvSpPr>
          <p:cNvPr id="467" name="Google Shape;467;p23"/>
          <p:cNvSpPr txBox="1"/>
          <p:nvPr/>
        </p:nvSpPr>
        <p:spPr>
          <a:xfrm>
            <a:off x="5715000" y="2124075"/>
            <a:ext cx="2762400" cy="615600"/>
          </a:xfrm>
          <a:prstGeom prst="rect">
            <a:avLst/>
          </a:prstGeom>
          <a:solidFill>
            <a:srgbClr val="DA70F4"/>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Short-to-middle distance, </a:t>
            </a:r>
            <a:br>
              <a:rPr lang="en">
                <a:solidFill>
                  <a:schemeClr val="lt1"/>
                </a:solidFill>
                <a:latin typeface="Lato"/>
                <a:ea typeface="Lato"/>
                <a:cs typeface="Lato"/>
                <a:sym typeface="Lato"/>
              </a:rPr>
            </a:br>
            <a:r>
              <a:rPr lang="en">
                <a:solidFill>
                  <a:schemeClr val="lt1"/>
                </a:solidFill>
                <a:latin typeface="Lato"/>
                <a:ea typeface="Lato"/>
                <a:cs typeface="Lato"/>
                <a:sym typeface="Lato"/>
              </a:rPr>
              <a:t>budget tourists</a:t>
            </a:r>
            <a:endParaRPr>
              <a:solidFill>
                <a:schemeClr val="lt1"/>
              </a:solidFill>
              <a:latin typeface="Lato"/>
              <a:ea typeface="Lato"/>
              <a:cs typeface="Lato"/>
              <a:sym typeface="Lato"/>
            </a:endParaRPr>
          </a:p>
        </p:txBody>
      </p:sp>
      <p:pic>
        <p:nvPicPr>
          <p:cNvPr id="468" name="Google Shape;468;p23"/>
          <p:cNvPicPr preferRelativeResize="0"/>
          <p:nvPr/>
        </p:nvPicPr>
        <p:blipFill rotWithShape="1">
          <a:blip r:embed="rId6">
            <a:alphaModFix/>
          </a:blip>
          <a:srcRect/>
          <a:stretch/>
        </p:blipFill>
        <p:spPr>
          <a:xfrm>
            <a:off x="428425" y="3776325"/>
            <a:ext cx="1069301" cy="10693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4"/>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segments can we identify?</a:t>
            </a:r>
            <a:endParaRPr/>
          </a:p>
        </p:txBody>
      </p:sp>
      <p:sp>
        <p:nvSpPr>
          <p:cNvPr id="474" name="Google Shape;474;p24"/>
          <p:cNvSpPr/>
          <p:nvPr/>
        </p:nvSpPr>
        <p:spPr>
          <a:xfrm>
            <a:off x="6172200" y="1410275"/>
            <a:ext cx="1886100" cy="11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5" name="Google Shape;475;p24"/>
          <p:cNvPicPr preferRelativeResize="0"/>
          <p:nvPr/>
        </p:nvPicPr>
        <p:blipFill>
          <a:blip r:embed="rId3">
            <a:alphaModFix/>
          </a:blip>
          <a:stretch>
            <a:fillRect/>
          </a:stretch>
        </p:blipFill>
        <p:spPr>
          <a:xfrm>
            <a:off x="1497721" y="1295979"/>
            <a:ext cx="5699424" cy="3733222"/>
          </a:xfrm>
          <a:prstGeom prst="rect">
            <a:avLst/>
          </a:prstGeom>
          <a:noFill/>
          <a:ln>
            <a:noFill/>
          </a:ln>
        </p:spPr>
      </p:pic>
      <p:pic>
        <p:nvPicPr>
          <p:cNvPr id="476" name="Google Shape;476;p24"/>
          <p:cNvPicPr preferRelativeResize="0"/>
          <p:nvPr/>
        </p:nvPicPr>
        <p:blipFill>
          <a:blip r:embed="rId4">
            <a:alphaModFix/>
          </a:blip>
          <a:stretch>
            <a:fillRect/>
          </a:stretch>
        </p:blipFill>
        <p:spPr>
          <a:xfrm>
            <a:off x="1497725" y="1289500"/>
            <a:ext cx="5719125" cy="3746176"/>
          </a:xfrm>
          <a:prstGeom prst="rect">
            <a:avLst/>
          </a:prstGeom>
          <a:noFill/>
          <a:ln>
            <a:noFill/>
          </a:ln>
        </p:spPr>
      </p:pic>
      <p:pic>
        <p:nvPicPr>
          <p:cNvPr id="477" name="Google Shape;477;p24"/>
          <p:cNvPicPr preferRelativeResize="0"/>
          <p:nvPr/>
        </p:nvPicPr>
        <p:blipFill>
          <a:blip r:embed="rId5">
            <a:alphaModFix/>
          </a:blip>
          <a:stretch>
            <a:fillRect/>
          </a:stretch>
        </p:blipFill>
        <p:spPr>
          <a:xfrm>
            <a:off x="1497725" y="1298448"/>
            <a:ext cx="5719125" cy="3746176"/>
          </a:xfrm>
          <a:prstGeom prst="rect">
            <a:avLst/>
          </a:prstGeom>
          <a:noFill/>
          <a:ln>
            <a:noFill/>
          </a:ln>
        </p:spPr>
      </p:pic>
      <p:sp>
        <p:nvSpPr>
          <p:cNvPr id="478" name="Google Shape;478;p24"/>
          <p:cNvSpPr/>
          <p:nvPr/>
        </p:nvSpPr>
        <p:spPr>
          <a:xfrm>
            <a:off x="5524500" y="1371600"/>
            <a:ext cx="1886100" cy="11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txBox="1"/>
          <p:nvPr/>
        </p:nvSpPr>
        <p:spPr>
          <a:xfrm>
            <a:off x="5715000" y="1438275"/>
            <a:ext cx="2762400" cy="615600"/>
          </a:xfrm>
          <a:prstGeom prst="rect">
            <a:avLst/>
          </a:prstGeom>
          <a:solidFill>
            <a:srgbClr val="02B1F7"/>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Short-distance and directly, homecoming students</a:t>
            </a:r>
            <a:endParaRPr>
              <a:solidFill>
                <a:schemeClr val="lt1"/>
              </a:solidFill>
              <a:latin typeface="Lato"/>
              <a:ea typeface="Lato"/>
              <a:cs typeface="Lato"/>
              <a:sym typeface="Lato"/>
            </a:endParaRPr>
          </a:p>
        </p:txBody>
      </p:sp>
      <p:sp>
        <p:nvSpPr>
          <p:cNvPr id="480" name="Google Shape;480;p24"/>
          <p:cNvSpPr txBox="1"/>
          <p:nvPr/>
        </p:nvSpPr>
        <p:spPr>
          <a:xfrm>
            <a:off x="5715000" y="2124075"/>
            <a:ext cx="2762400" cy="615600"/>
          </a:xfrm>
          <a:prstGeom prst="rect">
            <a:avLst/>
          </a:prstGeom>
          <a:solidFill>
            <a:srgbClr val="DA70F4"/>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Short-to-middle distance, </a:t>
            </a:r>
            <a:br>
              <a:rPr lang="en">
                <a:solidFill>
                  <a:schemeClr val="lt1"/>
                </a:solidFill>
                <a:latin typeface="Lato"/>
                <a:ea typeface="Lato"/>
                <a:cs typeface="Lato"/>
                <a:sym typeface="Lato"/>
              </a:rPr>
            </a:br>
            <a:r>
              <a:rPr lang="en">
                <a:solidFill>
                  <a:schemeClr val="lt1"/>
                </a:solidFill>
                <a:latin typeface="Lato"/>
                <a:ea typeface="Lato"/>
                <a:cs typeface="Lato"/>
                <a:sym typeface="Lato"/>
              </a:rPr>
              <a:t>budget tourists</a:t>
            </a:r>
            <a:endParaRPr>
              <a:solidFill>
                <a:schemeClr val="lt1"/>
              </a:solidFill>
              <a:latin typeface="Lato"/>
              <a:ea typeface="Lato"/>
              <a:cs typeface="Lato"/>
              <a:sym typeface="Lato"/>
            </a:endParaRPr>
          </a:p>
        </p:txBody>
      </p:sp>
      <p:sp>
        <p:nvSpPr>
          <p:cNvPr id="481" name="Google Shape;481;p24"/>
          <p:cNvSpPr txBox="1"/>
          <p:nvPr/>
        </p:nvSpPr>
        <p:spPr>
          <a:xfrm>
            <a:off x="5715000" y="2809875"/>
            <a:ext cx="2762400" cy="615600"/>
          </a:xfrm>
          <a:prstGeom prst="rect">
            <a:avLst/>
          </a:prstGeom>
          <a:solidFill>
            <a:srgbClr val="3FCE9D"/>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Short-to-middle distance, </a:t>
            </a:r>
            <a:br>
              <a:rPr lang="en">
                <a:solidFill>
                  <a:schemeClr val="lt1"/>
                </a:solidFill>
                <a:latin typeface="Lato"/>
                <a:ea typeface="Lato"/>
                <a:cs typeface="Lato"/>
                <a:sym typeface="Lato"/>
              </a:rPr>
            </a:br>
            <a:r>
              <a:rPr lang="en">
                <a:solidFill>
                  <a:schemeClr val="lt1"/>
                </a:solidFill>
                <a:latin typeface="Lato"/>
                <a:ea typeface="Lato"/>
                <a:cs typeface="Lato"/>
                <a:sym typeface="Lato"/>
              </a:rPr>
              <a:t>family &amp; friends</a:t>
            </a:r>
            <a:endParaRPr>
              <a:solidFill>
                <a:schemeClr val="lt1"/>
              </a:solidFill>
              <a:latin typeface="Lato"/>
              <a:ea typeface="Lato"/>
              <a:cs typeface="Lato"/>
              <a:sym typeface="Lato"/>
            </a:endParaRPr>
          </a:p>
        </p:txBody>
      </p:sp>
      <p:pic>
        <p:nvPicPr>
          <p:cNvPr id="482" name="Google Shape;482;p24"/>
          <p:cNvPicPr preferRelativeResize="0"/>
          <p:nvPr/>
        </p:nvPicPr>
        <p:blipFill rotWithShape="1">
          <a:blip r:embed="rId6">
            <a:alphaModFix/>
          </a:blip>
          <a:srcRect/>
          <a:stretch/>
        </p:blipFill>
        <p:spPr>
          <a:xfrm>
            <a:off x="428425" y="3776325"/>
            <a:ext cx="1069300" cy="1069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25"/>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segments can we identify?</a:t>
            </a:r>
            <a:endParaRPr/>
          </a:p>
        </p:txBody>
      </p:sp>
      <p:sp>
        <p:nvSpPr>
          <p:cNvPr id="488" name="Google Shape;488;p25"/>
          <p:cNvSpPr/>
          <p:nvPr/>
        </p:nvSpPr>
        <p:spPr>
          <a:xfrm>
            <a:off x="6172200" y="1410275"/>
            <a:ext cx="1886100" cy="11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25"/>
          <p:cNvPicPr preferRelativeResize="0"/>
          <p:nvPr/>
        </p:nvPicPr>
        <p:blipFill>
          <a:blip r:embed="rId3">
            <a:alphaModFix/>
          </a:blip>
          <a:stretch>
            <a:fillRect/>
          </a:stretch>
        </p:blipFill>
        <p:spPr>
          <a:xfrm>
            <a:off x="1497721" y="1295979"/>
            <a:ext cx="5699424" cy="3733222"/>
          </a:xfrm>
          <a:prstGeom prst="rect">
            <a:avLst/>
          </a:prstGeom>
          <a:noFill/>
          <a:ln>
            <a:noFill/>
          </a:ln>
        </p:spPr>
      </p:pic>
      <p:pic>
        <p:nvPicPr>
          <p:cNvPr id="490" name="Google Shape;490;p25"/>
          <p:cNvPicPr preferRelativeResize="0"/>
          <p:nvPr/>
        </p:nvPicPr>
        <p:blipFill>
          <a:blip r:embed="rId4">
            <a:alphaModFix/>
          </a:blip>
          <a:stretch>
            <a:fillRect/>
          </a:stretch>
        </p:blipFill>
        <p:spPr>
          <a:xfrm>
            <a:off x="1497725" y="1289500"/>
            <a:ext cx="5719125" cy="3746176"/>
          </a:xfrm>
          <a:prstGeom prst="rect">
            <a:avLst/>
          </a:prstGeom>
          <a:noFill/>
          <a:ln>
            <a:noFill/>
          </a:ln>
        </p:spPr>
      </p:pic>
      <p:pic>
        <p:nvPicPr>
          <p:cNvPr id="491" name="Google Shape;491;p25"/>
          <p:cNvPicPr preferRelativeResize="0"/>
          <p:nvPr/>
        </p:nvPicPr>
        <p:blipFill>
          <a:blip r:embed="rId5">
            <a:alphaModFix/>
          </a:blip>
          <a:stretch>
            <a:fillRect/>
          </a:stretch>
        </p:blipFill>
        <p:spPr>
          <a:xfrm>
            <a:off x="1497725" y="1289500"/>
            <a:ext cx="5719125" cy="3746176"/>
          </a:xfrm>
          <a:prstGeom prst="rect">
            <a:avLst/>
          </a:prstGeom>
          <a:noFill/>
          <a:ln>
            <a:noFill/>
          </a:ln>
        </p:spPr>
      </p:pic>
      <p:pic>
        <p:nvPicPr>
          <p:cNvPr id="492" name="Google Shape;492;p25"/>
          <p:cNvPicPr preferRelativeResize="0"/>
          <p:nvPr/>
        </p:nvPicPr>
        <p:blipFill>
          <a:blip r:embed="rId6">
            <a:alphaModFix/>
          </a:blip>
          <a:stretch>
            <a:fillRect/>
          </a:stretch>
        </p:blipFill>
        <p:spPr>
          <a:xfrm>
            <a:off x="1497725" y="1298448"/>
            <a:ext cx="5719125" cy="3746176"/>
          </a:xfrm>
          <a:prstGeom prst="rect">
            <a:avLst/>
          </a:prstGeom>
          <a:noFill/>
          <a:ln>
            <a:noFill/>
          </a:ln>
        </p:spPr>
      </p:pic>
      <p:sp>
        <p:nvSpPr>
          <p:cNvPr id="493" name="Google Shape;493;p25"/>
          <p:cNvSpPr/>
          <p:nvPr/>
        </p:nvSpPr>
        <p:spPr>
          <a:xfrm>
            <a:off x="5524500" y="1371600"/>
            <a:ext cx="1886100" cy="11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txBox="1"/>
          <p:nvPr/>
        </p:nvSpPr>
        <p:spPr>
          <a:xfrm>
            <a:off x="5715000" y="1438275"/>
            <a:ext cx="2762400" cy="615600"/>
          </a:xfrm>
          <a:prstGeom prst="rect">
            <a:avLst/>
          </a:prstGeom>
          <a:solidFill>
            <a:srgbClr val="02B1F7"/>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Short-distance and directly, homecoming students</a:t>
            </a:r>
            <a:endParaRPr>
              <a:solidFill>
                <a:schemeClr val="lt1"/>
              </a:solidFill>
              <a:latin typeface="Lato"/>
              <a:ea typeface="Lato"/>
              <a:cs typeface="Lato"/>
              <a:sym typeface="Lato"/>
            </a:endParaRPr>
          </a:p>
        </p:txBody>
      </p:sp>
      <p:sp>
        <p:nvSpPr>
          <p:cNvPr id="495" name="Google Shape;495;p25"/>
          <p:cNvSpPr txBox="1"/>
          <p:nvPr/>
        </p:nvSpPr>
        <p:spPr>
          <a:xfrm>
            <a:off x="5715000" y="2124075"/>
            <a:ext cx="2762400" cy="615600"/>
          </a:xfrm>
          <a:prstGeom prst="rect">
            <a:avLst/>
          </a:prstGeom>
          <a:solidFill>
            <a:srgbClr val="DA70F4"/>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Short-to-middle distance, </a:t>
            </a:r>
            <a:br>
              <a:rPr lang="en">
                <a:solidFill>
                  <a:schemeClr val="lt1"/>
                </a:solidFill>
                <a:latin typeface="Lato"/>
                <a:ea typeface="Lato"/>
                <a:cs typeface="Lato"/>
                <a:sym typeface="Lato"/>
              </a:rPr>
            </a:br>
            <a:r>
              <a:rPr lang="en">
                <a:solidFill>
                  <a:schemeClr val="lt1"/>
                </a:solidFill>
                <a:latin typeface="Lato"/>
                <a:ea typeface="Lato"/>
                <a:cs typeface="Lato"/>
                <a:sym typeface="Lato"/>
              </a:rPr>
              <a:t>budget tourists</a:t>
            </a:r>
            <a:endParaRPr>
              <a:solidFill>
                <a:schemeClr val="lt1"/>
              </a:solidFill>
              <a:latin typeface="Lato"/>
              <a:ea typeface="Lato"/>
              <a:cs typeface="Lato"/>
              <a:sym typeface="Lato"/>
            </a:endParaRPr>
          </a:p>
        </p:txBody>
      </p:sp>
      <p:sp>
        <p:nvSpPr>
          <p:cNvPr id="496" name="Google Shape;496;p25"/>
          <p:cNvSpPr txBox="1"/>
          <p:nvPr/>
        </p:nvSpPr>
        <p:spPr>
          <a:xfrm>
            <a:off x="5715000" y="2809875"/>
            <a:ext cx="2762400" cy="615600"/>
          </a:xfrm>
          <a:prstGeom prst="rect">
            <a:avLst/>
          </a:prstGeom>
          <a:solidFill>
            <a:srgbClr val="3FCE9D"/>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Short-to-middle distance, </a:t>
            </a:r>
            <a:br>
              <a:rPr lang="en">
                <a:solidFill>
                  <a:schemeClr val="lt1"/>
                </a:solidFill>
                <a:latin typeface="Lato"/>
                <a:ea typeface="Lato"/>
                <a:cs typeface="Lato"/>
                <a:sym typeface="Lato"/>
              </a:rPr>
            </a:br>
            <a:r>
              <a:rPr lang="en">
                <a:solidFill>
                  <a:schemeClr val="lt1"/>
                </a:solidFill>
                <a:latin typeface="Lato"/>
                <a:ea typeface="Lato"/>
                <a:cs typeface="Lato"/>
                <a:sym typeface="Lato"/>
              </a:rPr>
              <a:t>family &amp; friends</a:t>
            </a:r>
            <a:endParaRPr>
              <a:solidFill>
                <a:schemeClr val="lt1"/>
              </a:solidFill>
              <a:latin typeface="Lato"/>
              <a:ea typeface="Lato"/>
              <a:cs typeface="Lato"/>
              <a:sym typeface="Lato"/>
            </a:endParaRPr>
          </a:p>
        </p:txBody>
      </p:sp>
      <p:sp>
        <p:nvSpPr>
          <p:cNvPr id="497" name="Google Shape;497;p25"/>
          <p:cNvSpPr txBox="1"/>
          <p:nvPr/>
        </p:nvSpPr>
        <p:spPr>
          <a:xfrm>
            <a:off x="5715000" y="3495675"/>
            <a:ext cx="2762400" cy="615600"/>
          </a:xfrm>
          <a:prstGeom prst="rect">
            <a:avLst/>
          </a:prstGeom>
          <a:solidFill>
            <a:srgbClr val="B2B32A"/>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Long-distance rationalists</a:t>
            </a:r>
            <a:br>
              <a:rPr lang="en">
                <a:solidFill>
                  <a:schemeClr val="lt1"/>
                </a:solidFill>
                <a:latin typeface="Lato"/>
                <a:ea typeface="Lato"/>
                <a:cs typeface="Lato"/>
                <a:sym typeface="Lato"/>
              </a:rPr>
            </a:br>
            <a:endParaRPr>
              <a:solidFill>
                <a:schemeClr val="lt1"/>
              </a:solidFill>
              <a:latin typeface="Lato"/>
              <a:ea typeface="Lato"/>
              <a:cs typeface="Lato"/>
              <a:sym typeface="Lato"/>
            </a:endParaRPr>
          </a:p>
        </p:txBody>
      </p:sp>
      <p:pic>
        <p:nvPicPr>
          <p:cNvPr id="498" name="Google Shape;498;p25"/>
          <p:cNvPicPr preferRelativeResize="0"/>
          <p:nvPr/>
        </p:nvPicPr>
        <p:blipFill rotWithShape="1">
          <a:blip r:embed="rId7">
            <a:alphaModFix/>
          </a:blip>
          <a:srcRect l="-5877" r="-20800" b="-4242"/>
          <a:stretch/>
        </p:blipFill>
        <p:spPr>
          <a:xfrm>
            <a:off x="428425" y="3776325"/>
            <a:ext cx="1069301" cy="10693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3" name="Google Shape;503;p26"/>
          <p:cNvPicPr preferRelativeResize="0"/>
          <p:nvPr/>
        </p:nvPicPr>
        <p:blipFill>
          <a:blip r:embed="rId3">
            <a:alphaModFix/>
          </a:blip>
          <a:stretch>
            <a:fillRect/>
          </a:stretch>
        </p:blipFill>
        <p:spPr>
          <a:xfrm>
            <a:off x="1497725" y="1289500"/>
            <a:ext cx="5719125" cy="3746176"/>
          </a:xfrm>
          <a:prstGeom prst="rect">
            <a:avLst/>
          </a:prstGeom>
          <a:noFill/>
          <a:ln>
            <a:noFill/>
          </a:ln>
        </p:spPr>
      </p:pic>
      <p:sp>
        <p:nvSpPr>
          <p:cNvPr id="504" name="Google Shape;504;p26"/>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segments can we identify?</a:t>
            </a:r>
            <a:endParaRPr/>
          </a:p>
        </p:txBody>
      </p:sp>
      <p:pic>
        <p:nvPicPr>
          <p:cNvPr id="505" name="Google Shape;505;p26"/>
          <p:cNvPicPr preferRelativeResize="0"/>
          <p:nvPr/>
        </p:nvPicPr>
        <p:blipFill>
          <a:blip r:embed="rId4">
            <a:alphaModFix/>
          </a:blip>
          <a:stretch>
            <a:fillRect/>
          </a:stretch>
        </p:blipFill>
        <p:spPr>
          <a:xfrm>
            <a:off x="1497715" y="1295938"/>
            <a:ext cx="5699445" cy="3733298"/>
          </a:xfrm>
          <a:prstGeom prst="rect">
            <a:avLst/>
          </a:prstGeom>
          <a:noFill/>
          <a:ln>
            <a:noFill/>
          </a:ln>
        </p:spPr>
      </p:pic>
      <p:sp>
        <p:nvSpPr>
          <p:cNvPr id="506" name="Google Shape;506;p26"/>
          <p:cNvSpPr/>
          <p:nvPr/>
        </p:nvSpPr>
        <p:spPr>
          <a:xfrm>
            <a:off x="6172200" y="1410275"/>
            <a:ext cx="1886100" cy="11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7" name="Google Shape;507;p26"/>
          <p:cNvPicPr preferRelativeResize="0"/>
          <p:nvPr/>
        </p:nvPicPr>
        <p:blipFill>
          <a:blip r:embed="rId5">
            <a:alphaModFix/>
          </a:blip>
          <a:stretch>
            <a:fillRect/>
          </a:stretch>
        </p:blipFill>
        <p:spPr>
          <a:xfrm>
            <a:off x="1497721" y="1295979"/>
            <a:ext cx="5699424" cy="3733222"/>
          </a:xfrm>
          <a:prstGeom prst="rect">
            <a:avLst/>
          </a:prstGeom>
          <a:noFill/>
          <a:ln>
            <a:noFill/>
          </a:ln>
        </p:spPr>
      </p:pic>
      <p:pic>
        <p:nvPicPr>
          <p:cNvPr id="508" name="Google Shape;508;p26"/>
          <p:cNvPicPr preferRelativeResize="0"/>
          <p:nvPr/>
        </p:nvPicPr>
        <p:blipFill>
          <a:blip r:embed="rId6">
            <a:alphaModFix/>
          </a:blip>
          <a:stretch>
            <a:fillRect/>
          </a:stretch>
        </p:blipFill>
        <p:spPr>
          <a:xfrm>
            <a:off x="1497725" y="1289500"/>
            <a:ext cx="5719125" cy="3746176"/>
          </a:xfrm>
          <a:prstGeom prst="rect">
            <a:avLst/>
          </a:prstGeom>
          <a:noFill/>
          <a:ln>
            <a:noFill/>
          </a:ln>
        </p:spPr>
      </p:pic>
      <p:pic>
        <p:nvPicPr>
          <p:cNvPr id="509" name="Google Shape;509;p26"/>
          <p:cNvPicPr preferRelativeResize="0"/>
          <p:nvPr/>
        </p:nvPicPr>
        <p:blipFill>
          <a:blip r:embed="rId7">
            <a:alphaModFix/>
          </a:blip>
          <a:stretch>
            <a:fillRect/>
          </a:stretch>
        </p:blipFill>
        <p:spPr>
          <a:xfrm>
            <a:off x="1497725" y="1289500"/>
            <a:ext cx="5719125" cy="3746176"/>
          </a:xfrm>
          <a:prstGeom prst="rect">
            <a:avLst/>
          </a:prstGeom>
          <a:noFill/>
          <a:ln>
            <a:noFill/>
          </a:ln>
        </p:spPr>
      </p:pic>
      <p:pic>
        <p:nvPicPr>
          <p:cNvPr id="510" name="Google Shape;510;p26"/>
          <p:cNvPicPr preferRelativeResize="0"/>
          <p:nvPr/>
        </p:nvPicPr>
        <p:blipFill>
          <a:blip r:embed="rId3">
            <a:alphaModFix/>
          </a:blip>
          <a:stretch>
            <a:fillRect/>
          </a:stretch>
        </p:blipFill>
        <p:spPr>
          <a:xfrm>
            <a:off x="1497725" y="1289500"/>
            <a:ext cx="5719125" cy="3746176"/>
          </a:xfrm>
          <a:prstGeom prst="rect">
            <a:avLst/>
          </a:prstGeom>
          <a:noFill/>
          <a:ln>
            <a:noFill/>
          </a:ln>
        </p:spPr>
      </p:pic>
      <p:pic>
        <p:nvPicPr>
          <p:cNvPr id="511" name="Google Shape;511;p26"/>
          <p:cNvPicPr preferRelativeResize="0"/>
          <p:nvPr/>
        </p:nvPicPr>
        <p:blipFill>
          <a:blip r:embed="rId4">
            <a:alphaModFix/>
          </a:blip>
          <a:stretch>
            <a:fillRect/>
          </a:stretch>
        </p:blipFill>
        <p:spPr>
          <a:xfrm>
            <a:off x="1501853" y="1298448"/>
            <a:ext cx="5715000" cy="3749040"/>
          </a:xfrm>
          <a:prstGeom prst="rect">
            <a:avLst/>
          </a:prstGeom>
          <a:noFill/>
          <a:ln>
            <a:noFill/>
          </a:ln>
        </p:spPr>
      </p:pic>
      <p:sp>
        <p:nvSpPr>
          <p:cNvPr id="512" name="Google Shape;512;p26"/>
          <p:cNvSpPr/>
          <p:nvPr/>
        </p:nvSpPr>
        <p:spPr>
          <a:xfrm>
            <a:off x="5524500" y="1371600"/>
            <a:ext cx="1886100" cy="112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6"/>
          <p:cNvSpPr txBox="1"/>
          <p:nvPr/>
        </p:nvSpPr>
        <p:spPr>
          <a:xfrm>
            <a:off x="5715000" y="1438275"/>
            <a:ext cx="2762400" cy="615600"/>
          </a:xfrm>
          <a:prstGeom prst="rect">
            <a:avLst/>
          </a:prstGeom>
          <a:solidFill>
            <a:srgbClr val="02B1F7"/>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Short-distance and directly, homecoming students</a:t>
            </a:r>
            <a:endParaRPr>
              <a:solidFill>
                <a:schemeClr val="lt1"/>
              </a:solidFill>
              <a:latin typeface="Lato"/>
              <a:ea typeface="Lato"/>
              <a:cs typeface="Lato"/>
              <a:sym typeface="Lato"/>
            </a:endParaRPr>
          </a:p>
        </p:txBody>
      </p:sp>
      <p:sp>
        <p:nvSpPr>
          <p:cNvPr id="514" name="Google Shape;514;p26"/>
          <p:cNvSpPr txBox="1"/>
          <p:nvPr/>
        </p:nvSpPr>
        <p:spPr>
          <a:xfrm>
            <a:off x="5715000" y="2124075"/>
            <a:ext cx="2762400" cy="615600"/>
          </a:xfrm>
          <a:prstGeom prst="rect">
            <a:avLst/>
          </a:prstGeom>
          <a:solidFill>
            <a:srgbClr val="DA70F4"/>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Short-to-middle distance, </a:t>
            </a:r>
            <a:br>
              <a:rPr lang="en">
                <a:solidFill>
                  <a:schemeClr val="lt1"/>
                </a:solidFill>
                <a:latin typeface="Lato"/>
                <a:ea typeface="Lato"/>
                <a:cs typeface="Lato"/>
                <a:sym typeface="Lato"/>
              </a:rPr>
            </a:br>
            <a:r>
              <a:rPr lang="en">
                <a:solidFill>
                  <a:schemeClr val="lt1"/>
                </a:solidFill>
                <a:latin typeface="Lato"/>
                <a:ea typeface="Lato"/>
                <a:cs typeface="Lato"/>
                <a:sym typeface="Lato"/>
              </a:rPr>
              <a:t>budget tourists</a:t>
            </a:r>
            <a:endParaRPr>
              <a:solidFill>
                <a:schemeClr val="lt1"/>
              </a:solidFill>
              <a:latin typeface="Lato"/>
              <a:ea typeface="Lato"/>
              <a:cs typeface="Lato"/>
              <a:sym typeface="Lato"/>
            </a:endParaRPr>
          </a:p>
        </p:txBody>
      </p:sp>
      <p:sp>
        <p:nvSpPr>
          <p:cNvPr id="515" name="Google Shape;515;p26"/>
          <p:cNvSpPr txBox="1"/>
          <p:nvPr/>
        </p:nvSpPr>
        <p:spPr>
          <a:xfrm>
            <a:off x="5715000" y="2809875"/>
            <a:ext cx="2762400" cy="615600"/>
          </a:xfrm>
          <a:prstGeom prst="rect">
            <a:avLst/>
          </a:prstGeom>
          <a:solidFill>
            <a:srgbClr val="3FCE9D"/>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Short-to-middle distance, </a:t>
            </a:r>
            <a:br>
              <a:rPr lang="en">
                <a:solidFill>
                  <a:schemeClr val="lt1"/>
                </a:solidFill>
                <a:latin typeface="Lato"/>
                <a:ea typeface="Lato"/>
                <a:cs typeface="Lato"/>
                <a:sym typeface="Lato"/>
              </a:rPr>
            </a:br>
            <a:r>
              <a:rPr lang="en">
                <a:solidFill>
                  <a:schemeClr val="lt1"/>
                </a:solidFill>
                <a:latin typeface="Lato"/>
                <a:ea typeface="Lato"/>
                <a:cs typeface="Lato"/>
                <a:sym typeface="Lato"/>
              </a:rPr>
              <a:t>family &amp; friends</a:t>
            </a:r>
            <a:endParaRPr>
              <a:solidFill>
                <a:schemeClr val="lt1"/>
              </a:solidFill>
              <a:latin typeface="Lato"/>
              <a:ea typeface="Lato"/>
              <a:cs typeface="Lato"/>
              <a:sym typeface="Lato"/>
            </a:endParaRPr>
          </a:p>
        </p:txBody>
      </p:sp>
      <p:sp>
        <p:nvSpPr>
          <p:cNvPr id="516" name="Google Shape;516;p26"/>
          <p:cNvSpPr txBox="1"/>
          <p:nvPr/>
        </p:nvSpPr>
        <p:spPr>
          <a:xfrm>
            <a:off x="5715000" y="3495675"/>
            <a:ext cx="2762400" cy="615600"/>
          </a:xfrm>
          <a:prstGeom prst="rect">
            <a:avLst/>
          </a:prstGeom>
          <a:solidFill>
            <a:srgbClr val="B2B32A"/>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Long-distance rationalists</a:t>
            </a:r>
            <a:br>
              <a:rPr lang="en">
                <a:solidFill>
                  <a:schemeClr val="lt1"/>
                </a:solidFill>
                <a:latin typeface="Lato"/>
                <a:ea typeface="Lato"/>
                <a:cs typeface="Lato"/>
                <a:sym typeface="Lato"/>
              </a:rPr>
            </a:br>
            <a:endParaRPr>
              <a:solidFill>
                <a:schemeClr val="lt1"/>
              </a:solidFill>
              <a:latin typeface="Lato"/>
              <a:ea typeface="Lato"/>
              <a:cs typeface="Lato"/>
              <a:sym typeface="Lato"/>
            </a:endParaRPr>
          </a:p>
        </p:txBody>
      </p:sp>
      <p:sp>
        <p:nvSpPr>
          <p:cNvPr id="517" name="Google Shape;517;p26"/>
          <p:cNvSpPr txBox="1"/>
          <p:nvPr/>
        </p:nvSpPr>
        <p:spPr>
          <a:xfrm>
            <a:off x="5715000" y="4181475"/>
            <a:ext cx="2762400" cy="615600"/>
          </a:xfrm>
          <a:prstGeom prst="rect">
            <a:avLst/>
          </a:prstGeom>
          <a:solidFill>
            <a:srgbClr val="FAA7A2"/>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Long-distance money men</a:t>
            </a:r>
            <a:br>
              <a:rPr lang="en">
                <a:solidFill>
                  <a:schemeClr val="lt1"/>
                </a:solidFill>
                <a:latin typeface="Lato"/>
                <a:ea typeface="Lato"/>
                <a:cs typeface="Lato"/>
                <a:sym typeface="Lato"/>
              </a:rPr>
            </a:br>
            <a:endParaRPr>
              <a:solidFill>
                <a:schemeClr val="lt1"/>
              </a:solidFill>
              <a:latin typeface="Lato"/>
              <a:ea typeface="Lato"/>
              <a:cs typeface="Lato"/>
              <a:sym typeface="Lato"/>
            </a:endParaRPr>
          </a:p>
        </p:txBody>
      </p:sp>
      <p:pic>
        <p:nvPicPr>
          <p:cNvPr id="518" name="Google Shape;518;p26"/>
          <p:cNvPicPr preferRelativeResize="0"/>
          <p:nvPr/>
        </p:nvPicPr>
        <p:blipFill rotWithShape="1">
          <a:blip r:embed="rId8">
            <a:alphaModFix/>
          </a:blip>
          <a:srcRect/>
          <a:stretch/>
        </p:blipFill>
        <p:spPr>
          <a:xfrm>
            <a:off x="428425" y="3776325"/>
            <a:ext cx="1069301" cy="10693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500"/>
              <a:t>Characteristics of the segments</a:t>
            </a:r>
            <a:endParaRPr sz="4500"/>
          </a:p>
        </p:txBody>
      </p:sp>
      <p:sp>
        <p:nvSpPr>
          <p:cNvPr id="524" name="Google Shape;524;p2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aphicFrame>
        <p:nvGraphicFramePr>
          <p:cNvPr id="529" name="Google Shape;529;p28"/>
          <p:cNvGraphicFramePr/>
          <p:nvPr/>
        </p:nvGraphicFramePr>
        <p:xfrm>
          <a:off x="628650" y="1321500"/>
          <a:ext cx="7886700" cy="3370243"/>
        </p:xfrm>
        <a:graphic>
          <a:graphicData uri="http://schemas.openxmlformats.org/drawingml/2006/table">
            <a:tbl>
              <a:tblPr>
                <a:noFill/>
                <a:tableStyleId>{F8B56E85-3738-440B-B376-FEDFB0C38898}</a:tableStyleId>
              </a:tblPr>
              <a:tblGrid>
                <a:gridCol w="10287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776975">
                <a:tc>
                  <a:txBody>
                    <a:bodyPr/>
                    <a:lstStyle/>
                    <a:p>
                      <a:pPr marL="0" lvl="0" indent="0" algn="ctr" rtl="0">
                        <a:lnSpc>
                          <a:spcPct val="115000"/>
                        </a:lnSpc>
                        <a:spcBef>
                          <a:spcPts val="0"/>
                        </a:spcBef>
                        <a:spcAft>
                          <a:spcPts val="0"/>
                        </a:spcAft>
                        <a:buNone/>
                      </a:pPr>
                      <a:r>
                        <a:rPr lang="en" sz="1100" b="1">
                          <a:latin typeface="Lato"/>
                          <a:ea typeface="Lato"/>
                          <a:cs typeface="Lato"/>
                          <a:sym typeface="Lato"/>
                        </a:rPr>
                        <a:t>Metric</a:t>
                      </a:r>
                      <a:endParaRPr sz="1100" b="1">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solidFill>
                            <a:schemeClr val="lt1"/>
                          </a:solidFill>
                          <a:latin typeface="Lato"/>
                          <a:ea typeface="Lato"/>
                          <a:cs typeface="Lato"/>
                          <a:sym typeface="Lato"/>
                        </a:rPr>
                        <a:t>Short-distance and directly, homecoming students</a:t>
                      </a:r>
                      <a:endParaRPr sz="1100" b="1">
                        <a:solidFill>
                          <a:schemeClr val="lt1"/>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02B1F7"/>
                    </a:solidFill>
                  </a:tcPr>
                </a:tc>
                <a:tc>
                  <a:txBody>
                    <a:bodyPr/>
                    <a:lstStyle/>
                    <a:p>
                      <a:pPr marL="0" marR="0" lvl="0" indent="0" algn="ctr" rtl="0">
                        <a:lnSpc>
                          <a:spcPct val="115000"/>
                        </a:lnSpc>
                        <a:spcBef>
                          <a:spcPts val="0"/>
                        </a:spcBef>
                        <a:spcAft>
                          <a:spcPts val="0"/>
                        </a:spcAft>
                        <a:buNone/>
                      </a:pPr>
                      <a:r>
                        <a:rPr lang="en" sz="1100" b="1">
                          <a:solidFill>
                            <a:schemeClr val="lt1"/>
                          </a:solidFill>
                          <a:latin typeface="Lato"/>
                          <a:ea typeface="Lato"/>
                          <a:cs typeface="Lato"/>
                          <a:sym typeface="Lato"/>
                        </a:rPr>
                        <a:t>Short-to-middle distance, budget tourists</a:t>
                      </a:r>
                      <a:endParaRPr sz="1100" b="1">
                        <a:solidFill>
                          <a:schemeClr val="lt1"/>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DA70F4"/>
                    </a:solidFill>
                  </a:tcPr>
                </a:tc>
                <a:tc>
                  <a:txBody>
                    <a:bodyPr/>
                    <a:lstStyle/>
                    <a:p>
                      <a:pPr marL="0" marR="0" lvl="0" indent="0" algn="ctr" rtl="0">
                        <a:lnSpc>
                          <a:spcPct val="115000"/>
                        </a:lnSpc>
                        <a:spcBef>
                          <a:spcPts val="0"/>
                        </a:spcBef>
                        <a:spcAft>
                          <a:spcPts val="0"/>
                        </a:spcAft>
                        <a:buNone/>
                      </a:pPr>
                      <a:r>
                        <a:rPr lang="en" sz="1100" b="1">
                          <a:solidFill>
                            <a:schemeClr val="lt1"/>
                          </a:solidFill>
                          <a:latin typeface="Lato"/>
                          <a:ea typeface="Lato"/>
                          <a:cs typeface="Lato"/>
                          <a:sym typeface="Lato"/>
                        </a:rPr>
                        <a:t>Middle-distance families &amp; friends</a:t>
                      </a:r>
                      <a:endParaRPr sz="1100" b="1">
                        <a:solidFill>
                          <a:schemeClr val="lt1"/>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3FCE9D"/>
                    </a:solidFill>
                  </a:tcPr>
                </a:tc>
                <a:tc>
                  <a:txBody>
                    <a:bodyPr/>
                    <a:lstStyle/>
                    <a:p>
                      <a:pPr marL="0" lvl="0" indent="0" algn="ctr" rtl="0">
                        <a:lnSpc>
                          <a:spcPct val="115000"/>
                        </a:lnSpc>
                        <a:spcBef>
                          <a:spcPts val="0"/>
                        </a:spcBef>
                        <a:spcAft>
                          <a:spcPts val="0"/>
                        </a:spcAft>
                        <a:buNone/>
                      </a:pPr>
                      <a:r>
                        <a:rPr lang="en" sz="1100" b="1">
                          <a:solidFill>
                            <a:schemeClr val="lt1"/>
                          </a:solidFill>
                          <a:latin typeface="Lato"/>
                          <a:ea typeface="Lato"/>
                          <a:cs typeface="Lato"/>
                          <a:sym typeface="Lato"/>
                        </a:rPr>
                        <a:t>Long-distance rationalists</a:t>
                      </a:r>
                      <a:endParaRPr sz="1100" b="1">
                        <a:solidFill>
                          <a:schemeClr val="lt1"/>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B2B32A"/>
                    </a:solidFill>
                  </a:tcPr>
                </a:tc>
                <a:tc>
                  <a:txBody>
                    <a:bodyPr/>
                    <a:lstStyle/>
                    <a:p>
                      <a:pPr marL="0" lvl="0" indent="0" algn="ctr" rtl="0">
                        <a:lnSpc>
                          <a:spcPct val="115000"/>
                        </a:lnSpc>
                        <a:spcBef>
                          <a:spcPts val="0"/>
                        </a:spcBef>
                        <a:spcAft>
                          <a:spcPts val="0"/>
                        </a:spcAft>
                        <a:buNone/>
                      </a:pPr>
                      <a:r>
                        <a:rPr lang="en" sz="1100" b="1">
                          <a:solidFill>
                            <a:schemeClr val="lt1"/>
                          </a:solidFill>
                          <a:latin typeface="Lato"/>
                          <a:ea typeface="Lato"/>
                          <a:cs typeface="Lato"/>
                          <a:sym typeface="Lato"/>
                        </a:rPr>
                        <a:t>Long-distance money men</a:t>
                      </a:r>
                      <a:endParaRPr sz="1100" b="1">
                        <a:solidFill>
                          <a:schemeClr val="lt1"/>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1BAB6"/>
                    </a:solidFill>
                  </a:tcPr>
                </a:tc>
                <a:extLst>
                  <a:ext uri="{0D108BD9-81ED-4DB2-BD59-A6C34878D82A}">
                    <a16:rowId xmlns:a16="http://schemas.microsoft.com/office/drawing/2014/main" val="10000"/>
                  </a:ext>
                </a:extLst>
              </a:tr>
              <a:tr h="459075">
                <a:tc>
                  <a:txBody>
                    <a:bodyPr/>
                    <a:lstStyle/>
                    <a:p>
                      <a:pPr marL="0" lvl="0" indent="0" algn="ctr" rtl="0">
                        <a:lnSpc>
                          <a:spcPct val="115000"/>
                        </a:lnSpc>
                        <a:spcBef>
                          <a:spcPts val="0"/>
                        </a:spcBef>
                        <a:spcAft>
                          <a:spcPts val="0"/>
                        </a:spcAft>
                        <a:buNone/>
                      </a:pPr>
                      <a:r>
                        <a:rPr lang="en" sz="1100" b="1">
                          <a:latin typeface="Lato"/>
                          <a:ea typeface="Lato"/>
                          <a:cs typeface="Lato"/>
                          <a:sym typeface="Lato"/>
                        </a:rPr>
                        <a:t>Number of bookings</a:t>
                      </a:r>
                      <a:endParaRPr sz="1100" b="1">
                        <a:latin typeface="Lato"/>
                        <a:ea typeface="Lato"/>
                        <a:cs typeface="Lato"/>
                        <a:sym typeface="Lato"/>
                      </a:endParaRPr>
                    </a:p>
                  </a:txBody>
                  <a:tcPr marL="28575" marR="28575" marT="91425" marB="91425" anchor="b">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ACC84"/>
                          </a:solidFill>
                          <a:latin typeface="Lato"/>
                          <a:ea typeface="Lato"/>
                          <a:cs typeface="Lato"/>
                          <a:sym typeface="Lato"/>
                        </a:rPr>
                        <a:t>5 986</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D9D9D9"/>
                          </a:solidFill>
                          <a:latin typeface="Lato"/>
                          <a:ea typeface="Lato"/>
                          <a:cs typeface="Lato"/>
                          <a:sym typeface="Lato"/>
                        </a:rPr>
                        <a:t>2 952</a:t>
                      </a:r>
                      <a:endParaRPr>
                        <a:solidFill>
                          <a:srgbClr val="D9D9D9"/>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1 089</a:t>
                      </a:r>
                      <a:endParaRPr>
                        <a:solidFill>
                          <a:schemeClr val="accent3"/>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2 642</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942</a:t>
                      </a:r>
                      <a:endParaRPr>
                        <a:solidFill>
                          <a:schemeClr val="accent3"/>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9075">
                <a:tc>
                  <a:txBody>
                    <a:bodyPr/>
                    <a:lstStyle/>
                    <a:p>
                      <a:pPr marL="0" lvl="0" indent="0" algn="ctr" rtl="0">
                        <a:lnSpc>
                          <a:spcPct val="115000"/>
                        </a:lnSpc>
                        <a:spcBef>
                          <a:spcPts val="0"/>
                        </a:spcBef>
                        <a:spcAft>
                          <a:spcPts val="0"/>
                        </a:spcAft>
                        <a:buNone/>
                      </a:pPr>
                      <a:r>
                        <a:rPr lang="en" sz="1100" b="1">
                          <a:latin typeface="Lato"/>
                          <a:ea typeface="Lato"/>
                          <a:cs typeface="Lato"/>
                          <a:sym typeface="Lato"/>
                        </a:rPr>
                        <a:t>Average sales price</a:t>
                      </a:r>
                      <a:endParaRPr sz="1100" b="1">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2 949 kr</a:t>
                      </a:r>
                      <a:endParaRPr>
                        <a:solidFill>
                          <a:schemeClr val="accent3"/>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D9D9D9"/>
                          </a:solidFill>
                          <a:latin typeface="Lato"/>
                          <a:ea typeface="Lato"/>
                          <a:cs typeface="Lato"/>
                          <a:sym typeface="Lato"/>
                        </a:rPr>
                        <a:t>4 565 kr</a:t>
                      </a:r>
                      <a:endParaRPr>
                        <a:solidFill>
                          <a:srgbClr val="D9D9D9"/>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D9D9D9"/>
                          </a:solidFill>
                          <a:latin typeface="Lato"/>
                          <a:ea typeface="Lato"/>
                          <a:cs typeface="Lato"/>
                          <a:sym typeface="Lato"/>
                        </a:rPr>
                        <a:t>13 987 kr</a:t>
                      </a:r>
                      <a:endParaRPr>
                        <a:solidFill>
                          <a:srgbClr val="D9D9D9"/>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9 546 kr</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3ACC84"/>
                          </a:solidFill>
                          <a:latin typeface="Lato"/>
                          <a:ea typeface="Lato"/>
                          <a:cs typeface="Lato"/>
                          <a:sym typeface="Lato"/>
                        </a:rPr>
                        <a:t>27 855 kr</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67325">
                <a:tc>
                  <a:txBody>
                    <a:bodyPr/>
                    <a:lstStyle/>
                    <a:p>
                      <a:pPr marL="0" lvl="0" indent="0" algn="ctr" rtl="0">
                        <a:lnSpc>
                          <a:spcPct val="115000"/>
                        </a:lnSpc>
                        <a:spcBef>
                          <a:spcPts val="0"/>
                        </a:spcBef>
                        <a:spcAft>
                          <a:spcPts val="0"/>
                        </a:spcAft>
                        <a:buNone/>
                      </a:pPr>
                      <a:r>
                        <a:rPr lang="en" sz="1100" b="1">
                          <a:latin typeface="Lato"/>
                          <a:ea typeface="Lato"/>
                          <a:cs typeface="Lato"/>
                          <a:sym typeface="Lato"/>
                        </a:rPr>
                        <a:t>Average total travel distance</a:t>
                      </a:r>
                      <a:endParaRPr sz="1100" b="1">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2 201 km</a:t>
                      </a:r>
                      <a:endParaRPr>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D9D9D9"/>
                          </a:solidFill>
                          <a:latin typeface="Lato"/>
                          <a:ea typeface="Lato"/>
                          <a:cs typeface="Lato"/>
                          <a:sym typeface="Lato"/>
                        </a:rPr>
                        <a:t>3 628 km</a:t>
                      </a:r>
                      <a:endParaRPr>
                        <a:solidFill>
                          <a:srgbClr val="D9D9D9"/>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D9D9D9"/>
                          </a:solidFill>
                          <a:latin typeface="Lato"/>
                          <a:ea typeface="Lato"/>
                          <a:cs typeface="Lato"/>
                          <a:sym typeface="Lato"/>
                        </a:rPr>
                        <a:t>5 182 km</a:t>
                      </a:r>
                      <a:endParaRPr>
                        <a:solidFill>
                          <a:srgbClr val="D9D9D9"/>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3ACC84"/>
                          </a:solidFill>
                          <a:latin typeface="Lato"/>
                          <a:ea typeface="Lato"/>
                          <a:cs typeface="Lato"/>
                          <a:sym typeface="Lato"/>
                        </a:rPr>
                        <a:t>15 819 km</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3ACC84"/>
                          </a:solidFill>
                          <a:latin typeface="Lato"/>
                          <a:ea typeface="Lato"/>
                          <a:cs typeface="Lato"/>
                          <a:sym typeface="Lato"/>
                        </a:rPr>
                        <a:t>16 162 km</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67325">
                <a:tc>
                  <a:txBody>
                    <a:bodyPr/>
                    <a:lstStyle/>
                    <a:p>
                      <a:pPr marL="0" lvl="0" indent="0" algn="ctr" rtl="0">
                        <a:lnSpc>
                          <a:spcPct val="115000"/>
                        </a:lnSpc>
                        <a:spcBef>
                          <a:spcPts val="0"/>
                        </a:spcBef>
                        <a:spcAft>
                          <a:spcPts val="0"/>
                        </a:spcAft>
                        <a:buNone/>
                      </a:pPr>
                      <a:r>
                        <a:rPr lang="en" sz="1100" b="1">
                          <a:latin typeface="Lato"/>
                          <a:ea typeface="Lato"/>
                          <a:cs typeface="Lato"/>
                          <a:sym typeface="Lato"/>
                        </a:rPr>
                        <a:t>Average travel time</a:t>
                      </a:r>
                      <a:endParaRPr sz="1100" b="1">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4h 04min</a:t>
                      </a:r>
                      <a:endParaRPr>
                        <a:solidFill>
                          <a:srgbClr val="58BB8A"/>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D9D9D9"/>
                          </a:solidFill>
                          <a:latin typeface="Lato"/>
                          <a:ea typeface="Lato"/>
                          <a:cs typeface="Lato"/>
                          <a:sym typeface="Lato"/>
                        </a:rPr>
                        <a:t>11h 10min</a:t>
                      </a:r>
                      <a:endParaRPr>
                        <a:solidFill>
                          <a:srgbClr val="D9D9D9"/>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D9D9D9"/>
                          </a:solidFill>
                          <a:latin typeface="Lato"/>
                          <a:ea typeface="Lato"/>
                          <a:cs typeface="Lato"/>
                          <a:sym typeface="Lato"/>
                        </a:rPr>
                        <a:t>11h 00min</a:t>
                      </a:r>
                      <a:endParaRPr>
                        <a:solidFill>
                          <a:srgbClr val="D9D9D9"/>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3ACC84"/>
                          </a:solidFill>
                          <a:latin typeface="Lato"/>
                          <a:ea typeface="Lato"/>
                          <a:cs typeface="Lato"/>
                          <a:sym typeface="Lato"/>
                        </a:rPr>
                        <a:t>30h 07min</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3ACC84"/>
                          </a:solidFill>
                          <a:latin typeface="Lato"/>
                          <a:ea typeface="Lato"/>
                          <a:cs typeface="Lato"/>
                          <a:sym typeface="Lato"/>
                        </a:rPr>
                        <a:t>32h 46min</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530" name="Google Shape;530;p28"/>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Main characteristics used for clustering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9"/>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kind of routes do they choose?</a:t>
            </a:r>
            <a:endParaRPr/>
          </a:p>
        </p:txBody>
      </p:sp>
      <p:graphicFrame>
        <p:nvGraphicFramePr>
          <p:cNvPr id="539" name="Google Shape;539;p29"/>
          <p:cNvGraphicFramePr/>
          <p:nvPr/>
        </p:nvGraphicFramePr>
        <p:xfrm>
          <a:off x="628650" y="1321500"/>
          <a:ext cx="7886700" cy="3370243"/>
        </p:xfrm>
        <a:graphic>
          <a:graphicData uri="http://schemas.openxmlformats.org/drawingml/2006/table">
            <a:tbl>
              <a:tblPr>
                <a:noFill/>
                <a:tableStyleId>{F8B56E85-3738-440B-B376-FEDFB0C38898}</a:tableStyleId>
              </a:tblPr>
              <a:tblGrid>
                <a:gridCol w="10287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776975">
                <a:tc>
                  <a:txBody>
                    <a:bodyPr/>
                    <a:lstStyle/>
                    <a:p>
                      <a:pPr marL="0" lvl="0" indent="0" algn="ctr" rtl="0">
                        <a:lnSpc>
                          <a:spcPct val="115000"/>
                        </a:lnSpc>
                        <a:spcBef>
                          <a:spcPts val="0"/>
                        </a:spcBef>
                        <a:spcAft>
                          <a:spcPts val="0"/>
                        </a:spcAft>
                        <a:buNone/>
                      </a:pPr>
                      <a:r>
                        <a:rPr lang="en" sz="1100" b="1">
                          <a:latin typeface="Lato"/>
                          <a:ea typeface="Lato"/>
                          <a:cs typeface="Lato"/>
                          <a:sym typeface="Lato"/>
                        </a:rPr>
                        <a:t>Metric</a:t>
                      </a:r>
                      <a:endParaRPr sz="1100" b="1">
                        <a:latin typeface="Lato"/>
                        <a:ea typeface="Lato"/>
                        <a:cs typeface="Lato"/>
                        <a:sym typeface="Lato"/>
                      </a:endParaRPr>
                    </a:p>
                  </a:txBody>
                  <a:tcPr marL="28575" marR="28575" marT="91425" marB="91425" anchor="ctr">
                    <a:lnL w="5300" cap="flat" cmpd="sng">
                      <a:solidFill>
                        <a:srgbClr val="EFEFEF"/>
                      </a:solidFill>
                      <a:prstDash val="solid"/>
                      <a:round/>
                      <a:headEnd type="none" w="sm" len="sm"/>
                      <a:tailEnd type="none" w="sm" len="sm"/>
                    </a:lnL>
                    <a:lnR w="5300"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5300"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solidFill>
                            <a:schemeClr val="lt1"/>
                          </a:solidFill>
                          <a:latin typeface="Lato"/>
                          <a:ea typeface="Lato"/>
                          <a:cs typeface="Lato"/>
                          <a:sym typeface="Lato"/>
                        </a:rPr>
                        <a:t>Short-distance and directly, homecoming students</a:t>
                      </a:r>
                      <a:endParaRPr sz="1100" b="1">
                        <a:solidFill>
                          <a:schemeClr val="lt1"/>
                        </a:solidFill>
                        <a:latin typeface="Lato"/>
                        <a:ea typeface="Lato"/>
                        <a:cs typeface="Lato"/>
                        <a:sym typeface="Lato"/>
                      </a:endParaRPr>
                    </a:p>
                  </a:txBody>
                  <a:tcPr marL="28575" marR="28575" marT="91425" marB="91425" anchor="ctr">
                    <a:lnL w="5300"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5300" cap="flat" cmpd="sng">
                      <a:solidFill>
                        <a:srgbClr val="EFEFEF"/>
                      </a:solidFill>
                      <a:prstDash val="solid"/>
                      <a:round/>
                      <a:headEnd type="none" w="sm" len="sm"/>
                      <a:tailEnd type="none" w="sm" len="sm"/>
                    </a:lnB>
                    <a:solidFill>
                      <a:srgbClr val="02B1F7"/>
                    </a:solidFill>
                  </a:tcPr>
                </a:tc>
                <a:tc>
                  <a:txBody>
                    <a:bodyPr/>
                    <a:lstStyle/>
                    <a:p>
                      <a:pPr marL="0" marR="0" lvl="0" indent="0" algn="ctr" rtl="0">
                        <a:lnSpc>
                          <a:spcPct val="115000"/>
                        </a:lnSpc>
                        <a:spcBef>
                          <a:spcPts val="0"/>
                        </a:spcBef>
                        <a:spcAft>
                          <a:spcPts val="0"/>
                        </a:spcAft>
                        <a:buNone/>
                      </a:pPr>
                      <a:r>
                        <a:rPr lang="en" sz="1100" b="1">
                          <a:solidFill>
                            <a:schemeClr val="lt1"/>
                          </a:solidFill>
                          <a:latin typeface="Lato"/>
                          <a:ea typeface="Lato"/>
                          <a:cs typeface="Lato"/>
                          <a:sym typeface="Lato"/>
                        </a:rPr>
                        <a:t>Short-to-middle distance, budget tourists</a:t>
                      </a:r>
                      <a:endParaRPr sz="1100" b="1">
                        <a:solidFill>
                          <a:schemeClr val="lt1"/>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DA70F4"/>
                    </a:solidFill>
                  </a:tcPr>
                </a:tc>
                <a:tc>
                  <a:txBody>
                    <a:bodyPr/>
                    <a:lstStyle/>
                    <a:p>
                      <a:pPr marL="0" marR="0" lvl="0" indent="0" algn="ctr" rtl="0">
                        <a:lnSpc>
                          <a:spcPct val="115000"/>
                        </a:lnSpc>
                        <a:spcBef>
                          <a:spcPts val="0"/>
                        </a:spcBef>
                        <a:spcAft>
                          <a:spcPts val="0"/>
                        </a:spcAft>
                        <a:buNone/>
                      </a:pPr>
                      <a:r>
                        <a:rPr lang="en" sz="1100" b="1">
                          <a:solidFill>
                            <a:schemeClr val="lt1"/>
                          </a:solidFill>
                          <a:latin typeface="Lato"/>
                          <a:ea typeface="Lato"/>
                          <a:cs typeface="Lato"/>
                          <a:sym typeface="Lato"/>
                        </a:rPr>
                        <a:t>Middle-distance families &amp; friends</a:t>
                      </a:r>
                      <a:endParaRPr sz="1100" b="1">
                        <a:solidFill>
                          <a:schemeClr val="lt1"/>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3FCE9D"/>
                    </a:solidFill>
                  </a:tcPr>
                </a:tc>
                <a:tc>
                  <a:txBody>
                    <a:bodyPr/>
                    <a:lstStyle/>
                    <a:p>
                      <a:pPr marL="0" lvl="0" indent="0" algn="ctr" rtl="0">
                        <a:lnSpc>
                          <a:spcPct val="115000"/>
                        </a:lnSpc>
                        <a:spcBef>
                          <a:spcPts val="0"/>
                        </a:spcBef>
                        <a:spcAft>
                          <a:spcPts val="0"/>
                        </a:spcAft>
                        <a:buNone/>
                      </a:pPr>
                      <a:r>
                        <a:rPr lang="en" sz="1100" b="1">
                          <a:solidFill>
                            <a:schemeClr val="lt1"/>
                          </a:solidFill>
                          <a:latin typeface="Lato"/>
                          <a:ea typeface="Lato"/>
                          <a:cs typeface="Lato"/>
                          <a:sym typeface="Lato"/>
                        </a:rPr>
                        <a:t>Long-distance rationalists</a:t>
                      </a:r>
                      <a:endParaRPr sz="1100" b="1">
                        <a:solidFill>
                          <a:schemeClr val="lt1"/>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5300"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5300" cap="flat" cmpd="sng">
                      <a:solidFill>
                        <a:srgbClr val="EFEFEF"/>
                      </a:solidFill>
                      <a:prstDash val="solid"/>
                      <a:round/>
                      <a:headEnd type="none" w="sm" len="sm"/>
                      <a:tailEnd type="none" w="sm" len="sm"/>
                    </a:lnB>
                    <a:solidFill>
                      <a:srgbClr val="B2B32A"/>
                    </a:solidFill>
                  </a:tcPr>
                </a:tc>
                <a:tc>
                  <a:txBody>
                    <a:bodyPr/>
                    <a:lstStyle/>
                    <a:p>
                      <a:pPr marL="0" lvl="0" indent="0" algn="ctr" rtl="0">
                        <a:lnSpc>
                          <a:spcPct val="115000"/>
                        </a:lnSpc>
                        <a:spcBef>
                          <a:spcPts val="0"/>
                        </a:spcBef>
                        <a:spcAft>
                          <a:spcPts val="0"/>
                        </a:spcAft>
                        <a:buNone/>
                      </a:pPr>
                      <a:r>
                        <a:rPr lang="en" sz="1100" b="1">
                          <a:solidFill>
                            <a:schemeClr val="lt1"/>
                          </a:solidFill>
                          <a:latin typeface="Lato"/>
                          <a:ea typeface="Lato"/>
                          <a:cs typeface="Lato"/>
                          <a:sym typeface="Lato"/>
                        </a:rPr>
                        <a:t>Long-distance money men</a:t>
                      </a:r>
                      <a:endParaRPr sz="1100" b="1">
                        <a:solidFill>
                          <a:schemeClr val="lt1"/>
                        </a:solidFill>
                        <a:latin typeface="Lato"/>
                        <a:ea typeface="Lato"/>
                        <a:cs typeface="Lato"/>
                        <a:sym typeface="Lato"/>
                      </a:endParaRPr>
                    </a:p>
                  </a:txBody>
                  <a:tcPr marL="28575" marR="28575" marT="91425" marB="91425" anchor="ctr">
                    <a:lnL w="5300" cap="flat" cmpd="sng">
                      <a:solidFill>
                        <a:srgbClr val="EFEFEF"/>
                      </a:solidFill>
                      <a:prstDash val="solid"/>
                      <a:round/>
                      <a:headEnd type="none" w="sm" len="sm"/>
                      <a:tailEnd type="none" w="sm" len="sm"/>
                    </a:lnL>
                    <a:lnR w="5300"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5300" cap="flat" cmpd="sng">
                      <a:solidFill>
                        <a:srgbClr val="EFEFEF"/>
                      </a:solidFill>
                      <a:prstDash val="solid"/>
                      <a:round/>
                      <a:headEnd type="none" w="sm" len="sm"/>
                      <a:tailEnd type="none" w="sm" len="sm"/>
                    </a:lnB>
                    <a:solidFill>
                      <a:srgbClr val="F1BAB6"/>
                    </a:solidFill>
                  </a:tcPr>
                </a:tc>
                <a:extLst>
                  <a:ext uri="{0D108BD9-81ED-4DB2-BD59-A6C34878D82A}">
                    <a16:rowId xmlns:a16="http://schemas.microsoft.com/office/drawing/2014/main" val="10000"/>
                  </a:ext>
                </a:extLst>
              </a:tr>
              <a:tr h="459075">
                <a:tc>
                  <a:txBody>
                    <a:bodyPr/>
                    <a:lstStyle/>
                    <a:p>
                      <a:pPr marL="0" lvl="0" indent="0" algn="ctr" rtl="0">
                        <a:lnSpc>
                          <a:spcPct val="115000"/>
                        </a:lnSpc>
                        <a:spcBef>
                          <a:spcPts val="0"/>
                        </a:spcBef>
                        <a:spcAft>
                          <a:spcPts val="0"/>
                        </a:spcAft>
                        <a:buNone/>
                      </a:pPr>
                      <a:r>
                        <a:rPr lang="en" sz="1100" b="1">
                          <a:latin typeface="Lato"/>
                          <a:ea typeface="Lato"/>
                          <a:cs typeface="Lato"/>
                          <a:sym typeface="Lato"/>
                        </a:rPr>
                        <a:t>Number of bookings</a:t>
                      </a:r>
                      <a:endParaRPr sz="1100" b="1">
                        <a:latin typeface="Lato"/>
                        <a:ea typeface="Lato"/>
                        <a:cs typeface="Lato"/>
                        <a:sym typeface="Lato"/>
                      </a:endParaRPr>
                    </a:p>
                  </a:txBody>
                  <a:tcPr marL="28575" marR="28575" marT="91425" marB="91425" anchor="b">
                    <a:lnL w="5300" cap="flat" cmpd="sng">
                      <a:solidFill>
                        <a:srgbClr val="EFEFEF"/>
                      </a:solidFill>
                      <a:prstDash val="solid"/>
                      <a:round/>
                      <a:headEnd type="none" w="sm" len="sm"/>
                      <a:tailEnd type="none" w="sm" len="sm"/>
                    </a:lnL>
                    <a:lnR w="5300"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ACC84"/>
                          </a:solidFill>
                          <a:latin typeface="Lato"/>
                          <a:ea typeface="Lato"/>
                          <a:cs typeface="Lato"/>
                          <a:sym typeface="Lato"/>
                        </a:rPr>
                        <a:t>5 986</a:t>
                      </a:r>
                      <a:endParaRPr>
                        <a:solidFill>
                          <a:srgbClr val="3ACC84"/>
                        </a:solidFill>
                        <a:latin typeface="Lato"/>
                        <a:ea typeface="Lato"/>
                        <a:cs typeface="Lato"/>
                        <a:sym typeface="Lato"/>
                      </a:endParaRPr>
                    </a:p>
                  </a:txBody>
                  <a:tcPr marL="28575" marR="28575" marT="91425" marB="91425" anchor="ctr">
                    <a:lnL w="5300"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2 952</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1 089</a:t>
                      </a:r>
                      <a:endParaRPr>
                        <a:solidFill>
                          <a:schemeClr val="accent3"/>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2 642</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5300"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942</a:t>
                      </a:r>
                      <a:endParaRPr>
                        <a:solidFill>
                          <a:srgbClr val="E67C73"/>
                        </a:solidFill>
                        <a:latin typeface="Lato"/>
                        <a:ea typeface="Lato"/>
                        <a:cs typeface="Lato"/>
                        <a:sym typeface="Lato"/>
                      </a:endParaRPr>
                    </a:p>
                  </a:txBody>
                  <a:tcPr marL="28575" marR="28575" marT="91425" marB="91425" anchor="ctr">
                    <a:lnL w="5300" cap="flat" cmpd="sng">
                      <a:solidFill>
                        <a:srgbClr val="EFEFEF"/>
                      </a:solidFill>
                      <a:prstDash val="solid"/>
                      <a:round/>
                      <a:headEnd type="none" w="sm" len="sm"/>
                      <a:tailEnd type="none" w="sm" len="sm"/>
                    </a:lnL>
                    <a:lnR w="5300"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9075">
                <a:tc>
                  <a:txBody>
                    <a:bodyPr/>
                    <a:lstStyle/>
                    <a:p>
                      <a:pPr marL="0" lvl="0" indent="0" algn="ctr" rtl="0">
                        <a:lnSpc>
                          <a:spcPct val="115000"/>
                        </a:lnSpc>
                        <a:spcBef>
                          <a:spcPts val="0"/>
                        </a:spcBef>
                        <a:spcAft>
                          <a:spcPts val="0"/>
                        </a:spcAft>
                        <a:buNone/>
                      </a:pPr>
                      <a:r>
                        <a:rPr lang="en" sz="1100" b="1">
                          <a:latin typeface="Lato"/>
                          <a:ea typeface="Lato"/>
                          <a:cs typeface="Lato"/>
                          <a:sym typeface="Lato"/>
                        </a:rPr>
                        <a:t>Bookings per destination</a:t>
                      </a:r>
                      <a:endParaRPr sz="1100" b="1">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a:solidFill>
                            <a:srgbClr val="3ACC84"/>
                          </a:solidFill>
                          <a:latin typeface="Lato"/>
                          <a:ea typeface="Lato"/>
                          <a:cs typeface="Lato"/>
                          <a:sym typeface="Lato"/>
                        </a:rPr>
                        <a:t>5.12</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2.06</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1.95</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2.06</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1.59</a:t>
                      </a:r>
                      <a:endParaRPr>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67325">
                <a:tc>
                  <a:txBody>
                    <a:bodyPr/>
                    <a:lstStyle/>
                    <a:p>
                      <a:pPr marL="0" lvl="0" indent="0" algn="ctr" rtl="0">
                        <a:lnSpc>
                          <a:spcPct val="115000"/>
                        </a:lnSpc>
                        <a:spcBef>
                          <a:spcPts val="0"/>
                        </a:spcBef>
                        <a:spcAft>
                          <a:spcPts val="0"/>
                        </a:spcAft>
                        <a:buNone/>
                      </a:pPr>
                      <a:r>
                        <a:rPr lang="en" sz="1100" b="1">
                          <a:latin typeface="Lato"/>
                          <a:ea typeface="Lato"/>
                          <a:cs typeface="Lato"/>
                          <a:sym typeface="Lato"/>
                        </a:rPr>
                        <a:t>Share of direct flights</a:t>
                      </a:r>
                      <a:endParaRPr sz="1100" b="1">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94%</a:t>
                      </a:r>
                      <a:endParaRPr>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3ACC84"/>
                          </a:solidFill>
                          <a:latin typeface="Lato"/>
                          <a:ea typeface="Lato"/>
                          <a:cs typeface="Lato"/>
                          <a:sym typeface="Lato"/>
                        </a:rPr>
                        <a:t>3%</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42%</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3ACC84"/>
                          </a:solidFill>
                          <a:latin typeface="Lato"/>
                          <a:ea typeface="Lato"/>
                          <a:cs typeface="Lato"/>
                          <a:sym typeface="Lato"/>
                        </a:rPr>
                        <a:t>5%</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3ACC84"/>
                          </a:solidFill>
                          <a:latin typeface="Lato"/>
                          <a:ea typeface="Lato"/>
                          <a:cs typeface="Lato"/>
                          <a:sym typeface="Lato"/>
                        </a:rPr>
                        <a:t>2%</a:t>
                      </a:r>
                      <a:endParaRPr>
                        <a:solidFill>
                          <a:srgbClr val="58BB8A"/>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67325">
                <a:tc>
                  <a:txBody>
                    <a:bodyPr/>
                    <a:lstStyle/>
                    <a:p>
                      <a:pPr marL="0" lvl="0" indent="0" algn="ctr" rtl="0">
                        <a:lnSpc>
                          <a:spcPct val="115000"/>
                        </a:lnSpc>
                        <a:spcBef>
                          <a:spcPts val="0"/>
                        </a:spcBef>
                        <a:spcAft>
                          <a:spcPts val="0"/>
                        </a:spcAft>
                        <a:buNone/>
                      </a:pPr>
                      <a:r>
                        <a:rPr lang="en" sz="1100" b="1">
                          <a:latin typeface="Lato"/>
                          <a:ea typeface="Lato"/>
                          <a:cs typeface="Lato"/>
                          <a:sym typeface="Lato"/>
                        </a:rPr>
                        <a:t>Average price per kilometer</a:t>
                      </a:r>
                      <a:endParaRPr sz="1100" b="1">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a:solidFill>
                            <a:srgbClr val="3ACC84"/>
                          </a:solidFill>
                          <a:latin typeface="Lato"/>
                          <a:ea typeface="Lato"/>
                          <a:cs typeface="Lato"/>
                          <a:sym typeface="Lato"/>
                        </a:rPr>
                        <a:t>0.86 kr</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0.77 kr</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3ACC84"/>
                          </a:solidFill>
                          <a:latin typeface="Lato"/>
                          <a:ea typeface="Lato"/>
                          <a:cs typeface="Lato"/>
                          <a:sym typeface="Lato"/>
                        </a:rPr>
                        <a:t>0.84 kr</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0.42 kr</a:t>
                      </a:r>
                      <a:endParaRPr>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0.66 kr</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0"/>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many passengers? Luggage or not?</a:t>
            </a:r>
            <a:endParaRPr/>
          </a:p>
        </p:txBody>
      </p:sp>
      <p:graphicFrame>
        <p:nvGraphicFramePr>
          <p:cNvPr id="548" name="Google Shape;548;p30"/>
          <p:cNvGraphicFramePr/>
          <p:nvPr/>
        </p:nvGraphicFramePr>
        <p:xfrm>
          <a:off x="628650" y="1321500"/>
          <a:ext cx="7886700" cy="3370243"/>
        </p:xfrm>
        <a:graphic>
          <a:graphicData uri="http://schemas.openxmlformats.org/drawingml/2006/table">
            <a:tbl>
              <a:tblPr>
                <a:noFill/>
                <a:tableStyleId>{F8B56E85-3738-440B-B376-FEDFB0C38898}</a:tableStyleId>
              </a:tblPr>
              <a:tblGrid>
                <a:gridCol w="10287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776975">
                <a:tc>
                  <a:txBody>
                    <a:bodyPr/>
                    <a:lstStyle/>
                    <a:p>
                      <a:pPr marL="0" lvl="0" indent="0" algn="ctr" rtl="0">
                        <a:lnSpc>
                          <a:spcPct val="115000"/>
                        </a:lnSpc>
                        <a:spcBef>
                          <a:spcPts val="0"/>
                        </a:spcBef>
                        <a:spcAft>
                          <a:spcPts val="0"/>
                        </a:spcAft>
                        <a:buNone/>
                      </a:pPr>
                      <a:r>
                        <a:rPr lang="en" sz="1100" b="1">
                          <a:latin typeface="Lato"/>
                          <a:ea typeface="Lato"/>
                          <a:cs typeface="Lato"/>
                          <a:sym typeface="Lato"/>
                        </a:rPr>
                        <a:t>Metric</a:t>
                      </a:r>
                      <a:endParaRPr sz="1100" b="1">
                        <a:latin typeface="Lato"/>
                        <a:ea typeface="Lato"/>
                        <a:cs typeface="Lato"/>
                        <a:sym typeface="Lato"/>
                      </a:endParaRPr>
                    </a:p>
                  </a:txBody>
                  <a:tcPr marL="28575" marR="28575" marT="91425" marB="91425" anchor="ctr">
                    <a:lnL w="5300" cap="flat" cmpd="sng">
                      <a:solidFill>
                        <a:srgbClr val="EFEFEF"/>
                      </a:solidFill>
                      <a:prstDash val="solid"/>
                      <a:round/>
                      <a:headEnd type="none" w="sm" len="sm"/>
                      <a:tailEnd type="none" w="sm" len="sm"/>
                    </a:lnL>
                    <a:lnR w="5300"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5300"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solidFill>
                            <a:schemeClr val="lt1"/>
                          </a:solidFill>
                          <a:latin typeface="Lato"/>
                          <a:ea typeface="Lato"/>
                          <a:cs typeface="Lato"/>
                          <a:sym typeface="Lato"/>
                        </a:rPr>
                        <a:t>Short-distance and directly, homecoming students</a:t>
                      </a:r>
                      <a:endParaRPr sz="1100" b="1">
                        <a:solidFill>
                          <a:schemeClr val="lt1"/>
                        </a:solidFill>
                        <a:latin typeface="Lato"/>
                        <a:ea typeface="Lato"/>
                        <a:cs typeface="Lato"/>
                        <a:sym typeface="Lato"/>
                      </a:endParaRPr>
                    </a:p>
                  </a:txBody>
                  <a:tcPr marL="28575" marR="28575" marT="91425" marB="91425" anchor="ctr">
                    <a:lnL w="5300"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5300" cap="flat" cmpd="sng">
                      <a:solidFill>
                        <a:srgbClr val="EFEFEF"/>
                      </a:solidFill>
                      <a:prstDash val="solid"/>
                      <a:round/>
                      <a:headEnd type="none" w="sm" len="sm"/>
                      <a:tailEnd type="none" w="sm" len="sm"/>
                    </a:lnB>
                    <a:solidFill>
                      <a:srgbClr val="02B1F7"/>
                    </a:solidFill>
                  </a:tcPr>
                </a:tc>
                <a:tc>
                  <a:txBody>
                    <a:bodyPr/>
                    <a:lstStyle/>
                    <a:p>
                      <a:pPr marL="0" marR="0" lvl="0" indent="0" algn="ctr" rtl="0">
                        <a:lnSpc>
                          <a:spcPct val="115000"/>
                        </a:lnSpc>
                        <a:spcBef>
                          <a:spcPts val="0"/>
                        </a:spcBef>
                        <a:spcAft>
                          <a:spcPts val="0"/>
                        </a:spcAft>
                        <a:buNone/>
                      </a:pPr>
                      <a:r>
                        <a:rPr lang="en" sz="1100" b="1">
                          <a:solidFill>
                            <a:schemeClr val="lt1"/>
                          </a:solidFill>
                          <a:latin typeface="Lato"/>
                          <a:ea typeface="Lato"/>
                          <a:cs typeface="Lato"/>
                          <a:sym typeface="Lato"/>
                        </a:rPr>
                        <a:t>Short-to-middle distance, budget tourists</a:t>
                      </a:r>
                      <a:endParaRPr sz="1100" b="1">
                        <a:solidFill>
                          <a:schemeClr val="lt1"/>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DA70F4"/>
                    </a:solidFill>
                  </a:tcPr>
                </a:tc>
                <a:tc>
                  <a:txBody>
                    <a:bodyPr/>
                    <a:lstStyle/>
                    <a:p>
                      <a:pPr marL="0" marR="0" lvl="0" indent="0" algn="ctr" rtl="0">
                        <a:lnSpc>
                          <a:spcPct val="115000"/>
                        </a:lnSpc>
                        <a:spcBef>
                          <a:spcPts val="0"/>
                        </a:spcBef>
                        <a:spcAft>
                          <a:spcPts val="0"/>
                        </a:spcAft>
                        <a:buNone/>
                      </a:pPr>
                      <a:r>
                        <a:rPr lang="en" sz="1100" b="1">
                          <a:solidFill>
                            <a:schemeClr val="lt1"/>
                          </a:solidFill>
                          <a:latin typeface="Lato"/>
                          <a:ea typeface="Lato"/>
                          <a:cs typeface="Lato"/>
                          <a:sym typeface="Lato"/>
                        </a:rPr>
                        <a:t>Middle-distance families &amp; friends</a:t>
                      </a:r>
                      <a:endParaRPr sz="1100" b="1">
                        <a:solidFill>
                          <a:schemeClr val="lt1"/>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3FCE9D"/>
                    </a:solidFill>
                  </a:tcPr>
                </a:tc>
                <a:tc>
                  <a:txBody>
                    <a:bodyPr/>
                    <a:lstStyle/>
                    <a:p>
                      <a:pPr marL="0" lvl="0" indent="0" algn="ctr" rtl="0">
                        <a:lnSpc>
                          <a:spcPct val="115000"/>
                        </a:lnSpc>
                        <a:spcBef>
                          <a:spcPts val="0"/>
                        </a:spcBef>
                        <a:spcAft>
                          <a:spcPts val="0"/>
                        </a:spcAft>
                        <a:buNone/>
                      </a:pPr>
                      <a:r>
                        <a:rPr lang="en" sz="1100" b="1">
                          <a:solidFill>
                            <a:schemeClr val="lt1"/>
                          </a:solidFill>
                          <a:latin typeface="Lato"/>
                          <a:ea typeface="Lato"/>
                          <a:cs typeface="Lato"/>
                          <a:sym typeface="Lato"/>
                        </a:rPr>
                        <a:t>Long-distance rationalists</a:t>
                      </a:r>
                      <a:endParaRPr sz="1100" b="1">
                        <a:solidFill>
                          <a:schemeClr val="lt1"/>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5300"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5300" cap="flat" cmpd="sng">
                      <a:solidFill>
                        <a:srgbClr val="EFEFEF"/>
                      </a:solidFill>
                      <a:prstDash val="solid"/>
                      <a:round/>
                      <a:headEnd type="none" w="sm" len="sm"/>
                      <a:tailEnd type="none" w="sm" len="sm"/>
                    </a:lnB>
                    <a:solidFill>
                      <a:srgbClr val="B2B32A"/>
                    </a:solidFill>
                  </a:tcPr>
                </a:tc>
                <a:tc>
                  <a:txBody>
                    <a:bodyPr/>
                    <a:lstStyle/>
                    <a:p>
                      <a:pPr marL="0" lvl="0" indent="0" algn="ctr" rtl="0">
                        <a:lnSpc>
                          <a:spcPct val="115000"/>
                        </a:lnSpc>
                        <a:spcBef>
                          <a:spcPts val="0"/>
                        </a:spcBef>
                        <a:spcAft>
                          <a:spcPts val="0"/>
                        </a:spcAft>
                        <a:buNone/>
                      </a:pPr>
                      <a:r>
                        <a:rPr lang="en" sz="1100" b="1">
                          <a:solidFill>
                            <a:schemeClr val="lt1"/>
                          </a:solidFill>
                          <a:latin typeface="Lato"/>
                          <a:ea typeface="Lato"/>
                          <a:cs typeface="Lato"/>
                          <a:sym typeface="Lato"/>
                        </a:rPr>
                        <a:t>Long-distance money men</a:t>
                      </a:r>
                      <a:endParaRPr sz="1100" b="1">
                        <a:solidFill>
                          <a:schemeClr val="lt1"/>
                        </a:solidFill>
                        <a:latin typeface="Lato"/>
                        <a:ea typeface="Lato"/>
                        <a:cs typeface="Lato"/>
                        <a:sym typeface="Lato"/>
                      </a:endParaRPr>
                    </a:p>
                  </a:txBody>
                  <a:tcPr marL="28575" marR="28575" marT="91425" marB="91425" anchor="ctr">
                    <a:lnL w="5300" cap="flat" cmpd="sng">
                      <a:solidFill>
                        <a:srgbClr val="EFEFEF"/>
                      </a:solidFill>
                      <a:prstDash val="solid"/>
                      <a:round/>
                      <a:headEnd type="none" w="sm" len="sm"/>
                      <a:tailEnd type="none" w="sm" len="sm"/>
                    </a:lnL>
                    <a:lnR w="5300"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5300" cap="flat" cmpd="sng">
                      <a:solidFill>
                        <a:srgbClr val="EFEFEF"/>
                      </a:solidFill>
                      <a:prstDash val="solid"/>
                      <a:round/>
                      <a:headEnd type="none" w="sm" len="sm"/>
                      <a:tailEnd type="none" w="sm" len="sm"/>
                    </a:lnB>
                    <a:solidFill>
                      <a:srgbClr val="F1BAB6"/>
                    </a:solidFill>
                  </a:tcPr>
                </a:tc>
                <a:extLst>
                  <a:ext uri="{0D108BD9-81ED-4DB2-BD59-A6C34878D82A}">
                    <a16:rowId xmlns:a16="http://schemas.microsoft.com/office/drawing/2014/main" val="10000"/>
                  </a:ext>
                </a:extLst>
              </a:tr>
              <a:tr h="459075">
                <a:tc>
                  <a:txBody>
                    <a:bodyPr/>
                    <a:lstStyle/>
                    <a:p>
                      <a:pPr marL="0" lvl="0" indent="0" algn="ctr" rtl="0">
                        <a:lnSpc>
                          <a:spcPct val="115000"/>
                        </a:lnSpc>
                        <a:spcBef>
                          <a:spcPts val="0"/>
                        </a:spcBef>
                        <a:spcAft>
                          <a:spcPts val="0"/>
                        </a:spcAft>
                        <a:buNone/>
                      </a:pPr>
                      <a:r>
                        <a:rPr lang="en" sz="1100" b="1">
                          <a:latin typeface="Lato"/>
                          <a:ea typeface="Lato"/>
                          <a:cs typeface="Lato"/>
                          <a:sym typeface="Lato"/>
                        </a:rPr>
                        <a:t>Number of bookings</a:t>
                      </a:r>
                      <a:endParaRPr sz="1100" b="1">
                        <a:latin typeface="Lato"/>
                        <a:ea typeface="Lato"/>
                        <a:cs typeface="Lato"/>
                        <a:sym typeface="Lato"/>
                      </a:endParaRPr>
                    </a:p>
                  </a:txBody>
                  <a:tcPr marL="28575" marR="28575" marT="91425" marB="91425" anchor="b">
                    <a:lnL w="5300" cap="flat" cmpd="sng">
                      <a:solidFill>
                        <a:srgbClr val="EFEFEF"/>
                      </a:solidFill>
                      <a:prstDash val="solid"/>
                      <a:round/>
                      <a:headEnd type="none" w="sm" len="sm"/>
                      <a:tailEnd type="none" w="sm" len="sm"/>
                    </a:lnL>
                    <a:lnR w="5300"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3ACC84"/>
                          </a:solidFill>
                          <a:latin typeface="Lato"/>
                          <a:ea typeface="Lato"/>
                          <a:cs typeface="Lato"/>
                          <a:sym typeface="Lato"/>
                        </a:rPr>
                        <a:t>5 986</a:t>
                      </a:r>
                      <a:endParaRPr>
                        <a:solidFill>
                          <a:srgbClr val="3ACC84"/>
                        </a:solidFill>
                        <a:latin typeface="Lato"/>
                        <a:ea typeface="Lato"/>
                        <a:cs typeface="Lato"/>
                        <a:sym typeface="Lato"/>
                      </a:endParaRPr>
                    </a:p>
                  </a:txBody>
                  <a:tcPr marL="28575" marR="28575" marT="91425" marB="91425" anchor="ctr">
                    <a:lnL w="5300"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CCCCCC"/>
                          </a:solidFill>
                          <a:latin typeface="Lato"/>
                          <a:ea typeface="Lato"/>
                          <a:cs typeface="Lato"/>
                          <a:sym typeface="Lato"/>
                        </a:rPr>
                        <a:t>2 952</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chemeClr val="accent3"/>
                          </a:solidFill>
                          <a:latin typeface="Lato"/>
                          <a:ea typeface="Lato"/>
                          <a:cs typeface="Lato"/>
                          <a:sym typeface="Lato"/>
                        </a:rPr>
                        <a:t>1 089</a:t>
                      </a:r>
                      <a:endParaRPr>
                        <a:solidFill>
                          <a:schemeClr val="accent3"/>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2 642</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5300"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942</a:t>
                      </a:r>
                      <a:endParaRPr>
                        <a:solidFill>
                          <a:srgbClr val="E67C73"/>
                        </a:solidFill>
                        <a:latin typeface="Lato"/>
                        <a:ea typeface="Lato"/>
                        <a:cs typeface="Lato"/>
                        <a:sym typeface="Lato"/>
                      </a:endParaRPr>
                    </a:p>
                  </a:txBody>
                  <a:tcPr marL="28575" marR="28575" marT="91425" marB="91425" anchor="ctr">
                    <a:lnL w="5300" cap="flat" cmpd="sng">
                      <a:solidFill>
                        <a:srgbClr val="EFEFEF"/>
                      </a:solidFill>
                      <a:prstDash val="solid"/>
                      <a:round/>
                      <a:headEnd type="none" w="sm" len="sm"/>
                      <a:tailEnd type="none" w="sm" len="sm"/>
                    </a:lnL>
                    <a:lnR w="5300" cap="flat" cmpd="sng">
                      <a:solidFill>
                        <a:srgbClr val="EFEFEF"/>
                      </a:solidFill>
                      <a:prstDash val="solid"/>
                      <a:round/>
                      <a:headEnd type="none" w="sm" len="sm"/>
                      <a:tailEnd type="none" w="sm" len="sm"/>
                    </a:lnR>
                    <a:lnT w="5300"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9075">
                <a:tc>
                  <a:txBody>
                    <a:bodyPr/>
                    <a:lstStyle/>
                    <a:p>
                      <a:pPr marL="0" lvl="0" indent="0" algn="ctr" rtl="0">
                        <a:lnSpc>
                          <a:spcPct val="115000"/>
                        </a:lnSpc>
                        <a:spcBef>
                          <a:spcPts val="0"/>
                        </a:spcBef>
                        <a:spcAft>
                          <a:spcPts val="0"/>
                        </a:spcAft>
                        <a:buNone/>
                      </a:pPr>
                      <a:r>
                        <a:rPr lang="en" sz="1100" b="1">
                          <a:latin typeface="Lato"/>
                          <a:ea typeface="Lato"/>
                          <a:cs typeface="Lato"/>
                          <a:sym typeface="Lato"/>
                        </a:rPr>
                        <a:t>Average no. adults</a:t>
                      </a:r>
                      <a:endParaRPr sz="1100" b="1">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1.55</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CCCCCC"/>
                          </a:solidFill>
                          <a:latin typeface="Lato"/>
                          <a:ea typeface="Lato"/>
                          <a:cs typeface="Lato"/>
                          <a:sym typeface="Lato"/>
                        </a:rPr>
                        <a:t>1.63</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3ACC84"/>
                          </a:solidFill>
                          <a:latin typeface="Lato"/>
                          <a:ea typeface="Lato"/>
                          <a:cs typeface="Lato"/>
                          <a:sym typeface="Lato"/>
                        </a:rPr>
                        <a:t>3.22</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1.45</a:t>
                      </a:r>
                      <a:endParaRPr>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D9D9D9"/>
                          </a:solidFill>
                          <a:latin typeface="Lato"/>
                          <a:ea typeface="Lato"/>
                          <a:cs typeface="Lato"/>
                          <a:sym typeface="Lato"/>
                        </a:rPr>
                        <a:t>2.62</a:t>
                      </a:r>
                      <a:endParaRPr>
                        <a:solidFill>
                          <a:srgbClr val="D9D9D9"/>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67325">
                <a:tc>
                  <a:txBody>
                    <a:bodyPr/>
                    <a:lstStyle/>
                    <a:p>
                      <a:pPr marL="0" lvl="0" indent="0" algn="ctr" rtl="0">
                        <a:lnSpc>
                          <a:spcPct val="115000"/>
                        </a:lnSpc>
                        <a:spcBef>
                          <a:spcPts val="0"/>
                        </a:spcBef>
                        <a:spcAft>
                          <a:spcPts val="0"/>
                        </a:spcAft>
                        <a:buNone/>
                      </a:pPr>
                      <a:r>
                        <a:rPr lang="en" sz="1100" b="1">
                          <a:latin typeface="Lato"/>
                          <a:ea typeface="Lato"/>
                          <a:cs typeface="Lato"/>
                          <a:sym typeface="Lato"/>
                        </a:rPr>
                        <a:t>Average no. children</a:t>
                      </a:r>
                      <a:endParaRPr sz="1100" b="1">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0.21</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CCCCCC"/>
                          </a:solidFill>
                          <a:latin typeface="Lato"/>
                          <a:ea typeface="Lato"/>
                          <a:cs typeface="Lato"/>
                          <a:sym typeface="Lato"/>
                        </a:rPr>
                        <a:t>0.12</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3ACC84"/>
                          </a:solidFill>
                          <a:latin typeface="Lato"/>
                          <a:ea typeface="Lato"/>
                          <a:cs typeface="Lato"/>
                          <a:sym typeface="Lato"/>
                        </a:rPr>
                        <a:t>0.50</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0.08</a:t>
                      </a:r>
                      <a:endParaRPr>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3ACC84"/>
                          </a:solidFill>
                          <a:latin typeface="Lato"/>
                          <a:ea typeface="Lato"/>
                          <a:cs typeface="Lato"/>
                          <a:sym typeface="Lato"/>
                        </a:rPr>
                        <a:t>0.44</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67325">
                <a:tc>
                  <a:txBody>
                    <a:bodyPr/>
                    <a:lstStyle/>
                    <a:p>
                      <a:pPr marL="0" lvl="0" indent="0" algn="ctr" rtl="0">
                        <a:lnSpc>
                          <a:spcPct val="115000"/>
                        </a:lnSpc>
                        <a:spcBef>
                          <a:spcPts val="0"/>
                        </a:spcBef>
                        <a:spcAft>
                          <a:spcPts val="0"/>
                        </a:spcAft>
                        <a:buNone/>
                      </a:pPr>
                      <a:r>
                        <a:rPr lang="en" sz="1100" b="1">
                          <a:latin typeface="Lato"/>
                          <a:ea typeface="Lato"/>
                          <a:cs typeface="Lato"/>
                          <a:sym typeface="Lato"/>
                        </a:rPr>
                        <a:t>Share of orders with luggage</a:t>
                      </a:r>
                      <a:endParaRPr sz="1100" b="1">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accent3"/>
                          </a:solidFill>
                          <a:latin typeface="Lato"/>
                          <a:ea typeface="Lato"/>
                          <a:cs typeface="Lato"/>
                          <a:sym typeface="Lato"/>
                        </a:rPr>
                        <a:t>8%</a:t>
                      </a:r>
                      <a:endParaRPr>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CCCCCC"/>
                          </a:solidFill>
                          <a:latin typeface="Lato"/>
                          <a:ea typeface="Lato"/>
                          <a:cs typeface="Lato"/>
                          <a:sym typeface="Lato"/>
                        </a:rPr>
                        <a:t>17%</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CCCCCC"/>
                          </a:solidFill>
                          <a:latin typeface="Lato"/>
                          <a:ea typeface="Lato"/>
                          <a:cs typeface="Lato"/>
                          <a:sym typeface="Lato"/>
                        </a:rPr>
                        <a:t>31%</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rgbClr val="CCCCCC"/>
                          </a:solidFill>
                          <a:latin typeface="Lato"/>
                          <a:ea typeface="Lato"/>
                          <a:cs typeface="Lato"/>
                          <a:sym typeface="Lato"/>
                        </a:rPr>
                        <a:t>33%</a:t>
                      </a:r>
                      <a:endParaRPr>
                        <a:solidFill>
                          <a:srgbClr val="CCCCCC"/>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None/>
                      </a:pPr>
                      <a:r>
                        <a:rPr lang="en">
                          <a:solidFill>
                            <a:srgbClr val="3ACC84"/>
                          </a:solidFill>
                          <a:latin typeface="Lato"/>
                          <a:ea typeface="Lato"/>
                          <a:cs typeface="Lato"/>
                          <a:sym typeface="Lato"/>
                        </a:rPr>
                        <a:t>62%</a:t>
                      </a:r>
                      <a:endParaRPr>
                        <a:solidFill>
                          <a:srgbClr val="3ACC84"/>
                        </a:solidFill>
                        <a:latin typeface="Lato"/>
                        <a:ea typeface="Lato"/>
                        <a:cs typeface="Lato"/>
                        <a:sym typeface="Lato"/>
                      </a:endParaRPr>
                    </a:p>
                  </a:txBody>
                  <a:tcPr marL="28575" marR="2857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1"/>
          <p:cNvSpPr txBox="1">
            <a:spLocks noGrp="1"/>
          </p:cNvSpPr>
          <p:nvPr>
            <p:ph type="subTitle" idx="1"/>
          </p:nvPr>
        </p:nvSpPr>
        <p:spPr>
          <a:xfrm>
            <a:off x="729450" y="2733650"/>
            <a:ext cx="2333700" cy="1879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000" b="1">
                <a:solidFill>
                  <a:schemeClr val="dk2"/>
                </a:solidFill>
                <a:latin typeface="Raleway"/>
                <a:ea typeface="Raleway"/>
                <a:cs typeface="Raleway"/>
                <a:sym typeface="Raleway"/>
              </a:rPr>
              <a:t>Customer focus:</a:t>
            </a:r>
            <a:endParaRPr sz="2000" b="1">
              <a:solidFill>
                <a:schemeClr val="dk2"/>
              </a:solidFill>
              <a:latin typeface="Raleway"/>
              <a:ea typeface="Raleway"/>
              <a:cs typeface="Raleway"/>
              <a:sym typeface="Raleway"/>
            </a:endParaRPr>
          </a:p>
          <a:p>
            <a:pPr marL="457200" lvl="0" indent="-355600" algn="l" rtl="0">
              <a:spcBef>
                <a:spcPts val="0"/>
              </a:spcBef>
              <a:spcAft>
                <a:spcPts val="0"/>
              </a:spcAft>
              <a:buClr>
                <a:schemeClr val="dk2"/>
              </a:buClr>
              <a:buSzPts val="2000"/>
              <a:buFont typeface="Raleway"/>
              <a:buChar char="●"/>
            </a:pPr>
            <a:r>
              <a:rPr lang="en" sz="2000" b="1">
                <a:solidFill>
                  <a:schemeClr val="dk2"/>
                </a:solidFill>
                <a:latin typeface="Raleway"/>
                <a:ea typeface="Raleway"/>
                <a:cs typeface="Raleway"/>
                <a:sym typeface="Raleway"/>
              </a:rPr>
              <a:t>Increase revenue</a:t>
            </a:r>
            <a:endParaRPr sz="2000" b="1">
              <a:solidFill>
                <a:schemeClr val="dk2"/>
              </a:solidFill>
              <a:latin typeface="Raleway"/>
              <a:ea typeface="Raleway"/>
              <a:cs typeface="Raleway"/>
              <a:sym typeface="Raleway"/>
            </a:endParaRPr>
          </a:p>
          <a:p>
            <a:pPr marL="457200" lvl="0" indent="-355600" algn="l" rtl="0">
              <a:spcBef>
                <a:spcPts val="0"/>
              </a:spcBef>
              <a:spcAft>
                <a:spcPts val="0"/>
              </a:spcAft>
              <a:buClr>
                <a:schemeClr val="dk2"/>
              </a:buClr>
              <a:buSzPts val="2000"/>
              <a:buFont typeface="Raleway"/>
              <a:buChar char="●"/>
            </a:pPr>
            <a:r>
              <a:rPr lang="en" sz="2000" b="1">
                <a:solidFill>
                  <a:schemeClr val="dk2"/>
                </a:solidFill>
                <a:latin typeface="Raleway"/>
                <a:ea typeface="Raleway"/>
                <a:cs typeface="Raleway"/>
                <a:sym typeface="Raleway"/>
              </a:rPr>
              <a:t>Decrease costs</a:t>
            </a:r>
            <a:endParaRPr sz="2000" b="1">
              <a:solidFill>
                <a:schemeClr val="dk2"/>
              </a:solidFill>
              <a:latin typeface="Raleway"/>
              <a:ea typeface="Raleway"/>
              <a:cs typeface="Raleway"/>
              <a:sym typeface="Raleway"/>
            </a:endParaRPr>
          </a:p>
          <a:p>
            <a:pPr marL="0" lvl="0" indent="0" algn="l" rtl="0">
              <a:spcBef>
                <a:spcPts val="0"/>
              </a:spcBef>
              <a:spcAft>
                <a:spcPts val="0"/>
              </a:spcAft>
              <a:buNone/>
            </a:pPr>
            <a:r>
              <a:rPr lang="en">
                <a:latin typeface="Raleway"/>
                <a:ea typeface="Raleway"/>
                <a:cs typeface="Raleway"/>
                <a:sym typeface="Raleway"/>
              </a:rPr>
              <a:t> </a:t>
            </a:r>
            <a:endParaRPr>
              <a:latin typeface="Raleway"/>
              <a:ea typeface="Raleway"/>
              <a:cs typeface="Raleway"/>
              <a:sym typeface="Raleway"/>
            </a:endParaRPr>
          </a:p>
        </p:txBody>
      </p:sp>
      <p:sp>
        <p:nvSpPr>
          <p:cNvPr id="557" name="Google Shape;557;p31"/>
          <p:cNvSpPr txBox="1"/>
          <p:nvPr/>
        </p:nvSpPr>
        <p:spPr>
          <a:xfrm>
            <a:off x="4834625" y="2733650"/>
            <a:ext cx="2238900" cy="229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aleway"/>
                <a:ea typeface="Raleway"/>
                <a:cs typeface="Raleway"/>
                <a:sym typeface="Raleway"/>
              </a:rPr>
              <a:t>Supplier focus:</a:t>
            </a:r>
            <a:endParaRPr sz="2000" b="1">
              <a:latin typeface="Raleway"/>
              <a:ea typeface="Raleway"/>
              <a:cs typeface="Raleway"/>
              <a:sym typeface="Raleway"/>
            </a:endParaRPr>
          </a:p>
          <a:p>
            <a:pPr marL="457200" lvl="0" indent="-355600" algn="l" rtl="0">
              <a:spcBef>
                <a:spcPts val="0"/>
              </a:spcBef>
              <a:spcAft>
                <a:spcPts val="0"/>
              </a:spcAft>
              <a:buSzPts val="2000"/>
              <a:buFont typeface="Raleway"/>
              <a:buChar char="●"/>
            </a:pPr>
            <a:r>
              <a:rPr lang="en" sz="2000" b="1">
                <a:latin typeface="Raleway"/>
                <a:ea typeface="Raleway"/>
                <a:cs typeface="Raleway"/>
                <a:sym typeface="Raleway"/>
              </a:rPr>
              <a:t>Improve relationship with airlines</a:t>
            </a:r>
            <a:endParaRPr sz="2000" b="1">
              <a:latin typeface="Raleway"/>
              <a:ea typeface="Raleway"/>
              <a:cs typeface="Raleway"/>
              <a:sym typeface="Raleway"/>
            </a:endParaRPr>
          </a:p>
          <a:p>
            <a:pPr marL="0" lvl="0" indent="0" algn="l" rtl="0">
              <a:spcBef>
                <a:spcPts val="0"/>
              </a:spcBef>
              <a:spcAft>
                <a:spcPts val="0"/>
              </a:spcAft>
              <a:buNone/>
            </a:pPr>
            <a:endParaRPr sz="1900" b="1">
              <a:latin typeface="Raleway"/>
              <a:ea typeface="Raleway"/>
              <a:cs typeface="Raleway"/>
              <a:sym typeface="Raleway"/>
            </a:endParaRPr>
          </a:p>
          <a:p>
            <a:pPr marL="0" lvl="0" indent="0" algn="l" rtl="0">
              <a:spcBef>
                <a:spcPts val="0"/>
              </a:spcBef>
              <a:spcAft>
                <a:spcPts val="0"/>
              </a:spcAft>
              <a:buNone/>
            </a:pPr>
            <a:endParaRPr sz="1900" b="1">
              <a:latin typeface="Raleway"/>
              <a:ea typeface="Raleway"/>
              <a:cs typeface="Raleway"/>
              <a:sym typeface="Raleway"/>
            </a:endParaRPr>
          </a:p>
          <a:p>
            <a:pPr marL="0" lvl="0" indent="0" algn="l" rtl="0">
              <a:spcBef>
                <a:spcPts val="0"/>
              </a:spcBef>
              <a:spcAft>
                <a:spcPts val="0"/>
              </a:spcAft>
              <a:buNone/>
            </a:pPr>
            <a:endParaRPr sz="1900" b="1">
              <a:latin typeface="Raleway"/>
              <a:ea typeface="Raleway"/>
              <a:cs typeface="Raleway"/>
              <a:sym typeface="Raleway"/>
            </a:endParaRPr>
          </a:p>
        </p:txBody>
      </p:sp>
      <p:sp>
        <p:nvSpPr>
          <p:cNvPr id="558" name="Google Shape;558;p31"/>
          <p:cNvSpPr txBox="1">
            <a:spLocks noGrp="1"/>
          </p:cNvSpPr>
          <p:nvPr>
            <p:ph type="ctrTitle"/>
          </p:nvPr>
        </p:nvSpPr>
        <p:spPr>
          <a:xfrm>
            <a:off x="729450" y="1524625"/>
            <a:ext cx="7688100" cy="89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Analysis: tying things together</a:t>
            </a:r>
            <a:endParaRPr sz="4000"/>
          </a:p>
        </p:txBody>
      </p:sp>
      <p:pic>
        <p:nvPicPr>
          <p:cNvPr id="559" name="Google Shape;559;p31"/>
          <p:cNvPicPr preferRelativeResize="0"/>
          <p:nvPr/>
        </p:nvPicPr>
        <p:blipFill>
          <a:blip r:embed="rId3">
            <a:alphaModFix/>
          </a:blip>
          <a:stretch>
            <a:fillRect/>
          </a:stretch>
        </p:blipFill>
        <p:spPr>
          <a:xfrm>
            <a:off x="3162600" y="3078250"/>
            <a:ext cx="609000" cy="609000"/>
          </a:xfrm>
          <a:prstGeom prst="rect">
            <a:avLst/>
          </a:prstGeom>
          <a:noFill/>
          <a:ln>
            <a:noFill/>
          </a:ln>
        </p:spPr>
      </p:pic>
      <p:pic>
        <p:nvPicPr>
          <p:cNvPr id="560" name="Google Shape;560;p31"/>
          <p:cNvPicPr preferRelativeResize="0"/>
          <p:nvPr/>
        </p:nvPicPr>
        <p:blipFill>
          <a:blip r:embed="rId3">
            <a:alphaModFix/>
          </a:blip>
          <a:stretch>
            <a:fillRect/>
          </a:stretch>
        </p:blipFill>
        <p:spPr>
          <a:xfrm rot="10800000">
            <a:off x="3162600" y="3687250"/>
            <a:ext cx="609000" cy="609000"/>
          </a:xfrm>
          <a:prstGeom prst="rect">
            <a:avLst/>
          </a:prstGeom>
          <a:noFill/>
          <a:ln>
            <a:noFill/>
          </a:ln>
        </p:spPr>
      </p:pic>
      <p:pic>
        <p:nvPicPr>
          <p:cNvPr id="561" name="Google Shape;561;p31"/>
          <p:cNvPicPr preferRelativeResize="0"/>
          <p:nvPr/>
        </p:nvPicPr>
        <p:blipFill>
          <a:blip r:embed="rId4">
            <a:alphaModFix/>
          </a:blip>
          <a:stretch>
            <a:fillRect/>
          </a:stretch>
        </p:blipFill>
        <p:spPr>
          <a:xfrm>
            <a:off x="7451250" y="2879875"/>
            <a:ext cx="1256950" cy="125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6441702" y="1831450"/>
            <a:ext cx="2420398" cy="494500"/>
          </a:xfrm>
          <a:prstGeom prst="rect">
            <a:avLst/>
          </a:prstGeom>
          <a:noFill/>
          <a:ln>
            <a:noFill/>
          </a:ln>
        </p:spPr>
      </p:pic>
      <p:pic>
        <p:nvPicPr>
          <p:cNvPr id="93" name="Google Shape;93;p14"/>
          <p:cNvPicPr preferRelativeResize="0"/>
          <p:nvPr/>
        </p:nvPicPr>
        <p:blipFill>
          <a:blip r:embed="rId4">
            <a:alphaModFix/>
          </a:blip>
          <a:stretch>
            <a:fillRect/>
          </a:stretch>
        </p:blipFill>
        <p:spPr>
          <a:xfrm>
            <a:off x="6466161" y="2553237"/>
            <a:ext cx="2371478" cy="494500"/>
          </a:xfrm>
          <a:prstGeom prst="rect">
            <a:avLst/>
          </a:prstGeom>
          <a:noFill/>
          <a:ln>
            <a:noFill/>
          </a:ln>
        </p:spPr>
      </p:pic>
      <p:pic>
        <p:nvPicPr>
          <p:cNvPr id="94" name="Google Shape;94;p14"/>
          <p:cNvPicPr preferRelativeResize="0"/>
          <p:nvPr/>
        </p:nvPicPr>
        <p:blipFill>
          <a:blip r:embed="rId5">
            <a:alphaModFix/>
          </a:blip>
          <a:stretch>
            <a:fillRect/>
          </a:stretch>
        </p:blipFill>
        <p:spPr>
          <a:xfrm>
            <a:off x="7856588" y="1921888"/>
            <a:ext cx="989050" cy="494525"/>
          </a:xfrm>
          <a:prstGeom prst="rect">
            <a:avLst/>
          </a:prstGeom>
          <a:noFill/>
          <a:ln>
            <a:noFill/>
          </a:ln>
        </p:spPr>
      </p:pic>
      <p:pic>
        <p:nvPicPr>
          <p:cNvPr id="95" name="Google Shape;95;p14"/>
          <p:cNvPicPr preferRelativeResize="0"/>
          <p:nvPr/>
        </p:nvPicPr>
        <p:blipFill>
          <a:blip r:embed="rId6">
            <a:alphaModFix/>
          </a:blip>
          <a:stretch>
            <a:fillRect/>
          </a:stretch>
        </p:blipFill>
        <p:spPr>
          <a:xfrm>
            <a:off x="7416175" y="2755678"/>
            <a:ext cx="1284125" cy="362971"/>
          </a:xfrm>
          <a:prstGeom prst="rect">
            <a:avLst/>
          </a:prstGeom>
          <a:noFill/>
          <a:ln>
            <a:noFill/>
          </a:ln>
        </p:spPr>
      </p:pic>
      <p:pic>
        <p:nvPicPr>
          <p:cNvPr id="96" name="Google Shape;96;p14"/>
          <p:cNvPicPr preferRelativeResize="0"/>
          <p:nvPr/>
        </p:nvPicPr>
        <p:blipFill>
          <a:blip r:embed="rId7">
            <a:alphaModFix/>
          </a:blip>
          <a:stretch>
            <a:fillRect/>
          </a:stretch>
        </p:blipFill>
        <p:spPr>
          <a:xfrm>
            <a:off x="6356248" y="2591713"/>
            <a:ext cx="1005901" cy="494517"/>
          </a:xfrm>
          <a:prstGeom prst="rect">
            <a:avLst/>
          </a:prstGeom>
          <a:noFill/>
          <a:ln>
            <a:noFill/>
          </a:ln>
        </p:spPr>
      </p:pic>
      <p:sp>
        <p:nvSpPr>
          <p:cNvPr id="97" name="Google Shape;97;p14"/>
          <p:cNvSpPr txBox="1">
            <a:spLocks noGrp="1"/>
          </p:cNvSpPr>
          <p:nvPr>
            <p:ph type="title"/>
          </p:nvPr>
        </p:nvSpPr>
        <p:spPr>
          <a:xfrm>
            <a:off x="727650" y="535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200" dirty="0"/>
              <a:t>Challenges to Travel Agency</a:t>
            </a:r>
            <a:endParaRPr dirty="0"/>
          </a:p>
        </p:txBody>
      </p:sp>
      <p:sp>
        <p:nvSpPr>
          <p:cNvPr id="98" name="Google Shape;98;p14"/>
          <p:cNvSpPr txBox="1">
            <a:spLocks noGrp="1"/>
          </p:cNvSpPr>
          <p:nvPr>
            <p:ph type="subTitle" idx="4294967295"/>
          </p:nvPr>
        </p:nvSpPr>
        <p:spPr>
          <a:xfrm>
            <a:off x="715238" y="3551525"/>
            <a:ext cx="2053200" cy="5352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1200"/>
              </a:spcAft>
              <a:buNone/>
            </a:pPr>
            <a:r>
              <a:rPr lang="en" sz="2525"/>
              <a:t>Unused data</a:t>
            </a:r>
            <a:endParaRPr sz="2525"/>
          </a:p>
        </p:txBody>
      </p:sp>
      <p:pic>
        <p:nvPicPr>
          <p:cNvPr id="99" name="Google Shape;99;p14"/>
          <p:cNvPicPr preferRelativeResize="0"/>
          <p:nvPr/>
        </p:nvPicPr>
        <p:blipFill>
          <a:blip r:embed="rId8">
            <a:alphaModFix/>
          </a:blip>
          <a:stretch>
            <a:fillRect/>
          </a:stretch>
        </p:blipFill>
        <p:spPr>
          <a:xfrm>
            <a:off x="1180025" y="1889663"/>
            <a:ext cx="1123625" cy="1123625"/>
          </a:xfrm>
          <a:prstGeom prst="rect">
            <a:avLst/>
          </a:prstGeom>
          <a:noFill/>
          <a:ln>
            <a:noFill/>
          </a:ln>
        </p:spPr>
      </p:pic>
      <p:pic>
        <p:nvPicPr>
          <p:cNvPr id="100" name="Google Shape;100;p14"/>
          <p:cNvPicPr preferRelativeResize="0"/>
          <p:nvPr/>
        </p:nvPicPr>
        <p:blipFill>
          <a:blip r:embed="rId9">
            <a:alphaModFix/>
          </a:blip>
          <a:stretch>
            <a:fillRect/>
          </a:stretch>
        </p:blipFill>
        <p:spPr>
          <a:xfrm flipH="1">
            <a:off x="4278555" y="2233084"/>
            <a:ext cx="296613" cy="315365"/>
          </a:xfrm>
          <a:prstGeom prst="rect">
            <a:avLst/>
          </a:prstGeom>
          <a:noFill/>
          <a:ln>
            <a:noFill/>
          </a:ln>
        </p:spPr>
      </p:pic>
      <p:pic>
        <p:nvPicPr>
          <p:cNvPr id="101" name="Google Shape;101;p14"/>
          <p:cNvPicPr preferRelativeResize="0"/>
          <p:nvPr/>
        </p:nvPicPr>
        <p:blipFill rotWithShape="1">
          <a:blip r:embed="rId10">
            <a:alphaModFix/>
          </a:blip>
          <a:srcRect/>
          <a:stretch/>
        </p:blipFill>
        <p:spPr>
          <a:xfrm>
            <a:off x="4151063" y="2011470"/>
            <a:ext cx="360416" cy="315363"/>
          </a:xfrm>
          <a:prstGeom prst="rect">
            <a:avLst/>
          </a:prstGeom>
          <a:noFill/>
          <a:ln>
            <a:noFill/>
          </a:ln>
        </p:spPr>
      </p:pic>
      <p:pic>
        <p:nvPicPr>
          <p:cNvPr id="102" name="Google Shape;102;p14"/>
          <p:cNvPicPr preferRelativeResize="0"/>
          <p:nvPr/>
        </p:nvPicPr>
        <p:blipFill>
          <a:blip r:embed="rId11">
            <a:alphaModFix/>
          </a:blip>
          <a:stretch>
            <a:fillRect/>
          </a:stretch>
        </p:blipFill>
        <p:spPr>
          <a:xfrm>
            <a:off x="4061995" y="2141603"/>
            <a:ext cx="239717" cy="209747"/>
          </a:xfrm>
          <a:prstGeom prst="rect">
            <a:avLst/>
          </a:prstGeom>
          <a:noFill/>
          <a:ln>
            <a:noFill/>
          </a:ln>
        </p:spPr>
      </p:pic>
      <p:pic>
        <p:nvPicPr>
          <p:cNvPr id="103" name="Google Shape;103;p14"/>
          <p:cNvPicPr preferRelativeResize="0"/>
          <p:nvPr/>
        </p:nvPicPr>
        <p:blipFill>
          <a:blip r:embed="rId12">
            <a:alphaModFix/>
          </a:blip>
          <a:stretch>
            <a:fillRect/>
          </a:stretch>
        </p:blipFill>
        <p:spPr>
          <a:xfrm>
            <a:off x="4358340" y="2039403"/>
            <a:ext cx="296595" cy="259506"/>
          </a:xfrm>
          <a:prstGeom prst="rect">
            <a:avLst/>
          </a:prstGeom>
          <a:noFill/>
          <a:ln>
            <a:noFill/>
          </a:ln>
        </p:spPr>
      </p:pic>
      <p:pic>
        <p:nvPicPr>
          <p:cNvPr id="104" name="Google Shape;104;p14"/>
          <p:cNvPicPr preferRelativeResize="0"/>
          <p:nvPr/>
        </p:nvPicPr>
        <p:blipFill>
          <a:blip r:embed="rId13">
            <a:alphaModFix/>
          </a:blip>
          <a:stretch>
            <a:fillRect/>
          </a:stretch>
        </p:blipFill>
        <p:spPr>
          <a:xfrm>
            <a:off x="3948259" y="2186367"/>
            <a:ext cx="467190" cy="408796"/>
          </a:xfrm>
          <a:prstGeom prst="rect">
            <a:avLst/>
          </a:prstGeom>
          <a:noFill/>
          <a:ln>
            <a:noFill/>
          </a:ln>
        </p:spPr>
      </p:pic>
      <p:pic>
        <p:nvPicPr>
          <p:cNvPr id="105" name="Google Shape;105;p14"/>
          <p:cNvPicPr preferRelativeResize="0"/>
          <p:nvPr/>
        </p:nvPicPr>
        <p:blipFill>
          <a:blip r:embed="rId14">
            <a:alphaModFix/>
          </a:blip>
          <a:stretch>
            <a:fillRect/>
          </a:stretch>
        </p:blipFill>
        <p:spPr>
          <a:xfrm>
            <a:off x="3929925" y="1889675"/>
            <a:ext cx="1284125" cy="1123601"/>
          </a:xfrm>
          <a:prstGeom prst="rect">
            <a:avLst/>
          </a:prstGeom>
          <a:noFill/>
          <a:ln>
            <a:noFill/>
          </a:ln>
        </p:spPr>
      </p:pic>
      <p:pic>
        <p:nvPicPr>
          <p:cNvPr id="106" name="Google Shape;106;p14"/>
          <p:cNvPicPr preferRelativeResize="0"/>
          <p:nvPr/>
        </p:nvPicPr>
        <p:blipFill>
          <a:blip r:embed="rId4">
            <a:alphaModFix/>
          </a:blip>
          <a:stretch>
            <a:fillRect/>
          </a:stretch>
        </p:blipFill>
        <p:spPr>
          <a:xfrm>
            <a:off x="7148942" y="3086900"/>
            <a:ext cx="1005905" cy="209750"/>
          </a:xfrm>
          <a:prstGeom prst="rect">
            <a:avLst/>
          </a:prstGeom>
          <a:noFill/>
          <a:ln>
            <a:noFill/>
          </a:ln>
        </p:spPr>
      </p:pic>
      <p:pic>
        <p:nvPicPr>
          <p:cNvPr id="107" name="Google Shape;107;p14"/>
          <p:cNvPicPr preferRelativeResize="0"/>
          <p:nvPr/>
        </p:nvPicPr>
        <p:blipFill>
          <a:blip r:embed="rId3">
            <a:alphaModFix/>
          </a:blip>
          <a:stretch>
            <a:fillRect/>
          </a:stretch>
        </p:blipFill>
        <p:spPr>
          <a:xfrm>
            <a:off x="7138584" y="1726227"/>
            <a:ext cx="1026633" cy="209750"/>
          </a:xfrm>
          <a:prstGeom prst="rect">
            <a:avLst/>
          </a:prstGeom>
          <a:noFill/>
          <a:ln>
            <a:noFill/>
          </a:ln>
        </p:spPr>
      </p:pic>
      <p:sp>
        <p:nvSpPr>
          <p:cNvPr id="108" name="Google Shape;108;p14"/>
          <p:cNvSpPr txBox="1">
            <a:spLocks noGrp="1"/>
          </p:cNvSpPr>
          <p:nvPr>
            <p:ph type="subTitle" idx="4294967295"/>
          </p:nvPr>
        </p:nvSpPr>
        <p:spPr>
          <a:xfrm>
            <a:off x="3295650" y="3354725"/>
            <a:ext cx="2552700" cy="9288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1200"/>
              </a:spcAft>
              <a:buNone/>
            </a:pPr>
            <a:r>
              <a:rPr lang="en" sz="2525"/>
              <a:t>Customer knowledge</a:t>
            </a:r>
            <a:endParaRPr sz="2525"/>
          </a:p>
        </p:txBody>
      </p:sp>
      <p:sp>
        <p:nvSpPr>
          <p:cNvPr id="109" name="Google Shape;109;p14"/>
          <p:cNvSpPr txBox="1">
            <a:spLocks noGrp="1"/>
          </p:cNvSpPr>
          <p:nvPr>
            <p:ph type="subTitle" idx="4294967295"/>
          </p:nvPr>
        </p:nvSpPr>
        <p:spPr>
          <a:xfrm>
            <a:off x="6375538" y="3551525"/>
            <a:ext cx="2552700" cy="5352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1200"/>
              </a:spcAft>
              <a:buNone/>
            </a:pPr>
            <a:r>
              <a:rPr lang="en" sz="2525"/>
              <a:t>Competition</a:t>
            </a:r>
            <a:endParaRPr sz="2525"/>
          </a:p>
        </p:txBody>
      </p:sp>
      <p:pic>
        <p:nvPicPr>
          <p:cNvPr id="110" name="Google Shape;110;p14"/>
          <p:cNvPicPr preferRelativeResize="0"/>
          <p:nvPr/>
        </p:nvPicPr>
        <p:blipFill>
          <a:blip r:embed="rId15">
            <a:alphaModFix/>
          </a:blip>
          <a:stretch>
            <a:fillRect/>
          </a:stretch>
        </p:blipFill>
        <p:spPr>
          <a:xfrm>
            <a:off x="7347338" y="2326816"/>
            <a:ext cx="1421824" cy="369226"/>
          </a:xfrm>
          <a:prstGeom prst="rect">
            <a:avLst/>
          </a:prstGeom>
          <a:noFill/>
          <a:ln>
            <a:noFill/>
          </a:ln>
        </p:spPr>
      </p:pic>
      <p:pic>
        <p:nvPicPr>
          <p:cNvPr id="111" name="Google Shape;111;p14"/>
          <p:cNvPicPr preferRelativeResize="0"/>
          <p:nvPr/>
        </p:nvPicPr>
        <p:blipFill>
          <a:blip r:embed="rId16">
            <a:alphaModFix/>
          </a:blip>
          <a:stretch>
            <a:fillRect/>
          </a:stretch>
        </p:blipFill>
        <p:spPr>
          <a:xfrm>
            <a:off x="6250362" y="1978877"/>
            <a:ext cx="1217682" cy="5352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1000"/>
                                        <p:tgtEl>
                                          <p:spTgt spid="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1000"/>
                                        <p:tgtEl>
                                          <p:spTgt spid="100"/>
                                        </p:tgtEl>
                                      </p:cBhvr>
                                    </p:animEffect>
                                  </p:childTnLst>
                                </p:cTn>
                              </p:par>
                              <p:par>
                                <p:cTn id="16" presetID="10" presetClass="entr" presetSubtype="0" fill="hold" nodeType="with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1000"/>
                                        <p:tgtEl>
                                          <p:spTgt spid="101"/>
                                        </p:tgtEl>
                                      </p:cBhvr>
                                    </p:animEffect>
                                  </p:childTnLst>
                                </p:cTn>
                              </p:par>
                              <p:par>
                                <p:cTn id="19" presetID="10" presetClass="entr" presetSubtype="0" fill="hold" nodeType="withEffect">
                                  <p:stCondLst>
                                    <p:cond delay="0"/>
                                  </p:stCondLst>
                                  <p:childTnLst>
                                    <p:set>
                                      <p:cBhvr>
                                        <p:cTn id="20" dur="1" fill="hold">
                                          <p:stCondLst>
                                            <p:cond delay="0"/>
                                          </p:stCondLst>
                                        </p:cTn>
                                        <p:tgtEl>
                                          <p:spTgt spid="103"/>
                                        </p:tgtEl>
                                        <p:attrNameLst>
                                          <p:attrName>style.visibility</p:attrName>
                                        </p:attrNameLst>
                                      </p:cBhvr>
                                      <p:to>
                                        <p:strVal val="visible"/>
                                      </p:to>
                                    </p:set>
                                    <p:animEffect transition="in" filter="fade">
                                      <p:cBhvr>
                                        <p:cTn id="21" dur="1000"/>
                                        <p:tgtEl>
                                          <p:spTgt spid="103"/>
                                        </p:tgtEl>
                                      </p:cBhvr>
                                    </p:animEffect>
                                  </p:childTnLst>
                                </p:cTn>
                              </p:par>
                              <p:par>
                                <p:cTn id="22" presetID="10" presetClass="entr" presetSubtype="0" fill="hold" nodeType="with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1000"/>
                                        <p:tgtEl>
                                          <p:spTgt spid="102"/>
                                        </p:tgtEl>
                                      </p:cBhvr>
                                    </p:animEffect>
                                  </p:childTnLst>
                                </p:cTn>
                              </p:par>
                              <p:par>
                                <p:cTn id="25" presetID="10" presetClass="entr" presetSubtype="0"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fade">
                                      <p:cBhvr>
                                        <p:cTn id="27" dur="1000"/>
                                        <p:tgtEl>
                                          <p:spTgt spid="104"/>
                                        </p:tgtEl>
                                      </p:cBhvr>
                                    </p:animEffect>
                                  </p:childTnLst>
                                </p:cTn>
                              </p:par>
                              <p:par>
                                <p:cTn id="28" presetID="10" presetClass="entr" presetSubtype="0" fill="hold" nodeType="withEffect">
                                  <p:stCondLst>
                                    <p:cond delay="0"/>
                                  </p:stCondLst>
                                  <p:childTnLst>
                                    <p:set>
                                      <p:cBhvr>
                                        <p:cTn id="29" dur="1" fill="hold">
                                          <p:stCondLst>
                                            <p:cond delay="0"/>
                                          </p:stCondLst>
                                        </p:cTn>
                                        <p:tgtEl>
                                          <p:spTgt spid="105"/>
                                        </p:tgtEl>
                                        <p:attrNameLst>
                                          <p:attrName>style.visibility</p:attrName>
                                        </p:attrNameLst>
                                      </p:cBhvr>
                                      <p:to>
                                        <p:strVal val="visible"/>
                                      </p:to>
                                    </p:set>
                                    <p:animEffect transition="in" filter="fade">
                                      <p:cBhvr>
                                        <p:cTn id="30" dur="1000"/>
                                        <p:tgtEl>
                                          <p:spTgt spid="105"/>
                                        </p:tgtEl>
                                      </p:cBhvr>
                                    </p:animEffect>
                                  </p:childTnLst>
                                </p:cTn>
                              </p:par>
                              <p:par>
                                <p:cTn id="31" presetID="10" presetClass="entr" presetSubtype="0" fill="hold" nodeType="with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fade">
                                      <p:cBhvr>
                                        <p:cTn id="33" dur="1000"/>
                                        <p:tgtEl>
                                          <p:spTgt spid="10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1000"/>
                                        <p:tgtEl>
                                          <p:spTgt spid="94"/>
                                        </p:tgtEl>
                                      </p:cBhvr>
                                    </p:animEffect>
                                  </p:childTnLst>
                                </p:cTn>
                              </p:par>
                              <p:par>
                                <p:cTn id="39" presetID="10" presetClass="entr" presetSubtype="0" fill="hold"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fade">
                                      <p:cBhvr>
                                        <p:cTn id="41" dur="1000"/>
                                        <p:tgtEl>
                                          <p:spTgt spid="96"/>
                                        </p:tgtEl>
                                      </p:cBhvr>
                                    </p:animEffect>
                                  </p:childTnLst>
                                </p:cTn>
                              </p:par>
                              <p:par>
                                <p:cTn id="42" presetID="10" presetClass="entr" presetSubtype="0" fill="hold" nodeType="withEffect">
                                  <p:stCondLst>
                                    <p:cond delay="0"/>
                                  </p:stCondLst>
                                  <p:childTnLst>
                                    <p:set>
                                      <p:cBhvr>
                                        <p:cTn id="43" dur="1" fill="hold">
                                          <p:stCondLst>
                                            <p:cond delay="0"/>
                                          </p:stCondLst>
                                        </p:cTn>
                                        <p:tgtEl>
                                          <p:spTgt spid="106"/>
                                        </p:tgtEl>
                                        <p:attrNameLst>
                                          <p:attrName>style.visibility</p:attrName>
                                        </p:attrNameLst>
                                      </p:cBhvr>
                                      <p:to>
                                        <p:strVal val="visible"/>
                                      </p:to>
                                    </p:set>
                                    <p:animEffect transition="in" filter="fade">
                                      <p:cBhvr>
                                        <p:cTn id="44" dur="1000"/>
                                        <p:tgtEl>
                                          <p:spTgt spid="106"/>
                                        </p:tgtEl>
                                      </p:cBhvr>
                                    </p:animEffect>
                                  </p:childTnLst>
                                </p:cTn>
                              </p:par>
                              <p:par>
                                <p:cTn id="45" presetID="10"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fade">
                                      <p:cBhvr>
                                        <p:cTn id="47" dur="1000"/>
                                        <p:tgtEl>
                                          <p:spTgt spid="111"/>
                                        </p:tgtEl>
                                      </p:cBhvr>
                                    </p:animEffect>
                                  </p:childTnLst>
                                </p:cTn>
                              </p:par>
                              <p:par>
                                <p:cTn id="48" presetID="10" presetClass="entr" presetSubtype="0" fill="hold" nodeType="withEffect">
                                  <p:stCondLst>
                                    <p:cond delay="0"/>
                                  </p:stCondLst>
                                  <p:childTnLst>
                                    <p:set>
                                      <p:cBhvr>
                                        <p:cTn id="49" dur="1" fill="hold">
                                          <p:stCondLst>
                                            <p:cond delay="0"/>
                                          </p:stCondLst>
                                        </p:cTn>
                                        <p:tgtEl>
                                          <p:spTgt spid="110"/>
                                        </p:tgtEl>
                                        <p:attrNameLst>
                                          <p:attrName>style.visibility</p:attrName>
                                        </p:attrNameLst>
                                      </p:cBhvr>
                                      <p:to>
                                        <p:strVal val="visible"/>
                                      </p:to>
                                    </p:set>
                                    <p:animEffect transition="in" filter="fade">
                                      <p:cBhvr>
                                        <p:cTn id="50" dur="1000"/>
                                        <p:tgtEl>
                                          <p:spTgt spid="110"/>
                                        </p:tgtEl>
                                      </p:cBhvr>
                                    </p:animEffect>
                                  </p:childTnLst>
                                </p:cTn>
                              </p:par>
                              <p:par>
                                <p:cTn id="51" presetID="10" presetClass="entr" presetSubtype="0" fill="hold" nodeType="withEffect">
                                  <p:stCondLst>
                                    <p:cond delay="0"/>
                                  </p:stCondLst>
                                  <p:childTnLst>
                                    <p:set>
                                      <p:cBhvr>
                                        <p:cTn id="52" dur="1" fill="hold">
                                          <p:stCondLst>
                                            <p:cond delay="0"/>
                                          </p:stCondLst>
                                        </p:cTn>
                                        <p:tgtEl>
                                          <p:spTgt spid="109"/>
                                        </p:tgtEl>
                                        <p:attrNameLst>
                                          <p:attrName>style.visibility</p:attrName>
                                        </p:attrNameLst>
                                      </p:cBhvr>
                                      <p:to>
                                        <p:strVal val="visible"/>
                                      </p:to>
                                    </p:set>
                                    <p:animEffect transition="in" filter="fade">
                                      <p:cBhvr>
                                        <p:cTn id="53" dur="1000"/>
                                        <p:tgtEl>
                                          <p:spTgt spid="109"/>
                                        </p:tgtEl>
                                      </p:cBhvr>
                                    </p:animEffect>
                                  </p:childTnLst>
                                </p:cTn>
                              </p:par>
                              <p:par>
                                <p:cTn id="54" presetID="10" presetClass="entr" presetSubtype="0" fill="hold" nodeType="with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fade">
                                      <p:cBhvr>
                                        <p:cTn id="56" dur="1000"/>
                                        <p:tgtEl>
                                          <p:spTgt spid="95"/>
                                        </p:tgtEl>
                                      </p:cBhvr>
                                    </p:animEffect>
                                  </p:childTnLst>
                                </p:cTn>
                              </p:par>
                              <p:par>
                                <p:cTn id="57" presetID="10" presetClass="entr" presetSubtype="0" fill="hold" nodeType="withEffect">
                                  <p:stCondLst>
                                    <p:cond delay="0"/>
                                  </p:stCondLst>
                                  <p:childTnLst>
                                    <p:set>
                                      <p:cBhvr>
                                        <p:cTn id="58" dur="1" fill="hold">
                                          <p:stCondLst>
                                            <p:cond delay="0"/>
                                          </p:stCondLst>
                                        </p:cTn>
                                        <p:tgtEl>
                                          <p:spTgt spid="107"/>
                                        </p:tgtEl>
                                        <p:attrNameLst>
                                          <p:attrName>style.visibility</p:attrName>
                                        </p:attrNameLst>
                                      </p:cBhvr>
                                      <p:to>
                                        <p:strVal val="visible"/>
                                      </p:to>
                                    </p:set>
                                    <p:animEffect transition="in" filter="fade">
                                      <p:cBhvr>
                                        <p:cTn id="59" dur="1000"/>
                                        <p:tgtEl>
                                          <p:spTgt spid="10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106"/>
                                        </p:tgtEl>
                                        <p:attrNameLst>
                                          <p:attrName>style.visibility</p:attrName>
                                        </p:attrNameLst>
                                      </p:cBhvr>
                                      <p:to>
                                        <p:strVal val="hidden"/>
                                      </p:to>
                                    </p:set>
                                  </p:childTnLst>
                                </p:cTn>
                              </p:par>
                              <p:par>
                                <p:cTn id="64" presetID="23" presetClass="entr" presetSubtype="16" fill="hold" nodeType="withEffect">
                                  <p:stCondLst>
                                    <p:cond delay="0"/>
                                  </p:stCondLst>
                                  <p:childTnLst>
                                    <p:set>
                                      <p:cBhvr>
                                        <p:cTn id="65" dur="1" fill="hold">
                                          <p:stCondLst>
                                            <p:cond delay="0"/>
                                          </p:stCondLst>
                                        </p:cTn>
                                        <p:tgtEl>
                                          <p:spTgt spid="93"/>
                                        </p:tgtEl>
                                        <p:attrNameLst>
                                          <p:attrName>style.visibility</p:attrName>
                                        </p:attrNameLst>
                                      </p:cBhvr>
                                      <p:to>
                                        <p:strVal val="visible"/>
                                      </p:to>
                                    </p:set>
                                    <p:anim calcmode="lin" valueType="num">
                                      <p:cBhvr additive="base">
                                        <p:cTn id="66" dur="1000"/>
                                        <p:tgtEl>
                                          <p:spTgt spid="93"/>
                                        </p:tgtEl>
                                        <p:attrNameLst>
                                          <p:attrName>ppt_w</p:attrName>
                                        </p:attrNameLst>
                                      </p:cBhvr>
                                      <p:tavLst>
                                        <p:tav tm="0">
                                          <p:val>
                                            <p:strVal val="0"/>
                                          </p:val>
                                        </p:tav>
                                        <p:tav tm="100000">
                                          <p:val>
                                            <p:strVal val="#ppt_w"/>
                                          </p:val>
                                        </p:tav>
                                      </p:tavLst>
                                    </p:anim>
                                    <p:anim calcmode="lin" valueType="num">
                                      <p:cBhvr additive="base">
                                        <p:cTn id="67" dur="1000"/>
                                        <p:tgtEl>
                                          <p:spTgt spid="93"/>
                                        </p:tgtEl>
                                        <p:attrNameLst>
                                          <p:attrName>ppt_h</p:attrName>
                                        </p:attrNameLst>
                                      </p:cBhvr>
                                      <p:tavLst>
                                        <p:tav tm="0">
                                          <p:val>
                                            <p:strVal val="0"/>
                                          </p:val>
                                        </p:tav>
                                        <p:tav tm="100000">
                                          <p:val>
                                            <p:strVal val="#ppt_h"/>
                                          </p:val>
                                        </p:tav>
                                      </p:tavLst>
                                    </p:anim>
                                  </p:childTnLst>
                                </p:cTn>
                              </p:par>
                              <p:par>
                                <p:cTn id="68" presetID="2" presetClass="exit" presetSubtype="4" fill="hold" nodeType="withEffect">
                                  <p:stCondLst>
                                    <p:cond delay="0"/>
                                  </p:stCondLst>
                                  <p:childTnLst>
                                    <p:anim calcmode="lin" valueType="num">
                                      <p:cBhvr additive="base">
                                        <p:cTn id="69" dur="800"/>
                                        <p:tgtEl>
                                          <p:spTgt spid="95"/>
                                        </p:tgtEl>
                                        <p:attrNameLst>
                                          <p:attrName>ppt_y</p:attrName>
                                        </p:attrNameLst>
                                      </p:cBhvr>
                                      <p:tavLst>
                                        <p:tav tm="0">
                                          <p:val>
                                            <p:strVal val="#ppt_y"/>
                                          </p:val>
                                        </p:tav>
                                        <p:tav tm="100000">
                                          <p:val>
                                            <p:strVal val="#ppt_y+1"/>
                                          </p:val>
                                        </p:tav>
                                      </p:tavLst>
                                    </p:anim>
                                    <p:set>
                                      <p:cBhvr>
                                        <p:cTn id="70" dur="1" fill="hold">
                                          <p:stCondLst>
                                            <p:cond delay="800"/>
                                          </p:stCondLst>
                                        </p:cTn>
                                        <p:tgtEl>
                                          <p:spTgt spid="95"/>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800"/>
                                        <p:tgtEl>
                                          <p:spTgt spid="96"/>
                                        </p:tgtEl>
                                        <p:attrNameLst>
                                          <p:attrName>ppt_y</p:attrName>
                                        </p:attrNameLst>
                                      </p:cBhvr>
                                      <p:tavLst>
                                        <p:tav tm="0">
                                          <p:val>
                                            <p:strVal val="#ppt_y"/>
                                          </p:val>
                                        </p:tav>
                                        <p:tav tm="100000">
                                          <p:val>
                                            <p:strVal val="#ppt_y+1"/>
                                          </p:val>
                                        </p:tav>
                                      </p:tavLst>
                                    </p:anim>
                                    <p:set>
                                      <p:cBhvr>
                                        <p:cTn id="73" dur="1" fill="hold">
                                          <p:stCondLst>
                                            <p:cond delay="800"/>
                                          </p:stCondLst>
                                        </p:cTn>
                                        <p:tgtEl>
                                          <p:spTgt spid="96"/>
                                        </p:tgtEl>
                                        <p:attrNameLst>
                                          <p:attrName>style.visibility</p:attrName>
                                        </p:attrNameLst>
                                      </p:cBhvr>
                                      <p:to>
                                        <p:strVal val="hidden"/>
                                      </p:to>
                                    </p:set>
                                  </p:childTnLst>
                                </p:cTn>
                              </p:par>
                              <p:par>
                                <p:cTn id="74" presetID="2" presetClass="exit" presetSubtype="1" fill="hold" nodeType="withEffect">
                                  <p:stCondLst>
                                    <p:cond delay="0"/>
                                  </p:stCondLst>
                                  <p:childTnLst>
                                    <p:anim calcmode="lin" valueType="num">
                                      <p:cBhvr additive="base">
                                        <p:cTn id="75" dur="800"/>
                                        <p:tgtEl>
                                          <p:spTgt spid="111"/>
                                        </p:tgtEl>
                                        <p:attrNameLst>
                                          <p:attrName>ppt_y</p:attrName>
                                        </p:attrNameLst>
                                      </p:cBhvr>
                                      <p:tavLst>
                                        <p:tav tm="0">
                                          <p:val>
                                            <p:strVal val="#ppt_y"/>
                                          </p:val>
                                        </p:tav>
                                        <p:tav tm="100000">
                                          <p:val>
                                            <p:strVal val="#ppt_y-1"/>
                                          </p:val>
                                        </p:tav>
                                      </p:tavLst>
                                    </p:anim>
                                    <p:set>
                                      <p:cBhvr>
                                        <p:cTn id="76" dur="1" fill="hold">
                                          <p:stCondLst>
                                            <p:cond delay="800"/>
                                          </p:stCondLst>
                                        </p:cTn>
                                        <p:tgtEl>
                                          <p:spTgt spid="111"/>
                                        </p:tgtEl>
                                        <p:attrNameLst>
                                          <p:attrName>style.visibility</p:attrName>
                                        </p:attrNameLst>
                                      </p:cBhvr>
                                      <p:to>
                                        <p:strVal val="hidden"/>
                                      </p:to>
                                    </p:set>
                                  </p:childTnLst>
                                </p:cTn>
                              </p:par>
                              <p:par>
                                <p:cTn id="77" presetID="2" presetClass="exit" presetSubtype="2" fill="hold" nodeType="withEffect">
                                  <p:stCondLst>
                                    <p:cond delay="0"/>
                                  </p:stCondLst>
                                  <p:childTnLst>
                                    <p:anim calcmode="lin" valueType="num">
                                      <p:cBhvr additive="base">
                                        <p:cTn id="78" dur="800"/>
                                        <p:tgtEl>
                                          <p:spTgt spid="110"/>
                                        </p:tgtEl>
                                        <p:attrNameLst>
                                          <p:attrName>ppt_x</p:attrName>
                                        </p:attrNameLst>
                                      </p:cBhvr>
                                      <p:tavLst>
                                        <p:tav tm="0">
                                          <p:val>
                                            <p:strVal val="#ppt_x"/>
                                          </p:val>
                                        </p:tav>
                                        <p:tav tm="100000">
                                          <p:val>
                                            <p:strVal val="#ppt_x+1"/>
                                          </p:val>
                                        </p:tav>
                                      </p:tavLst>
                                    </p:anim>
                                    <p:set>
                                      <p:cBhvr>
                                        <p:cTn id="79" dur="1" fill="hold">
                                          <p:stCondLst>
                                            <p:cond delay="800"/>
                                          </p:stCondLst>
                                        </p:cTn>
                                        <p:tgtEl>
                                          <p:spTgt spid="110"/>
                                        </p:tgtEl>
                                        <p:attrNameLst>
                                          <p:attrName>style.visibility</p:attrName>
                                        </p:attrNameLst>
                                      </p:cBhvr>
                                      <p:to>
                                        <p:strVal val="hidden"/>
                                      </p:to>
                                    </p:set>
                                  </p:childTnLst>
                                </p:cTn>
                              </p:par>
                              <p:par>
                                <p:cTn id="80" presetID="2" presetClass="exit" presetSubtype="1" fill="hold" nodeType="withEffect">
                                  <p:stCondLst>
                                    <p:cond delay="0"/>
                                  </p:stCondLst>
                                  <p:childTnLst>
                                    <p:anim calcmode="lin" valueType="num">
                                      <p:cBhvr additive="base">
                                        <p:cTn id="81" dur="800"/>
                                        <p:tgtEl>
                                          <p:spTgt spid="94"/>
                                        </p:tgtEl>
                                        <p:attrNameLst>
                                          <p:attrName>ppt_y</p:attrName>
                                        </p:attrNameLst>
                                      </p:cBhvr>
                                      <p:tavLst>
                                        <p:tav tm="0">
                                          <p:val>
                                            <p:strVal val="#ppt_y"/>
                                          </p:val>
                                        </p:tav>
                                        <p:tav tm="100000">
                                          <p:val>
                                            <p:strVal val="#ppt_y-1"/>
                                          </p:val>
                                        </p:tav>
                                      </p:tavLst>
                                    </p:anim>
                                    <p:set>
                                      <p:cBhvr>
                                        <p:cTn id="82" dur="1" fill="hold">
                                          <p:stCondLst>
                                            <p:cond delay="800"/>
                                          </p:stCondLst>
                                        </p:cTn>
                                        <p:tgtEl>
                                          <p:spTgt spid="94"/>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07"/>
                                        </p:tgtEl>
                                        <p:attrNameLst>
                                          <p:attrName>style.visibility</p:attrName>
                                        </p:attrNameLst>
                                      </p:cBhvr>
                                      <p:to>
                                        <p:strVal val="hidden"/>
                                      </p:to>
                                    </p:set>
                                  </p:childTnLst>
                                </p:cTn>
                              </p:par>
                              <p:par>
                                <p:cTn id="85" presetID="23" presetClass="entr" presetSubtype="16" fill="hold" nodeType="withEffect">
                                  <p:stCondLst>
                                    <p:cond delay="0"/>
                                  </p:stCondLst>
                                  <p:childTnLst>
                                    <p:set>
                                      <p:cBhvr>
                                        <p:cTn id="86" dur="1" fill="hold">
                                          <p:stCondLst>
                                            <p:cond delay="0"/>
                                          </p:stCondLst>
                                        </p:cTn>
                                        <p:tgtEl>
                                          <p:spTgt spid="92"/>
                                        </p:tgtEl>
                                        <p:attrNameLst>
                                          <p:attrName>style.visibility</p:attrName>
                                        </p:attrNameLst>
                                      </p:cBhvr>
                                      <p:to>
                                        <p:strVal val="visible"/>
                                      </p:to>
                                    </p:set>
                                    <p:anim calcmode="lin" valueType="num">
                                      <p:cBhvr additive="base">
                                        <p:cTn id="87" dur="1000"/>
                                        <p:tgtEl>
                                          <p:spTgt spid="92"/>
                                        </p:tgtEl>
                                        <p:attrNameLst>
                                          <p:attrName>ppt_w</p:attrName>
                                        </p:attrNameLst>
                                      </p:cBhvr>
                                      <p:tavLst>
                                        <p:tav tm="0">
                                          <p:val>
                                            <p:strVal val="0"/>
                                          </p:val>
                                        </p:tav>
                                        <p:tav tm="100000">
                                          <p:val>
                                            <p:strVal val="#ppt_w"/>
                                          </p:val>
                                        </p:tav>
                                      </p:tavLst>
                                    </p:anim>
                                    <p:anim calcmode="lin" valueType="num">
                                      <p:cBhvr additive="base">
                                        <p:cTn id="88" dur="1000"/>
                                        <p:tgtEl>
                                          <p:spTgt spid="9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500"/>
              <a:t>Further implications</a:t>
            </a:r>
            <a:endParaRPr sz="4500"/>
          </a:p>
        </p:txBody>
      </p:sp>
      <p:sp>
        <p:nvSpPr>
          <p:cNvPr id="567" name="Google Shape;567;p32"/>
          <p:cNvSpPr txBox="1">
            <a:spLocks noGrp="1"/>
          </p:cNvSpPr>
          <p:nvPr>
            <p:ph type="subTitle" idx="1"/>
          </p:nvPr>
        </p:nvSpPr>
        <p:spPr>
          <a:xfrm>
            <a:off x="545425" y="2571750"/>
            <a:ext cx="7688100" cy="1971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2"/>
              </a:buClr>
              <a:buSzPts val="1800"/>
              <a:buFont typeface="Raleway"/>
              <a:buChar char="●"/>
            </a:pPr>
            <a:r>
              <a:rPr lang="en" sz="1800" b="1">
                <a:solidFill>
                  <a:schemeClr val="dk2"/>
                </a:solidFill>
                <a:latin typeface="Raleway"/>
                <a:ea typeface="Raleway"/>
                <a:cs typeface="Raleway"/>
                <a:sym typeface="Raleway"/>
              </a:rPr>
              <a:t>More variables</a:t>
            </a:r>
            <a:endParaRPr sz="1800" b="1">
              <a:solidFill>
                <a:schemeClr val="dk2"/>
              </a:solidFill>
              <a:latin typeface="Raleway"/>
              <a:ea typeface="Raleway"/>
              <a:cs typeface="Raleway"/>
              <a:sym typeface="Raleway"/>
            </a:endParaRPr>
          </a:p>
          <a:p>
            <a:pPr marL="457200" lvl="0" indent="-342900" algn="l" rtl="0">
              <a:spcBef>
                <a:spcPts val="0"/>
              </a:spcBef>
              <a:spcAft>
                <a:spcPts val="0"/>
              </a:spcAft>
              <a:buClr>
                <a:schemeClr val="dk2"/>
              </a:buClr>
              <a:buSzPts val="1800"/>
              <a:buFont typeface="Raleway"/>
              <a:buChar char="●"/>
            </a:pPr>
            <a:r>
              <a:rPr lang="en" sz="1800" b="1">
                <a:solidFill>
                  <a:schemeClr val="dk2"/>
                </a:solidFill>
                <a:latin typeface="Raleway"/>
                <a:ea typeface="Raleway"/>
                <a:cs typeface="Raleway"/>
                <a:sym typeface="Raleway"/>
              </a:rPr>
              <a:t>Longer time period</a:t>
            </a:r>
            <a:endParaRPr sz="1800" b="1">
              <a:solidFill>
                <a:schemeClr val="dk2"/>
              </a:solidFill>
              <a:latin typeface="Raleway"/>
              <a:ea typeface="Raleway"/>
              <a:cs typeface="Raleway"/>
              <a:sym typeface="Raleway"/>
            </a:endParaRPr>
          </a:p>
          <a:p>
            <a:pPr marL="457200" lvl="0" indent="-342900" algn="l" rtl="0">
              <a:spcBef>
                <a:spcPts val="0"/>
              </a:spcBef>
              <a:spcAft>
                <a:spcPts val="0"/>
              </a:spcAft>
              <a:buClr>
                <a:schemeClr val="dk2"/>
              </a:buClr>
              <a:buSzPts val="1800"/>
              <a:buFont typeface="Raleway"/>
              <a:buChar char="●"/>
            </a:pPr>
            <a:r>
              <a:rPr lang="en" sz="1800" b="1">
                <a:solidFill>
                  <a:schemeClr val="dk2"/>
                </a:solidFill>
                <a:latin typeface="Raleway"/>
                <a:ea typeface="Raleway"/>
                <a:cs typeface="Raleway"/>
                <a:sym typeface="Raleway"/>
              </a:rPr>
              <a:t>Clusters within clusters</a:t>
            </a:r>
            <a:endParaRPr sz="1800" b="1">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500"/>
              <a:t>Thank you!</a:t>
            </a:r>
            <a:endParaRPr sz="4500"/>
          </a:p>
        </p:txBody>
      </p:sp>
      <p:sp>
        <p:nvSpPr>
          <p:cNvPr id="573" name="Google Shape;573;p3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34"/>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579" name="Google Shape;579;p34"/>
          <p:cNvSpPr txBox="1"/>
          <p:nvPr/>
        </p:nvSpPr>
        <p:spPr>
          <a:xfrm>
            <a:off x="808550" y="1400100"/>
            <a:ext cx="6497700" cy="2166717"/>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Lato"/>
              <a:buChar char="●"/>
            </a:pPr>
            <a:r>
              <a:rPr lang="en" dirty="0">
                <a:latin typeface="Lato"/>
                <a:ea typeface="Lato"/>
                <a:cs typeface="Lato"/>
                <a:sym typeface="Lato"/>
              </a:rPr>
              <a:t>Cui (2020), Introduction to the K-Means Clustering Algorithm Based on the Elbow Method, Clausius Scientific Press, Canada</a:t>
            </a:r>
            <a:endParaRPr dirty="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dirty="0">
                <a:latin typeface="Lato"/>
                <a:ea typeface="Lato"/>
                <a:cs typeface="Lato"/>
                <a:sym typeface="Lato"/>
              </a:rPr>
              <a:t>Porter (1979), How Competitive Forces Shape Strategy, Harvard Business Review, available at: https://</a:t>
            </a:r>
            <a:r>
              <a:rPr lang="en" dirty="0" err="1">
                <a:latin typeface="Lato"/>
                <a:ea typeface="Lato"/>
                <a:cs typeface="Lato"/>
                <a:sym typeface="Lato"/>
              </a:rPr>
              <a:t>hbr.org</a:t>
            </a:r>
            <a:r>
              <a:rPr lang="en" dirty="0">
                <a:latin typeface="Lato"/>
                <a:ea typeface="Lato"/>
                <a:cs typeface="Lato"/>
                <a:sym typeface="Lato"/>
              </a:rPr>
              <a:t>/1979/03/how-competitive-forces-shape-strategy</a:t>
            </a:r>
            <a:endParaRPr dirty="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dirty="0">
                <a:latin typeface="Lato"/>
                <a:ea typeface="Lato"/>
                <a:cs typeface="Lato"/>
                <a:sym typeface="Lato"/>
              </a:rPr>
              <a:t>Tan, Steinbach, Kumar (2021), Introduction to Data Mining, second edition, Pearson</a:t>
            </a:r>
            <a:endParaRPr dirty="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 dirty="0">
                <a:latin typeface="Lato"/>
                <a:ea typeface="Lato"/>
                <a:cs typeface="Lato"/>
                <a:sym typeface="Lato"/>
              </a:rPr>
              <a:t>Icons used in the slides taken from </a:t>
            </a:r>
            <a:r>
              <a:rPr lang="en" dirty="0">
                <a:uFill>
                  <a:noFill/>
                </a:uFill>
                <a:latin typeface="Lato"/>
                <a:ea typeface="Lato"/>
                <a:cs typeface="Lato"/>
                <a:sym typeface="Lato"/>
                <a:hlinkClick r:id="rId3"/>
              </a:rPr>
              <a:t>https://www.flaticon.com/</a:t>
            </a:r>
            <a:endParaRPr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Agenda</a:t>
            </a:r>
            <a:endParaRPr/>
          </a:p>
        </p:txBody>
      </p:sp>
      <p:sp>
        <p:nvSpPr>
          <p:cNvPr id="117" name="Google Shape;117;p15"/>
          <p:cNvSpPr txBox="1">
            <a:spLocks noGrp="1"/>
          </p:cNvSpPr>
          <p:nvPr>
            <p:ph type="subTitle" idx="1"/>
          </p:nvPr>
        </p:nvSpPr>
        <p:spPr>
          <a:xfrm>
            <a:off x="729625" y="2351100"/>
            <a:ext cx="8211900" cy="22641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30200" algn="l" rtl="0">
              <a:spcBef>
                <a:spcPts val="0"/>
              </a:spcBef>
              <a:spcAft>
                <a:spcPts val="0"/>
              </a:spcAft>
              <a:buSzPts val="1600"/>
              <a:buAutoNum type="arabicPeriod"/>
            </a:pPr>
            <a:r>
              <a:rPr lang="en"/>
              <a:t>Industry Analysis</a:t>
            </a:r>
            <a:endParaRPr/>
          </a:p>
          <a:p>
            <a:pPr marL="457200" lvl="0" indent="-330200" algn="l" rtl="0">
              <a:spcBef>
                <a:spcPts val="0"/>
              </a:spcBef>
              <a:spcAft>
                <a:spcPts val="0"/>
              </a:spcAft>
              <a:buSzPts val="1600"/>
              <a:buAutoNum type="arabicPeriod"/>
            </a:pPr>
            <a:r>
              <a:rPr lang="en"/>
              <a:t>Clustering</a:t>
            </a:r>
            <a:endParaRPr/>
          </a:p>
          <a:p>
            <a:pPr marL="457200" lvl="0" indent="-330200" algn="l" rtl="0">
              <a:spcBef>
                <a:spcPts val="0"/>
              </a:spcBef>
              <a:spcAft>
                <a:spcPts val="0"/>
              </a:spcAft>
              <a:buSzPts val="1600"/>
              <a:buAutoNum type="arabicPeriod"/>
            </a:pPr>
            <a:r>
              <a:rPr lang="en"/>
              <a:t>Results</a:t>
            </a:r>
            <a:endParaRPr/>
          </a:p>
          <a:p>
            <a:pPr marL="457200" lvl="0" indent="-330200" algn="l" rtl="0">
              <a:spcBef>
                <a:spcPts val="0"/>
              </a:spcBef>
              <a:spcAft>
                <a:spcPts val="0"/>
              </a:spcAft>
              <a:buSzPts val="1600"/>
              <a:buAutoNum type="arabicPeriod"/>
            </a:pPr>
            <a:r>
              <a:rPr lang="en"/>
              <a:t>Conclusion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727650" y="535300"/>
            <a:ext cx="8092838"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80" dirty="0"/>
              <a:t>Industry Analysis: Porter’s Five Forces</a:t>
            </a:r>
            <a:endParaRPr sz="2380" dirty="0"/>
          </a:p>
        </p:txBody>
      </p:sp>
      <p:grpSp>
        <p:nvGrpSpPr>
          <p:cNvPr id="123" name="Google Shape;123;p16"/>
          <p:cNvGrpSpPr/>
          <p:nvPr/>
        </p:nvGrpSpPr>
        <p:grpSpPr>
          <a:xfrm>
            <a:off x="308838" y="1776375"/>
            <a:ext cx="3558375" cy="924600"/>
            <a:chOff x="308838" y="1242975"/>
            <a:chExt cx="3558375" cy="924600"/>
          </a:xfrm>
        </p:grpSpPr>
        <p:cxnSp>
          <p:nvCxnSpPr>
            <p:cNvPr id="124" name="Google Shape;124;p16"/>
            <p:cNvCxnSpPr/>
            <p:nvPr/>
          </p:nvCxnSpPr>
          <p:spPr>
            <a:xfrm rot="10800000">
              <a:off x="2642013" y="1654113"/>
              <a:ext cx="1225200" cy="0"/>
            </a:xfrm>
            <a:prstGeom prst="straightConnector1">
              <a:avLst/>
            </a:prstGeom>
            <a:noFill/>
            <a:ln w="9525" cap="flat" cmpd="sng">
              <a:solidFill>
                <a:srgbClr val="249C90"/>
              </a:solidFill>
              <a:prstDash val="solid"/>
              <a:round/>
              <a:headEnd type="none" w="sm" len="sm"/>
              <a:tailEnd type="oval" w="med" len="med"/>
            </a:ln>
          </p:spPr>
        </p:cxnSp>
        <p:sp>
          <p:nvSpPr>
            <p:cNvPr id="125" name="Google Shape;125;p16"/>
            <p:cNvSpPr txBox="1"/>
            <p:nvPr/>
          </p:nvSpPr>
          <p:spPr>
            <a:xfrm>
              <a:off x="308838" y="1242975"/>
              <a:ext cx="2124000"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Lato"/>
                  <a:ea typeface="Lato"/>
                  <a:cs typeface="Lato"/>
                  <a:sym typeface="Lato"/>
                </a:rPr>
                <a:t>Internal Rivalry</a:t>
              </a:r>
              <a:endParaRPr sz="1200" b="1">
                <a:latin typeface="Lato"/>
                <a:ea typeface="Lato"/>
                <a:cs typeface="Lato"/>
                <a:sym typeface="Lato"/>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r>
                <a:rPr lang="en" sz="800">
                  <a:latin typeface="Lato"/>
                  <a:ea typeface="Lato"/>
                  <a:cs typeface="Lato"/>
                  <a:sym typeface="Lato"/>
                </a:rPr>
                <a:t>Though competition on market</a:t>
              </a:r>
              <a:endParaRPr sz="800" b="1">
                <a:latin typeface="Lato"/>
                <a:ea typeface="Lato"/>
                <a:cs typeface="Lato"/>
                <a:sym typeface="Lato"/>
              </a:endParaRPr>
            </a:p>
          </p:txBody>
        </p:sp>
      </p:grpSp>
      <p:grpSp>
        <p:nvGrpSpPr>
          <p:cNvPr id="126" name="Google Shape;126;p16"/>
          <p:cNvGrpSpPr/>
          <p:nvPr/>
        </p:nvGrpSpPr>
        <p:grpSpPr>
          <a:xfrm>
            <a:off x="308838" y="3179525"/>
            <a:ext cx="3263100" cy="924600"/>
            <a:chOff x="308838" y="2646125"/>
            <a:chExt cx="3263100" cy="924600"/>
          </a:xfrm>
        </p:grpSpPr>
        <p:cxnSp>
          <p:nvCxnSpPr>
            <p:cNvPr id="127" name="Google Shape;127;p16"/>
            <p:cNvCxnSpPr/>
            <p:nvPr/>
          </p:nvCxnSpPr>
          <p:spPr>
            <a:xfrm rot="10800000">
              <a:off x="2641938" y="3108425"/>
              <a:ext cx="930000" cy="0"/>
            </a:xfrm>
            <a:prstGeom prst="straightConnector1">
              <a:avLst/>
            </a:prstGeom>
            <a:noFill/>
            <a:ln w="9525" cap="flat" cmpd="sng">
              <a:solidFill>
                <a:srgbClr val="1F887E"/>
              </a:solidFill>
              <a:prstDash val="solid"/>
              <a:round/>
              <a:headEnd type="none" w="sm" len="sm"/>
              <a:tailEnd type="oval" w="med" len="med"/>
            </a:ln>
          </p:spPr>
        </p:cxnSp>
        <p:sp>
          <p:nvSpPr>
            <p:cNvPr id="128" name="Google Shape;128;p16"/>
            <p:cNvSpPr txBox="1"/>
            <p:nvPr/>
          </p:nvSpPr>
          <p:spPr>
            <a:xfrm>
              <a:off x="308838" y="2646125"/>
              <a:ext cx="2124000"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Lato"/>
                  <a:ea typeface="Lato"/>
                  <a:cs typeface="Lato"/>
                  <a:sym typeface="Lato"/>
                </a:rPr>
                <a:t>Market Entry</a:t>
              </a:r>
              <a:endParaRPr sz="1200" b="1">
                <a:latin typeface="Lato"/>
                <a:ea typeface="Lato"/>
                <a:cs typeface="Lato"/>
                <a:sym typeface="Lato"/>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r>
                <a:rPr lang="en" sz="800">
                  <a:latin typeface="Lato"/>
                  <a:ea typeface="Lato"/>
                  <a:cs typeface="Lato"/>
                  <a:sym typeface="Lato"/>
                </a:rPr>
                <a:t>Moderate threat of new entries</a:t>
              </a:r>
              <a:endParaRPr sz="800" b="1">
                <a:latin typeface="Lato"/>
                <a:ea typeface="Lato"/>
                <a:cs typeface="Lato"/>
                <a:sym typeface="Lato"/>
              </a:endParaRPr>
            </a:p>
          </p:txBody>
        </p:sp>
      </p:grpSp>
      <p:grpSp>
        <p:nvGrpSpPr>
          <p:cNvPr id="129" name="Google Shape;129;p16"/>
          <p:cNvGrpSpPr/>
          <p:nvPr/>
        </p:nvGrpSpPr>
        <p:grpSpPr>
          <a:xfrm>
            <a:off x="4657738" y="3925100"/>
            <a:ext cx="4297163" cy="924600"/>
            <a:chOff x="4657738" y="3391700"/>
            <a:chExt cx="4297163" cy="924600"/>
          </a:xfrm>
        </p:grpSpPr>
        <p:cxnSp>
          <p:nvCxnSpPr>
            <p:cNvPr id="130" name="Google Shape;130;p16"/>
            <p:cNvCxnSpPr/>
            <p:nvPr/>
          </p:nvCxnSpPr>
          <p:spPr>
            <a:xfrm>
              <a:off x="4657738" y="3854000"/>
              <a:ext cx="1838700" cy="0"/>
            </a:xfrm>
            <a:prstGeom prst="straightConnector1">
              <a:avLst/>
            </a:prstGeom>
            <a:noFill/>
            <a:ln w="9525" cap="flat" cmpd="sng">
              <a:solidFill>
                <a:srgbClr val="1D7E74"/>
              </a:solidFill>
              <a:prstDash val="solid"/>
              <a:round/>
              <a:headEnd type="none" w="sm" len="sm"/>
              <a:tailEnd type="oval" w="med" len="med"/>
            </a:ln>
          </p:spPr>
        </p:cxnSp>
        <p:sp>
          <p:nvSpPr>
            <p:cNvPr id="131" name="Google Shape;131;p16"/>
            <p:cNvSpPr txBox="1"/>
            <p:nvPr/>
          </p:nvSpPr>
          <p:spPr>
            <a:xfrm>
              <a:off x="6696501" y="3391700"/>
              <a:ext cx="22584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Lato"/>
                  <a:ea typeface="Lato"/>
                  <a:cs typeface="Lato"/>
                  <a:sym typeface="Lato"/>
                </a:rPr>
                <a:t>Substitutes and Complements</a:t>
              </a:r>
              <a:endParaRPr sz="1200" b="1">
                <a:latin typeface="Lato"/>
                <a:ea typeface="Lato"/>
                <a:cs typeface="Lato"/>
                <a:sym typeface="La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Lato"/>
                  <a:ea typeface="Lato"/>
                  <a:cs typeface="Lato"/>
                  <a:sym typeface="Lato"/>
                </a:rPr>
                <a:t>Moderate but increasing threats from substitute products</a:t>
              </a:r>
              <a:endParaRPr sz="800" b="1">
                <a:latin typeface="Lato"/>
                <a:ea typeface="Lato"/>
                <a:cs typeface="Lato"/>
                <a:sym typeface="Lato"/>
              </a:endParaRPr>
            </a:p>
          </p:txBody>
        </p:sp>
      </p:grpSp>
      <p:grpSp>
        <p:nvGrpSpPr>
          <p:cNvPr id="132" name="Google Shape;132;p16"/>
          <p:cNvGrpSpPr/>
          <p:nvPr/>
        </p:nvGrpSpPr>
        <p:grpSpPr>
          <a:xfrm>
            <a:off x="5209838" y="1776375"/>
            <a:ext cx="3610650" cy="924600"/>
            <a:chOff x="5209838" y="1242975"/>
            <a:chExt cx="3610650" cy="924600"/>
          </a:xfrm>
        </p:grpSpPr>
        <p:sp>
          <p:nvSpPr>
            <p:cNvPr id="133" name="Google Shape;133;p16"/>
            <p:cNvSpPr txBox="1"/>
            <p:nvPr/>
          </p:nvSpPr>
          <p:spPr>
            <a:xfrm>
              <a:off x="6696488" y="1242975"/>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Lato"/>
                  <a:ea typeface="Lato"/>
                  <a:cs typeface="Lato"/>
                  <a:sym typeface="Lato"/>
                </a:rPr>
                <a:t>Bargaining Power Suppliers</a:t>
              </a:r>
              <a:endParaRPr sz="1200" b="1">
                <a:latin typeface="Lato"/>
                <a:ea typeface="Lato"/>
                <a:cs typeface="Lato"/>
                <a:sym typeface="Lato"/>
              </a:endParaRPr>
            </a:p>
            <a:p>
              <a:pPr marL="0" lvl="0" indent="0" algn="l" rtl="0">
                <a:spcBef>
                  <a:spcPts val="0"/>
                </a:spcBef>
                <a:spcAft>
                  <a:spcPts val="0"/>
                </a:spcAft>
                <a:buNone/>
              </a:pPr>
              <a:endParaRPr sz="800" b="1">
                <a:latin typeface="Lato"/>
                <a:ea typeface="Lato"/>
                <a:cs typeface="Lato"/>
                <a:sym typeface="Lato"/>
              </a:endParaRPr>
            </a:p>
            <a:p>
              <a:pPr marL="0" lvl="0" indent="0" algn="l" rtl="0">
                <a:spcBef>
                  <a:spcPts val="0"/>
                </a:spcBef>
                <a:spcAft>
                  <a:spcPts val="1600"/>
                </a:spcAft>
                <a:buNone/>
              </a:pPr>
              <a:r>
                <a:rPr lang="en" sz="800">
                  <a:latin typeface="Lato"/>
                  <a:ea typeface="Lato"/>
                  <a:cs typeface="Lato"/>
                  <a:sym typeface="Lato"/>
                </a:rPr>
                <a:t>Very high (pricing power)</a:t>
              </a:r>
              <a:endParaRPr sz="800" b="1">
                <a:latin typeface="Lato"/>
                <a:ea typeface="Lato"/>
                <a:cs typeface="Lato"/>
                <a:sym typeface="Lato"/>
              </a:endParaRPr>
            </a:p>
          </p:txBody>
        </p:sp>
        <p:cxnSp>
          <p:nvCxnSpPr>
            <p:cNvPr id="134" name="Google Shape;134;p16"/>
            <p:cNvCxnSpPr/>
            <p:nvPr/>
          </p:nvCxnSpPr>
          <p:spPr>
            <a:xfrm>
              <a:off x="5209838" y="1654113"/>
              <a:ext cx="1286700" cy="0"/>
            </a:xfrm>
            <a:prstGeom prst="straightConnector1">
              <a:avLst/>
            </a:prstGeom>
            <a:noFill/>
            <a:ln w="9525" cap="flat" cmpd="sng">
              <a:solidFill>
                <a:srgbClr val="155B54"/>
              </a:solidFill>
              <a:prstDash val="solid"/>
              <a:round/>
              <a:headEnd type="none" w="sm" len="sm"/>
              <a:tailEnd type="oval" w="med" len="med"/>
            </a:ln>
          </p:spPr>
        </p:cxnSp>
      </p:grpSp>
      <p:grpSp>
        <p:nvGrpSpPr>
          <p:cNvPr id="135" name="Google Shape;135;p16"/>
          <p:cNvGrpSpPr/>
          <p:nvPr/>
        </p:nvGrpSpPr>
        <p:grpSpPr>
          <a:xfrm>
            <a:off x="5610288" y="2846750"/>
            <a:ext cx="3210200" cy="924600"/>
            <a:chOff x="5610288" y="2313350"/>
            <a:chExt cx="3210200" cy="924600"/>
          </a:xfrm>
        </p:grpSpPr>
        <p:cxnSp>
          <p:nvCxnSpPr>
            <p:cNvPr id="136" name="Google Shape;136;p16"/>
            <p:cNvCxnSpPr/>
            <p:nvPr/>
          </p:nvCxnSpPr>
          <p:spPr>
            <a:xfrm>
              <a:off x="5610288" y="2775650"/>
              <a:ext cx="886200" cy="0"/>
            </a:xfrm>
            <a:prstGeom prst="straightConnector1">
              <a:avLst/>
            </a:prstGeom>
            <a:noFill/>
            <a:ln w="9525" cap="flat" cmpd="sng">
              <a:solidFill>
                <a:srgbClr val="1B786E"/>
              </a:solidFill>
              <a:prstDash val="solid"/>
              <a:round/>
              <a:headEnd type="none" w="sm" len="sm"/>
              <a:tailEnd type="oval" w="med" len="med"/>
            </a:ln>
          </p:spPr>
        </p:cxnSp>
        <p:sp>
          <p:nvSpPr>
            <p:cNvPr id="137" name="Google Shape;137;p16"/>
            <p:cNvSpPr txBox="1"/>
            <p:nvPr/>
          </p:nvSpPr>
          <p:spPr>
            <a:xfrm>
              <a:off x="6696488" y="2313350"/>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Lato"/>
                  <a:ea typeface="Lato"/>
                  <a:cs typeface="Lato"/>
                  <a:sym typeface="Lato"/>
                </a:rPr>
                <a:t>Bargaining Power Buyers</a:t>
              </a:r>
              <a:endParaRPr sz="1200" b="1">
                <a:latin typeface="Lato"/>
                <a:ea typeface="Lato"/>
                <a:cs typeface="Lato"/>
                <a:sym typeface="Lato"/>
              </a:endParaRPr>
            </a:p>
            <a:p>
              <a:pPr marL="0" lvl="0" indent="0" algn="l" rtl="0">
                <a:spcBef>
                  <a:spcPts val="0"/>
                </a:spcBef>
                <a:spcAft>
                  <a:spcPts val="0"/>
                </a:spcAft>
                <a:buNone/>
              </a:pPr>
              <a:endParaRPr sz="800" b="1">
                <a:latin typeface="Lato"/>
                <a:ea typeface="Lato"/>
                <a:cs typeface="Lato"/>
                <a:sym typeface="Lato"/>
              </a:endParaRPr>
            </a:p>
            <a:p>
              <a:pPr marL="0" lvl="0" indent="0" algn="l" rtl="0">
                <a:spcBef>
                  <a:spcPts val="0"/>
                </a:spcBef>
                <a:spcAft>
                  <a:spcPts val="1600"/>
                </a:spcAft>
                <a:buNone/>
              </a:pPr>
              <a:r>
                <a:rPr lang="en" sz="800">
                  <a:latin typeface="Lato"/>
                  <a:ea typeface="Lato"/>
                  <a:cs typeface="Lato"/>
                  <a:sym typeface="Lato"/>
                </a:rPr>
                <a:t>Very high (low switching costs)</a:t>
              </a:r>
              <a:endParaRPr sz="800" b="1">
                <a:latin typeface="Lato"/>
                <a:ea typeface="Lato"/>
                <a:cs typeface="Lato"/>
                <a:sym typeface="Lato"/>
              </a:endParaRPr>
            </a:p>
          </p:txBody>
        </p:sp>
      </p:grpSp>
      <p:grpSp>
        <p:nvGrpSpPr>
          <p:cNvPr id="138" name="Google Shape;138;p16"/>
          <p:cNvGrpSpPr/>
          <p:nvPr/>
        </p:nvGrpSpPr>
        <p:grpSpPr>
          <a:xfrm>
            <a:off x="2601236" y="1188351"/>
            <a:ext cx="3922200" cy="3915924"/>
            <a:chOff x="2610905" y="610653"/>
            <a:chExt cx="3922200" cy="3922200"/>
          </a:xfrm>
        </p:grpSpPr>
        <p:sp>
          <p:nvSpPr>
            <p:cNvPr id="139" name="Google Shape;139;p16"/>
            <p:cNvSpPr/>
            <p:nvPr/>
          </p:nvSpPr>
          <p:spPr>
            <a:xfrm rot="-4980021">
              <a:off x="3204123" y="1186472"/>
              <a:ext cx="2771960" cy="2771960"/>
            </a:xfrm>
            <a:prstGeom prst="blockArc">
              <a:avLst>
                <a:gd name="adj1" fmla="val 12602522"/>
                <a:gd name="adj2" fmla="val 16867657"/>
                <a:gd name="adj3" fmla="val 20844"/>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rot="7920309">
              <a:off x="3183402" y="1183149"/>
              <a:ext cx="2777207" cy="2777207"/>
            </a:xfrm>
            <a:prstGeom prst="blockArc">
              <a:avLst>
                <a:gd name="adj1" fmla="val 12602522"/>
                <a:gd name="adj2" fmla="val 16867657"/>
                <a:gd name="adj3" fmla="val 20844"/>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rot="3600063">
              <a:off x="3186335" y="1195681"/>
              <a:ext cx="2777488" cy="2777488"/>
            </a:xfrm>
            <a:prstGeom prst="blockArc">
              <a:avLst>
                <a:gd name="adj1" fmla="val 12602522"/>
                <a:gd name="adj2" fmla="val 16867657"/>
                <a:gd name="adj3" fmla="val 20844"/>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rot="4024705">
              <a:off x="5326681" y="1940898"/>
              <a:ext cx="578477" cy="579147"/>
            </a:xfrm>
            <a:prstGeom prst="pie">
              <a:avLst>
                <a:gd name="adj1" fmla="val 6190354"/>
                <a:gd name="adj2" fmla="val 14996165"/>
              </a:avLst>
            </a:prstGeom>
            <a:solidFill>
              <a:srgbClr val="1B786E"/>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rot="-6816027">
              <a:off x="5326729" y="1940918"/>
              <a:ext cx="578485" cy="579035"/>
            </a:xfrm>
            <a:prstGeom prst="pie">
              <a:avLst>
                <a:gd name="adj1" fmla="val 4028252"/>
                <a:gd name="adj2" fmla="val 17183677"/>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rot="-9359762">
              <a:off x="3193941" y="1176205"/>
              <a:ext cx="2777287" cy="2777287"/>
            </a:xfrm>
            <a:prstGeom prst="blockArc">
              <a:avLst>
                <a:gd name="adj1" fmla="val 12602522"/>
                <a:gd name="adj2" fmla="val 16867657"/>
                <a:gd name="adj3" fmla="val 20844"/>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rot="-8936366">
              <a:off x="3659126" y="3173505"/>
              <a:ext cx="578551" cy="578963"/>
            </a:xfrm>
            <a:prstGeom prst="pie">
              <a:avLst>
                <a:gd name="adj1" fmla="val 6190354"/>
                <a:gd name="adj2" fmla="val 14996165"/>
              </a:avLst>
            </a:prstGeom>
            <a:solidFill>
              <a:srgbClr val="1F887E"/>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824498">
              <a:off x="3659375" y="3173497"/>
              <a:ext cx="578475" cy="578885"/>
            </a:xfrm>
            <a:prstGeom prst="pie">
              <a:avLst>
                <a:gd name="adj1" fmla="val 4028252"/>
                <a:gd name="adj2" fmla="val 17183677"/>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rot="-600092">
              <a:off x="3198852" y="1195456"/>
              <a:ext cx="2777611" cy="2777611"/>
            </a:xfrm>
            <a:prstGeom prst="blockArc">
              <a:avLst>
                <a:gd name="adj1" fmla="val 12513247"/>
                <a:gd name="adj2" fmla="val 16867657"/>
                <a:gd name="adj3" fmla="val 20844"/>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rot="-176551">
              <a:off x="4312105" y="1195442"/>
              <a:ext cx="578563" cy="579162"/>
            </a:xfrm>
            <a:prstGeom prst="pie">
              <a:avLst>
                <a:gd name="adj1" fmla="val 6190354"/>
                <a:gd name="adj2" fmla="val 14996165"/>
              </a:avLst>
            </a:prstGeom>
            <a:solidFill>
              <a:srgbClr val="155B5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rot="10584085">
              <a:off x="4312088" y="1195622"/>
              <a:ext cx="578340" cy="578939"/>
            </a:xfrm>
            <a:prstGeom prst="pie">
              <a:avLst>
                <a:gd name="adj1" fmla="val 4028252"/>
                <a:gd name="adj2" fmla="val 17183677"/>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rot="8344778">
              <a:off x="4940929" y="3162886"/>
              <a:ext cx="578465" cy="578888"/>
            </a:xfrm>
            <a:prstGeom prst="pie">
              <a:avLst>
                <a:gd name="adj1" fmla="val 6190354"/>
                <a:gd name="adj2" fmla="val 14996165"/>
              </a:avLst>
            </a:prstGeom>
            <a:solidFill>
              <a:srgbClr val="1D7E74"/>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rot="-2495643">
              <a:off x="4941000" y="3162728"/>
              <a:ext cx="578445" cy="579093"/>
            </a:xfrm>
            <a:prstGeom prst="pie">
              <a:avLst>
                <a:gd name="adj1" fmla="val 4028252"/>
                <a:gd name="adj2" fmla="val 17183677"/>
              </a:avLst>
            </a:prstGeom>
            <a:solidFill>
              <a:srgbClr val="1D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rot="-4556960">
              <a:off x="3257335" y="1939059"/>
              <a:ext cx="578302" cy="578957"/>
            </a:xfrm>
            <a:prstGeom prst="pie">
              <a:avLst>
                <a:gd name="adj1" fmla="val 6190354"/>
                <a:gd name="adj2" fmla="val 14996165"/>
              </a:avLst>
            </a:prstGeom>
            <a:solidFill>
              <a:srgbClr val="249C90"/>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rot="6204541">
              <a:off x="3257468" y="1938977"/>
              <a:ext cx="578264" cy="578917"/>
            </a:xfrm>
            <a:prstGeom prst="pie">
              <a:avLst>
                <a:gd name="adj1" fmla="val 4028252"/>
                <a:gd name="adj2" fmla="val 17183677"/>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txBox="1"/>
            <p:nvPr/>
          </p:nvSpPr>
          <p:spPr>
            <a:xfrm>
              <a:off x="4341900" y="1271896"/>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Lato"/>
                  <a:ea typeface="Lato"/>
                  <a:cs typeface="Lato"/>
                  <a:sym typeface="Lato"/>
                </a:rPr>
                <a:t>05</a:t>
              </a:r>
              <a:endParaRPr sz="1600" b="1">
                <a:solidFill>
                  <a:srgbClr val="FFFFFF"/>
                </a:solidFill>
                <a:latin typeface="Lato"/>
                <a:ea typeface="Lato"/>
                <a:cs typeface="Lato"/>
                <a:sym typeface="Lato"/>
              </a:endParaRPr>
            </a:p>
          </p:txBody>
        </p:sp>
        <p:sp>
          <p:nvSpPr>
            <p:cNvPr id="155" name="Google Shape;155;p16"/>
            <p:cNvSpPr txBox="1"/>
            <p:nvPr/>
          </p:nvSpPr>
          <p:spPr>
            <a:xfrm>
              <a:off x="3274219"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Lato"/>
                  <a:ea typeface="Lato"/>
                  <a:cs typeface="Lato"/>
                  <a:sym typeface="Lato"/>
                </a:rPr>
                <a:t>01</a:t>
              </a:r>
              <a:endParaRPr sz="1600" b="1">
                <a:solidFill>
                  <a:srgbClr val="FFFFFF"/>
                </a:solidFill>
                <a:latin typeface="Lato"/>
                <a:ea typeface="Lato"/>
                <a:cs typeface="Lato"/>
                <a:sym typeface="Lato"/>
              </a:endParaRPr>
            </a:p>
          </p:txBody>
        </p:sp>
        <p:sp>
          <p:nvSpPr>
            <p:cNvPr id="156" name="Google Shape;156;p16"/>
            <p:cNvSpPr txBox="1"/>
            <p:nvPr/>
          </p:nvSpPr>
          <p:spPr>
            <a:xfrm>
              <a:off x="3685317"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Lato"/>
                  <a:ea typeface="Lato"/>
                  <a:cs typeface="Lato"/>
                  <a:sym typeface="Lato"/>
                </a:rPr>
                <a:t>02</a:t>
              </a:r>
              <a:endParaRPr sz="1600" b="1">
                <a:solidFill>
                  <a:srgbClr val="FFFFFF"/>
                </a:solidFill>
                <a:latin typeface="Lato"/>
                <a:ea typeface="Lato"/>
                <a:cs typeface="Lato"/>
                <a:sym typeface="Lato"/>
              </a:endParaRPr>
            </a:p>
          </p:txBody>
        </p:sp>
        <p:sp>
          <p:nvSpPr>
            <p:cNvPr id="157" name="Google Shape;157;p16"/>
            <p:cNvSpPr txBox="1"/>
            <p:nvPr/>
          </p:nvSpPr>
          <p:spPr>
            <a:xfrm>
              <a:off x="4955323"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Lato"/>
                  <a:ea typeface="Lato"/>
                  <a:cs typeface="Lato"/>
                  <a:sym typeface="Lato"/>
                </a:rPr>
                <a:t>03</a:t>
              </a:r>
              <a:endParaRPr sz="1600" b="1">
                <a:solidFill>
                  <a:srgbClr val="FFFFFF"/>
                </a:solidFill>
                <a:latin typeface="Lato"/>
                <a:ea typeface="Lato"/>
                <a:cs typeface="Lato"/>
                <a:sym typeface="Lato"/>
              </a:endParaRPr>
            </a:p>
          </p:txBody>
        </p:sp>
        <p:sp>
          <p:nvSpPr>
            <p:cNvPr id="158" name="Google Shape;158;p16"/>
            <p:cNvSpPr txBox="1"/>
            <p:nvPr/>
          </p:nvSpPr>
          <p:spPr>
            <a:xfrm>
              <a:off x="5364737"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Lato"/>
                  <a:ea typeface="Lato"/>
                  <a:cs typeface="Lato"/>
                  <a:sym typeface="Lato"/>
                </a:rPr>
                <a:t>04</a:t>
              </a:r>
              <a:endParaRPr sz="1600" b="1">
                <a:solidFill>
                  <a:srgbClr val="FFFFFF"/>
                </a:solidFill>
                <a:latin typeface="Lato"/>
                <a:ea typeface="Lato"/>
                <a:cs typeface="Lato"/>
                <a:sym typeface="La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a:t>What customer segments can we identify?</a:t>
            </a:r>
            <a:endParaRPr sz="4500"/>
          </a:p>
        </p:txBody>
      </p:sp>
      <p:pic>
        <p:nvPicPr>
          <p:cNvPr id="164" name="Google Shape;164;p17"/>
          <p:cNvPicPr preferRelativeResize="0"/>
          <p:nvPr/>
        </p:nvPicPr>
        <p:blipFill>
          <a:blip r:embed="rId3">
            <a:alphaModFix/>
          </a:blip>
          <a:stretch>
            <a:fillRect/>
          </a:stretch>
        </p:blipFill>
        <p:spPr>
          <a:xfrm>
            <a:off x="4717900" y="3398553"/>
            <a:ext cx="925501" cy="1124659"/>
          </a:xfrm>
          <a:prstGeom prst="rect">
            <a:avLst/>
          </a:prstGeom>
          <a:noFill/>
          <a:ln>
            <a:noFill/>
          </a:ln>
        </p:spPr>
      </p:pic>
      <p:pic>
        <p:nvPicPr>
          <p:cNvPr id="165" name="Google Shape;165;p17"/>
          <p:cNvPicPr preferRelativeResize="0"/>
          <p:nvPr/>
        </p:nvPicPr>
        <p:blipFill rotWithShape="1">
          <a:blip r:embed="rId4">
            <a:alphaModFix/>
          </a:blip>
          <a:srcRect/>
          <a:stretch/>
        </p:blipFill>
        <p:spPr>
          <a:xfrm>
            <a:off x="6114763" y="3837287"/>
            <a:ext cx="1181675" cy="1181675"/>
          </a:xfrm>
          <a:prstGeom prst="rect">
            <a:avLst/>
          </a:prstGeom>
          <a:noFill/>
          <a:ln>
            <a:noFill/>
          </a:ln>
        </p:spPr>
      </p:pic>
      <p:pic>
        <p:nvPicPr>
          <p:cNvPr id="166" name="Google Shape;166;p17"/>
          <p:cNvPicPr preferRelativeResize="0"/>
          <p:nvPr/>
        </p:nvPicPr>
        <p:blipFill>
          <a:blip r:embed="rId5">
            <a:alphaModFix/>
          </a:blip>
          <a:stretch>
            <a:fillRect/>
          </a:stretch>
        </p:blipFill>
        <p:spPr>
          <a:xfrm>
            <a:off x="802800" y="3739225"/>
            <a:ext cx="1069301" cy="1069301"/>
          </a:xfrm>
          <a:prstGeom prst="rect">
            <a:avLst/>
          </a:prstGeom>
          <a:noFill/>
          <a:ln>
            <a:noFill/>
          </a:ln>
        </p:spPr>
      </p:pic>
      <p:pic>
        <p:nvPicPr>
          <p:cNvPr id="167" name="Google Shape;167;p17"/>
          <p:cNvPicPr preferRelativeResize="0"/>
          <p:nvPr/>
        </p:nvPicPr>
        <p:blipFill>
          <a:blip r:embed="rId6">
            <a:alphaModFix/>
          </a:blip>
          <a:stretch>
            <a:fillRect/>
          </a:stretch>
        </p:blipFill>
        <p:spPr>
          <a:xfrm>
            <a:off x="3505112" y="3883175"/>
            <a:ext cx="1135800" cy="1135800"/>
          </a:xfrm>
          <a:prstGeom prst="rect">
            <a:avLst/>
          </a:prstGeom>
          <a:noFill/>
          <a:ln>
            <a:noFill/>
          </a:ln>
        </p:spPr>
      </p:pic>
      <p:pic>
        <p:nvPicPr>
          <p:cNvPr id="168" name="Google Shape;168;p17"/>
          <p:cNvPicPr preferRelativeResize="0"/>
          <p:nvPr/>
        </p:nvPicPr>
        <p:blipFill>
          <a:blip r:embed="rId7">
            <a:alphaModFix/>
          </a:blip>
          <a:stretch>
            <a:fillRect/>
          </a:stretch>
        </p:blipFill>
        <p:spPr>
          <a:xfrm>
            <a:off x="1872100" y="3252661"/>
            <a:ext cx="1270500" cy="1270527"/>
          </a:xfrm>
          <a:prstGeom prst="rect">
            <a:avLst/>
          </a:prstGeom>
          <a:noFill/>
          <a:ln>
            <a:noFill/>
          </a:ln>
        </p:spPr>
      </p:pic>
      <p:pic>
        <p:nvPicPr>
          <p:cNvPr id="169" name="Google Shape;169;p17"/>
          <p:cNvPicPr preferRelativeResize="0"/>
          <p:nvPr/>
        </p:nvPicPr>
        <p:blipFill>
          <a:blip r:embed="rId8">
            <a:alphaModFix/>
          </a:blip>
          <a:stretch>
            <a:fillRect/>
          </a:stretch>
        </p:blipFill>
        <p:spPr>
          <a:xfrm>
            <a:off x="3018900" y="2794112"/>
            <a:ext cx="925525" cy="1186388"/>
          </a:xfrm>
          <a:prstGeom prst="rect">
            <a:avLst/>
          </a:prstGeom>
          <a:noFill/>
          <a:ln>
            <a:noFill/>
          </a:ln>
        </p:spPr>
      </p:pic>
      <p:pic>
        <p:nvPicPr>
          <p:cNvPr id="170" name="Google Shape;170;p17"/>
          <p:cNvPicPr preferRelativeResize="0"/>
          <p:nvPr/>
        </p:nvPicPr>
        <p:blipFill>
          <a:blip r:embed="rId9">
            <a:alphaModFix/>
          </a:blip>
          <a:stretch>
            <a:fillRect/>
          </a:stretch>
        </p:blipFill>
        <p:spPr>
          <a:xfrm>
            <a:off x="7536325" y="3259252"/>
            <a:ext cx="925524" cy="1257336"/>
          </a:xfrm>
          <a:prstGeom prst="rect">
            <a:avLst/>
          </a:prstGeom>
          <a:noFill/>
          <a:ln>
            <a:noFill/>
          </a:ln>
        </p:spPr>
      </p:pic>
      <p:pic>
        <p:nvPicPr>
          <p:cNvPr id="171" name="Google Shape;171;p17"/>
          <p:cNvPicPr preferRelativeResize="0"/>
          <p:nvPr/>
        </p:nvPicPr>
        <p:blipFill>
          <a:blip r:embed="rId10">
            <a:alphaModFix/>
          </a:blip>
          <a:stretch>
            <a:fillRect/>
          </a:stretch>
        </p:blipFill>
        <p:spPr>
          <a:xfrm>
            <a:off x="5442375" y="2794100"/>
            <a:ext cx="1186400" cy="118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Only 8% of clicks resulted in orders on the site</a:t>
            </a:r>
            <a:endParaRPr/>
          </a:p>
        </p:txBody>
      </p:sp>
      <p:sp>
        <p:nvSpPr>
          <p:cNvPr id="177" name="Google Shape;177;p18"/>
          <p:cNvSpPr/>
          <p:nvPr/>
        </p:nvSpPr>
        <p:spPr>
          <a:xfrm>
            <a:off x="983875" y="2278850"/>
            <a:ext cx="828000" cy="2631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186.6 K</a:t>
            </a:r>
            <a:endParaRPr>
              <a:solidFill>
                <a:schemeClr val="lt1"/>
              </a:solidFill>
            </a:endParaRPr>
          </a:p>
        </p:txBody>
      </p:sp>
      <p:sp>
        <p:nvSpPr>
          <p:cNvPr id="178" name="Google Shape;178;p18"/>
          <p:cNvSpPr/>
          <p:nvPr/>
        </p:nvSpPr>
        <p:spPr>
          <a:xfrm>
            <a:off x="2898950" y="2278850"/>
            <a:ext cx="720900" cy="29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14.4 K</a:t>
            </a:r>
            <a:endParaRPr>
              <a:solidFill>
                <a:schemeClr val="lt1"/>
              </a:solidFill>
            </a:endParaRPr>
          </a:p>
        </p:txBody>
      </p:sp>
      <p:sp>
        <p:nvSpPr>
          <p:cNvPr id="179" name="Google Shape;179;p18"/>
          <p:cNvSpPr txBox="1"/>
          <p:nvPr/>
        </p:nvSpPr>
        <p:spPr>
          <a:xfrm>
            <a:off x="935125" y="1711800"/>
            <a:ext cx="92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Clicks</a:t>
            </a:r>
            <a:endParaRPr>
              <a:latin typeface="Lato"/>
              <a:ea typeface="Lato"/>
              <a:cs typeface="Lato"/>
              <a:sym typeface="Lato"/>
            </a:endParaRPr>
          </a:p>
        </p:txBody>
      </p:sp>
      <p:sp>
        <p:nvSpPr>
          <p:cNvPr id="180" name="Google Shape;180;p18"/>
          <p:cNvSpPr txBox="1"/>
          <p:nvPr/>
        </p:nvSpPr>
        <p:spPr>
          <a:xfrm>
            <a:off x="2766225" y="1711800"/>
            <a:ext cx="92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Orders</a:t>
            </a:r>
            <a:endParaRPr>
              <a:latin typeface="Lato"/>
              <a:ea typeface="Lato"/>
              <a:cs typeface="Lato"/>
              <a:sym typeface="Lato"/>
            </a:endParaRPr>
          </a:p>
        </p:txBody>
      </p:sp>
      <p:sp>
        <p:nvSpPr>
          <p:cNvPr id="181" name="Google Shape;181;p18"/>
          <p:cNvSpPr/>
          <p:nvPr/>
        </p:nvSpPr>
        <p:spPr>
          <a:xfrm>
            <a:off x="2124863" y="2298800"/>
            <a:ext cx="461100" cy="311700"/>
          </a:xfrm>
          <a:prstGeom prst="right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3932838" y="2298800"/>
            <a:ext cx="461100" cy="311700"/>
          </a:xfrm>
          <a:prstGeom prst="right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3" name="Google Shape;183;p18"/>
          <p:cNvPicPr preferRelativeResize="0"/>
          <p:nvPr/>
        </p:nvPicPr>
        <p:blipFill rotWithShape="1">
          <a:blip r:embed="rId3">
            <a:alphaModFix/>
          </a:blip>
          <a:srcRect/>
          <a:stretch/>
        </p:blipFill>
        <p:spPr>
          <a:xfrm>
            <a:off x="7788350" y="3827551"/>
            <a:ext cx="1069300" cy="1069324"/>
          </a:xfrm>
          <a:prstGeom prst="rect">
            <a:avLst/>
          </a:prstGeom>
          <a:noFill/>
          <a:ln>
            <a:noFill/>
          </a:ln>
        </p:spPr>
      </p:pic>
      <p:pic>
        <p:nvPicPr>
          <p:cNvPr id="184" name="Google Shape;184;p18"/>
          <p:cNvPicPr preferRelativeResize="0"/>
          <p:nvPr/>
        </p:nvPicPr>
        <p:blipFill>
          <a:blip r:embed="rId4">
            <a:alphaModFix/>
          </a:blip>
          <a:stretch>
            <a:fillRect/>
          </a:stretch>
        </p:blipFill>
        <p:spPr>
          <a:xfrm>
            <a:off x="2128513" y="3887050"/>
            <a:ext cx="1006150" cy="1006150"/>
          </a:xfrm>
          <a:prstGeom prst="rect">
            <a:avLst/>
          </a:prstGeom>
          <a:noFill/>
          <a:ln>
            <a:noFill/>
          </a:ln>
        </p:spPr>
      </p:pic>
      <p:sp>
        <p:nvSpPr>
          <p:cNvPr id="185" name="Google Shape;185;p18"/>
          <p:cNvSpPr txBox="1"/>
          <p:nvPr/>
        </p:nvSpPr>
        <p:spPr>
          <a:xfrm>
            <a:off x="1936825" y="1711800"/>
            <a:ext cx="113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- 92%</a:t>
            </a:r>
            <a:endParaRPr>
              <a:latin typeface="Lato"/>
              <a:ea typeface="Lato"/>
              <a:cs typeface="Lato"/>
              <a:sym typeface="Lato"/>
            </a:endParaRPr>
          </a:p>
        </p:txBody>
      </p:sp>
      <p:sp>
        <p:nvSpPr>
          <p:cNvPr id="186" name="Google Shape;186;p18"/>
          <p:cNvSpPr txBox="1"/>
          <p:nvPr/>
        </p:nvSpPr>
        <p:spPr>
          <a:xfrm>
            <a:off x="3791588" y="1711800"/>
            <a:ext cx="113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- 1%</a:t>
            </a:r>
            <a:endParaRPr>
              <a:latin typeface="Lato"/>
              <a:ea typeface="Lato"/>
              <a:cs typeface="Lato"/>
              <a:sym typeface="Lato"/>
            </a:endParaRPr>
          </a:p>
        </p:txBody>
      </p:sp>
      <p:sp>
        <p:nvSpPr>
          <p:cNvPr id="187" name="Google Shape;187;p18"/>
          <p:cNvSpPr/>
          <p:nvPr/>
        </p:nvSpPr>
        <p:spPr>
          <a:xfrm>
            <a:off x="4706925" y="2278850"/>
            <a:ext cx="720900" cy="29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14.3 K</a:t>
            </a:r>
            <a:endParaRPr>
              <a:solidFill>
                <a:schemeClr val="lt1"/>
              </a:solidFill>
            </a:endParaRPr>
          </a:p>
        </p:txBody>
      </p:sp>
      <p:sp>
        <p:nvSpPr>
          <p:cNvPr id="188" name="Google Shape;188;p18"/>
          <p:cNvSpPr txBox="1"/>
          <p:nvPr/>
        </p:nvSpPr>
        <p:spPr>
          <a:xfrm>
            <a:off x="4444925" y="1711800"/>
            <a:ext cx="1270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Missing price information</a:t>
            </a:r>
            <a:endParaRPr>
              <a:latin typeface="Lato"/>
              <a:ea typeface="Lato"/>
              <a:cs typeface="Lato"/>
              <a:sym typeface="Lato"/>
            </a:endParaRPr>
          </a:p>
        </p:txBody>
      </p:sp>
      <p:sp>
        <p:nvSpPr>
          <p:cNvPr id="189" name="Google Shape;189;p18"/>
          <p:cNvSpPr/>
          <p:nvPr/>
        </p:nvSpPr>
        <p:spPr>
          <a:xfrm>
            <a:off x="5740813" y="2258700"/>
            <a:ext cx="461100" cy="311700"/>
          </a:xfrm>
          <a:prstGeom prst="right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txBox="1"/>
          <p:nvPr/>
        </p:nvSpPr>
        <p:spPr>
          <a:xfrm>
            <a:off x="5646350" y="1711800"/>
            <a:ext cx="113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 -5%</a:t>
            </a:r>
            <a:endParaRPr>
              <a:latin typeface="Lato"/>
              <a:ea typeface="Lato"/>
              <a:cs typeface="Lato"/>
              <a:sym typeface="Lato"/>
            </a:endParaRPr>
          </a:p>
        </p:txBody>
      </p:sp>
      <p:sp>
        <p:nvSpPr>
          <p:cNvPr id="191" name="Google Shape;191;p18"/>
          <p:cNvSpPr/>
          <p:nvPr/>
        </p:nvSpPr>
        <p:spPr>
          <a:xfrm>
            <a:off x="6514900" y="2231900"/>
            <a:ext cx="720900" cy="3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13.6 K</a:t>
            </a:r>
            <a:endParaRPr>
              <a:solidFill>
                <a:schemeClr val="lt1"/>
              </a:solidFill>
            </a:endParaRPr>
          </a:p>
        </p:txBody>
      </p:sp>
      <p:sp>
        <p:nvSpPr>
          <p:cNvPr id="192" name="Google Shape;192;p18"/>
          <p:cNvSpPr txBox="1"/>
          <p:nvPr/>
        </p:nvSpPr>
        <p:spPr>
          <a:xfrm>
            <a:off x="6316225" y="1711800"/>
            <a:ext cx="100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Used data </a:t>
            </a:r>
            <a:endParaRPr>
              <a:latin typeface="Lato"/>
              <a:ea typeface="Lato"/>
              <a:cs typeface="Lato"/>
              <a:sym typeface="Lato"/>
            </a:endParaRPr>
          </a:p>
        </p:txBody>
      </p:sp>
      <p:pic>
        <p:nvPicPr>
          <p:cNvPr id="193" name="Google Shape;193;p18"/>
          <p:cNvPicPr preferRelativeResize="0"/>
          <p:nvPr/>
        </p:nvPicPr>
        <p:blipFill>
          <a:blip r:embed="rId5">
            <a:alphaModFix/>
          </a:blip>
          <a:stretch>
            <a:fillRect/>
          </a:stretch>
        </p:blipFill>
        <p:spPr>
          <a:xfrm>
            <a:off x="4996400" y="3816049"/>
            <a:ext cx="1099950" cy="1099925"/>
          </a:xfrm>
          <a:prstGeom prst="rect">
            <a:avLst/>
          </a:prstGeom>
          <a:noFill/>
          <a:ln>
            <a:noFill/>
          </a:ln>
        </p:spPr>
      </p:pic>
      <p:pic>
        <p:nvPicPr>
          <p:cNvPr id="194" name="Google Shape;194;p18"/>
          <p:cNvPicPr preferRelativeResize="0"/>
          <p:nvPr/>
        </p:nvPicPr>
        <p:blipFill>
          <a:blip r:embed="rId6">
            <a:alphaModFix/>
          </a:blip>
          <a:stretch>
            <a:fillRect/>
          </a:stretch>
        </p:blipFill>
        <p:spPr>
          <a:xfrm>
            <a:off x="3451300" y="3796927"/>
            <a:ext cx="1186400" cy="1186446"/>
          </a:xfrm>
          <a:prstGeom prst="rect">
            <a:avLst/>
          </a:prstGeom>
          <a:noFill/>
          <a:ln>
            <a:noFill/>
          </a:ln>
        </p:spPr>
      </p:pic>
      <p:sp>
        <p:nvSpPr>
          <p:cNvPr id="195" name="Google Shape;195;p18"/>
          <p:cNvSpPr txBox="1"/>
          <p:nvPr/>
        </p:nvSpPr>
        <p:spPr>
          <a:xfrm>
            <a:off x="3303424" y="3110450"/>
            <a:ext cx="467834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Can we figure out, who is flying with this travel agency?</a:t>
            </a:r>
            <a:endParaRPr dirty="0">
              <a:latin typeface="Lato"/>
              <a:ea typeface="Lato"/>
              <a:cs typeface="Lato"/>
              <a:sym typeface="Lato"/>
            </a:endParaRPr>
          </a:p>
        </p:txBody>
      </p:sp>
      <p:pic>
        <p:nvPicPr>
          <p:cNvPr id="196" name="Google Shape;196;p18"/>
          <p:cNvPicPr preferRelativeResize="0"/>
          <p:nvPr/>
        </p:nvPicPr>
        <p:blipFill>
          <a:blip r:embed="rId7">
            <a:alphaModFix/>
          </a:blip>
          <a:stretch>
            <a:fillRect/>
          </a:stretch>
        </p:blipFill>
        <p:spPr>
          <a:xfrm>
            <a:off x="2903175" y="3712837"/>
            <a:ext cx="925525" cy="1186388"/>
          </a:xfrm>
          <a:prstGeom prst="rect">
            <a:avLst/>
          </a:prstGeom>
          <a:noFill/>
          <a:ln>
            <a:noFill/>
          </a:ln>
        </p:spPr>
      </p:pic>
      <p:pic>
        <p:nvPicPr>
          <p:cNvPr id="197" name="Google Shape;197;p18"/>
          <p:cNvPicPr preferRelativeResize="0"/>
          <p:nvPr/>
        </p:nvPicPr>
        <p:blipFill>
          <a:blip r:embed="rId8">
            <a:alphaModFix/>
          </a:blip>
          <a:stretch>
            <a:fillRect/>
          </a:stretch>
        </p:blipFill>
        <p:spPr>
          <a:xfrm>
            <a:off x="6862825" y="3862207"/>
            <a:ext cx="827999" cy="1006142"/>
          </a:xfrm>
          <a:prstGeom prst="rect">
            <a:avLst/>
          </a:prstGeom>
          <a:noFill/>
          <a:ln>
            <a:noFill/>
          </a:ln>
        </p:spPr>
      </p:pic>
      <p:pic>
        <p:nvPicPr>
          <p:cNvPr id="198" name="Google Shape;198;p18"/>
          <p:cNvPicPr preferRelativeResize="0"/>
          <p:nvPr/>
        </p:nvPicPr>
        <p:blipFill>
          <a:blip r:embed="rId9">
            <a:alphaModFix/>
          </a:blip>
          <a:stretch>
            <a:fillRect/>
          </a:stretch>
        </p:blipFill>
        <p:spPr>
          <a:xfrm>
            <a:off x="5923125" y="3817090"/>
            <a:ext cx="925524" cy="1257336"/>
          </a:xfrm>
          <a:prstGeom prst="rect">
            <a:avLst/>
          </a:prstGeom>
          <a:noFill/>
          <a:ln>
            <a:noFill/>
          </a:ln>
        </p:spPr>
      </p:pic>
      <p:pic>
        <p:nvPicPr>
          <p:cNvPr id="199" name="Google Shape;199;p18"/>
          <p:cNvPicPr preferRelativeResize="0"/>
          <p:nvPr/>
        </p:nvPicPr>
        <p:blipFill>
          <a:blip r:embed="rId10">
            <a:alphaModFix/>
          </a:blip>
          <a:stretch>
            <a:fillRect/>
          </a:stretch>
        </p:blipFill>
        <p:spPr>
          <a:xfrm>
            <a:off x="4075125" y="3796925"/>
            <a:ext cx="1186400" cy="118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9"/>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customer segmentation algorithm </a:t>
            </a:r>
            <a:endParaRPr/>
          </a:p>
        </p:txBody>
      </p:sp>
      <p:sp>
        <p:nvSpPr>
          <p:cNvPr id="205" name="Google Shape;205;p19"/>
          <p:cNvSpPr txBox="1"/>
          <p:nvPr/>
        </p:nvSpPr>
        <p:spPr>
          <a:xfrm>
            <a:off x="212975" y="1742600"/>
            <a:ext cx="43875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Lato"/>
                <a:ea typeface="Lato"/>
                <a:cs typeface="Lato"/>
                <a:sym typeface="Lato"/>
              </a:rPr>
              <a:t>Method: </a:t>
            </a:r>
            <a:br>
              <a:rPr lang="en" sz="1600">
                <a:latin typeface="Lato"/>
                <a:ea typeface="Lato"/>
                <a:cs typeface="Lato"/>
                <a:sym typeface="Lato"/>
              </a:rPr>
            </a:br>
            <a:r>
              <a:rPr lang="en" sz="1600" b="1">
                <a:latin typeface="Lato"/>
                <a:ea typeface="Lato"/>
                <a:cs typeface="Lato"/>
                <a:sym typeface="Lato"/>
              </a:rPr>
              <a:t>K-means clustering</a:t>
            </a:r>
            <a:endParaRPr sz="1600" b="1">
              <a:latin typeface="Lato"/>
              <a:ea typeface="Lato"/>
              <a:cs typeface="Lato"/>
              <a:sym typeface="Lato"/>
            </a:endParaRPr>
          </a:p>
        </p:txBody>
      </p:sp>
      <p:grpSp>
        <p:nvGrpSpPr>
          <p:cNvPr id="206" name="Google Shape;206;p19"/>
          <p:cNvGrpSpPr/>
          <p:nvPr/>
        </p:nvGrpSpPr>
        <p:grpSpPr>
          <a:xfrm>
            <a:off x="566952" y="2572089"/>
            <a:ext cx="2306323" cy="1974431"/>
            <a:chOff x="719352" y="2419689"/>
            <a:chExt cx="2306323" cy="1974431"/>
          </a:xfrm>
        </p:grpSpPr>
        <p:grpSp>
          <p:nvGrpSpPr>
            <p:cNvPr id="207" name="Google Shape;207;p19"/>
            <p:cNvGrpSpPr/>
            <p:nvPr/>
          </p:nvGrpSpPr>
          <p:grpSpPr>
            <a:xfrm>
              <a:off x="719352" y="2419689"/>
              <a:ext cx="2200177" cy="1974431"/>
              <a:chOff x="2296800" y="2067100"/>
              <a:chExt cx="1484700" cy="1491600"/>
            </a:xfrm>
          </p:grpSpPr>
          <p:cxnSp>
            <p:nvCxnSpPr>
              <p:cNvPr id="208" name="Google Shape;208;p19"/>
              <p:cNvCxnSpPr/>
              <p:nvPr/>
            </p:nvCxnSpPr>
            <p:spPr>
              <a:xfrm rot="10800000">
                <a:off x="2296800" y="2067100"/>
                <a:ext cx="0" cy="1491600"/>
              </a:xfrm>
              <a:prstGeom prst="straightConnector1">
                <a:avLst/>
              </a:prstGeom>
              <a:noFill/>
              <a:ln w="28575" cap="flat" cmpd="sng">
                <a:solidFill>
                  <a:schemeClr val="dk2"/>
                </a:solidFill>
                <a:prstDash val="solid"/>
                <a:round/>
                <a:headEnd type="none" w="med" len="med"/>
                <a:tailEnd type="triangle" w="med" len="med"/>
              </a:ln>
            </p:spPr>
          </p:cxnSp>
          <p:cxnSp>
            <p:nvCxnSpPr>
              <p:cNvPr id="209" name="Google Shape;209;p19"/>
              <p:cNvCxnSpPr/>
              <p:nvPr/>
            </p:nvCxnSpPr>
            <p:spPr>
              <a:xfrm>
                <a:off x="2296800" y="3558700"/>
                <a:ext cx="1484700" cy="0"/>
              </a:xfrm>
              <a:prstGeom prst="straightConnector1">
                <a:avLst/>
              </a:prstGeom>
              <a:noFill/>
              <a:ln w="28575" cap="flat" cmpd="sng">
                <a:solidFill>
                  <a:schemeClr val="dk2"/>
                </a:solidFill>
                <a:prstDash val="solid"/>
                <a:round/>
                <a:headEnd type="none" w="med" len="med"/>
                <a:tailEnd type="triangle" w="med" len="med"/>
              </a:ln>
            </p:spPr>
          </p:cxnSp>
        </p:grpSp>
        <p:sp>
          <p:nvSpPr>
            <p:cNvPr id="210" name="Google Shape;210;p19"/>
            <p:cNvSpPr/>
            <p:nvPr/>
          </p:nvSpPr>
          <p:spPr>
            <a:xfrm>
              <a:off x="876375" y="26400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1028775" y="27924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1181175" y="29448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1333575" y="30972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1485975" y="32496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953150" y="31138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1333575" y="27924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1104975" y="32496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1104975" y="26400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1485975" y="29448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1638375" y="34020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1562175" y="35544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1714575" y="37068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1866975" y="38592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2019375" y="40116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1485975" y="3757425"/>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1866975" y="35544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1638375" y="40116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1934475" y="34020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2078175" y="3757425"/>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2137375" y="27933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2061175" y="29457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2213575" y="30981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2365975" y="32505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2518375" y="34029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1984975" y="3148775"/>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2365975" y="29457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2137375" y="34029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2433475" y="27933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2577175" y="3148775"/>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1333575" y="34020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562175" y="27162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1832575" y="2996375"/>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1832575" y="27933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1782075" y="32496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638375" y="309720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841975" y="34791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765775" y="36315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918175" y="37839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1070575" y="39363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1222975" y="40887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070575" y="36315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841975" y="40887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1138075" y="34791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281775" y="3834575"/>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2442175" y="35553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2365975" y="37077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2518375" y="38601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2670775" y="40125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2823175" y="41649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2670775" y="37077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2442175" y="41649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2738275" y="3555350"/>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2881975" y="3910775"/>
              <a:ext cx="143700" cy="143700"/>
            </a:xfrm>
            <a:prstGeom prst="ellips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4" name="Google Shape;264;p19"/>
          <p:cNvPicPr preferRelativeResize="0"/>
          <p:nvPr/>
        </p:nvPicPr>
        <p:blipFill>
          <a:blip r:embed="rId3">
            <a:alphaModFix/>
          </a:blip>
          <a:stretch>
            <a:fillRect/>
          </a:stretch>
        </p:blipFill>
        <p:spPr>
          <a:xfrm>
            <a:off x="3575400" y="2572100"/>
            <a:ext cx="615601" cy="615601"/>
          </a:xfrm>
          <a:prstGeom prst="rect">
            <a:avLst/>
          </a:prstGeom>
          <a:noFill/>
          <a:ln>
            <a:noFill/>
          </a:ln>
        </p:spPr>
      </p:pic>
      <p:sp>
        <p:nvSpPr>
          <p:cNvPr id="265" name="Google Shape;265;p19"/>
          <p:cNvSpPr txBox="1"/>
          <p:nvPr/>
        </p:nvSpPr>
        <p:spPr>
          <a:xfrm>
            <a:off x="2854200" y="3273125"/>
            <a:ext cx="2237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Lato"/>
                <a:ea typeface="Lato"/>
                <a:cs typeface="Lato"/>
                <a:sym typeface="Lato"/>
              </a:rPr>
              <a:t>Scientific-proven method</a:t>
            </a:r>
            <a:endParaRPr b="1">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Segmenting observations for several groups with similar properties</a:t>
            </a:r>
            <a:endParaRPr>
              <a:latin typeface="Lato"/>
              <a:ea typeface="Lato"/>
              <a:cs typeface="Lato"/>
              <a:sym typeface="Lato"/>
            </a:endParaRPr>
          </a:p>
        </p:txBody>
      </p:sp>
      <p:grpSp>
        <p:nvGrpSpPr>
          <p:cNvPr id="266" name="Google Shape;266;p19"/>
          <p:cNvGrpSpPr/>
          <p:nvPr/>
        </p:nvGrpSpPr>
        <p:grpSpPr>
          <a:xfrm>
            <a:off x="4770838" y="1742600"/>
            <a:ext cx="4387500" cy="2907106"/>
            <a:chOff x="4770838" y="1742600"/>
            <a:chExt cx="4387500" cy="2907106"/>
          </a:xfrm>
        </p:grpSpPr>
        <p:grpSp>
          <p:nvGrpSpPr>
            <p:cNvPr id="267" name="Google Shape;267;p19"/>
            <p:cNvGrpSpPr/>
            <p:nvPr/>
          </p:nvGrpSpPr>
          <p:grpSpPr>
            <a:xfrm>
              <a:off x="6305861" y="2952744"/>
              <a:ext cx="1317453" cy="1277195"/>
              <a:chOff x="795600" y="2067100"/>
              <a:chExt cx="3002400" cy="2247000"/>
            </a:xfrm>
          </p:grpSpPr>
          <p:cxnSp>
            <p:nvCxnSpPr>
              <p:cNvPr id="268" name="Google Shape;268;p19"/>
              <p:cNvCxnSpPr/>
              <p:nvPr/>
            </p:nvCxnSpPr>
            <p:spPr>
              <a:xfrm rot="10800000">
                <a:off x="2296800" y="2067100"/>
                <a:ext cx="0" cy="1491600"/>
              </a:xfrm>
              <a:prstGeom prst="straightConnector1">
                <a:avLst/>
              </a:prstGeom>
              <a:noFill/>
              <a:ln w="28575" cap="flat" cmpd="sng">
                <a:solidFill>
                  <a:schemeClr val="dk2"/>
                </a:solidFill>
                <a:prstDash val="solid"/>
                <a:round/>
                <a:headEnd type="none" w="med" len="med"/>
                <a:tailEnd type="triangle" w="med" len="med"/>
              </a:ln>
            </p:spPr>
          </p:cxnSp>
          <p:cxnSp>
            <p:nvCxnSpPr>
              <p:cNvPr id="269" name="Google Shape;269;p19"/>
              <p:cNvCxnSpPr/>
              <p:nvPr/>
            </p:nvCxnSpPr>
            <p:spPr>
              <a:xfrm>
                <a:off x="2296800" y="3558700"/>
                <a:ext cx="1501200" cy="755400"/>
              </a:xfrm>
              <a:prstGeom prst="straightConnector1">
                <a:avLst/>
              </a:prstGeom>
              <a:noFill/>
              <a:ln w="28575" cap="flat" cmpd="sng">
                <a:solidFill>
                  <a:schemeClr val="dk2"/>
                </a:solidFill>
                <a:prstDash val="solid"/>
                <a:round/>
                <a:headEnd type="none" w="med" len="med"/>
                <a:tailEnd type="triangle" w="med" len="med"/>
              </a:ln>
            </p:spPr>
          </p:cxnSp>
          <p:cxnSp>
            <p:nvCxnSpPr>
              <p:cNvPr id="270" name="Google Shape;270;p19"/>
              <p:cNvCxnSpPr/>
              <p:nvPr/>
            </p:nvCxnSpPr>
            <p:spPr>
              <a:xfrm flipH="1">
                <a:off x="795600" y="3558700"/>
                <a:ext cx="1501200" cy="755400"/>
              </a:xfrm>
              <a:prstGeom prst="straightConnector1">
                <a:avLst/>
              </a:prstGeom>
              <a:noFill/>
              <a:ln w="28575" cap="flat" cmpd="sng">
                <a:solidFill>
                  <a:schemeClr val="dk2"/>
                </a:solidFill>
                <a:prstDash val="solid"/>
                <a:round/>
                <a:headEnd type="none" w="med" len="med"/>
                <a:tailEnd type="triangle" w="med" len="med"/>
              </a:ln>
            </p:spPr>
          </p:cxnSp>
        </p:grpSp>
        <p:sp>
          <p:nvSpPr>
            <p:cNvPr id="271" name="Google Shape;271;p19"/>
            <p:cNvSpPr txBox="1"/>
            <p:nvPr/>
          </p:nvSpPr>
          <p:spPr>
            <a:xfrm>
              <a:off x="6463588" y="2552900"/>
              <a:ext cx="1459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ato"/>
                  <a:ea typeface="Lato"/>
                  <a:cs typeface="Lato"/>
                  <a:sym typeface="Lato"/>
                </a:rPr>
                <a:t>Sales price</a:t>
              </a:r>
              <a:endParaRPr b="1">
                <a:latin typeface="Lato"/>
                <a:ea typeface="Lato"/>
                <a:cs typeface="Lato"/>
                <a:sym typeface="Lato"/>
              </a:endParaRPr>
            </a:p>
          </p:txBody>
        </p:sp>
        <p:sp>
          <p:nvSpPr>
            <p:cNvPr id="272" name="Google Shape;272;p19"/>
            <p:cNvSpPr txBox="1"/>
            <p:nvPr/>
          </p:nvSpPr>
          <p:spPr>
            <a:xfrm>
              <a:off x="7418400" y="4229950"/>
              <a:ext cx="1459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ato"/>
                  <a:ea typeface="Lato"/>
                  <a:cs typeface="Lato"/>
                  <a:sym typeface="Lato"/>
                </a:rPr>
                <a:t>Travel distance</a:t>
              </a:r>
              <a:endParaRPr b="1">
                <a:latin typeface="Lato"/>
                <a:ea typeface="Lato"/>
                <a:cs typeface="Lato"/>
                <a:sym typeface="Lato"/>
              </a:endParaRPr>
            </a:p>
          </p:txBody>
        </p:sp>
        <p:sp>
          <p:nvSpPr>
            <p:cNvPr id="273" name="Google Shape;273;p19"/>
            <p:cNvSpPr txBox="1"/>
            <p:nvPr/>
          </p:nvSpPr>
          <p:spPr>
            <a:xfrm>
              <a:off x="5424550" y="4249506"/>
              <a:ext cx="1459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ato"/>
                  <a:ea typeface="Lato"/>
                  <a:cs typeface="Lato"/>
                  <a:sym typeface="Lato"/>
                </a:rPr>
                <a:t>Travel time</a:t>
              </a:r>
              <a:endParaRPr b="1">
                <a:latin typeface="Lato"/>
                <a:ea typeface="Lato"/>
                <a:cs typeface="Lato"/>
                <a:sym typeface="Lato"/>
              </a:endParaRPr>
            </a:p>
          </p:txBody>
        </p:sp>
        <p:sp>
          <p:nvSpPr>
            <p:cNvPr id="274" name="Google Shape;274;p19"/>
            <p:cNvSpPr txBox="1"/>
            <p:nvPr/>
          </p:nvSpPr>
          <p:spPr>
            <a:xfrm>
              <a:off x="4770838" y="1742600"/>
              <a:ext cx="43875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Lato"/>
                  <a:ea typeface="Lato"/>
                  <a:cs typeface="Lato"/>
                  <a:sym typeface="Lato"/>
                </a:rPr>
                <a:t>Data: </a:t>
              </a:r>
              <a:br>
                <a:rPr lang="en" sz="1600">
                  <a:latin typeface="Lato"/>
                  <a:ea typeface="Lato"/>
                  <a:cs typeface="Lato"/>
                  <a:sym typeface="Lato"/>
                </a:rPr>
              </a:br>
              <a:r>
                <a:rPr lang="en" sz="1600" b="1">
                  <a:latin typeface="Lato"/>
                  <a:ea typeface="Lato"/>
                  <a:cs typeface="Lato"/>
                  <a:sym typeface="Lato"/>
                </a:rPr>
                <a:t>The properties we chose</a:t>
              </a:r>
              <a:endParaRPr sz="1600" b="1">
                <a:latin typeface="Lato"/>
                <a:ea typeface="Lato"/>
                <a:cs typeface="Lato"/>
                <a:sym typeface="Lato"/>
              </a:endParaRPr>
            </a:p>
          </p:txBody>
        </p:sp>
        <p:pic>
          <p:nvPicPr>
            <p:cNvPr id="275" name="Google Shape;275;p19"/>
            <p:cNvPicPr preferRelativeResize="0"/>
            <p:nvPr/>
          </p:nvPicPr>
          <p:blipFill>
            <a:blip r:embed="rId4">
              <a:alphaModFix/>
            </a:blip>
            <a:stretch>
              <a:fillRect/>
            </a:stretch>
          </p:blipFill>
          <p:spPr>
            <a:xfrm>
              <a:off x="6463600" y="2628437"/>
              <a:ext cx="249125" cy="249125"/>
            </a:xfrm>
            <a:prstGeom prst="rect">
              <a:avLst/>
            </a:prstGeom>
            <a:noFill/>
            <a:ln>
              <a:noFill/>
            </a:ln>
          </p:spPr>
        </p:pic>
        <p:pic>
          <p:nvPicPr>
            <p:cNvPr id="276" name="Google Shape;276;p19"/>
            <p:cNvPicPr preferRelativeResize="0"/>
            <p:nvPr/>
          </p:nvPicPr>
          <p:blipFill>
            <a:blip r:embed="rId5">
              <a:alphaModFix/>
            </a:blip>
            <a:stretch>
              <a:fillRect/>
            </a:stretch>
          </p:blipFill>
          <p:spPr>
            <a:xfrm>
              <a:off x="5321556" y="4249507"/>
              <a:ext cx="400169" cy="400200"/>
            </a:xfrm>
            <a:prstGeom prst="rect">
              <a:avLst/>
            </a:prstGeom>
            <a:noFill/>
            <a:ln>
              <a:noFill/>
            </a:ln>
          </p:spPr>
        </p:pic>
        <p:pic>
          <p:nvPicPr>
            <p:cNvPr id="277" name="Google Shape;277;p19"/>
            <p:cNvPicPr preferRelativeResize="0"/>
            <p:nvPr/>
          </p:nvPicPr>
          <p:blipFill>
            <a:blip r:embed="rId6">
              <a:alphaModFix/>
            </a:blip>
            <a:stretch>
              <a:fillRect/>
            </a:stretch>
          </p:blipFill>
          <p:spPr>
            <a:xfrm>
              <a:off x="7183275" y="4267725"/>
              <a:ext cx="324650" cy="324650"/>
            </a:xfrm>
            <a:prstGeom prst="rect">
              <a:avLst/>
            </a:prstGeom>
            <a:noFill/>
            <a:ln>
              <a:noFill/>
            </a:ln>
          </p:spPr>
        </p:pic>
      </p:grpSp>
      <p:grpSp>
        <p:nvGrpSpPr>
          <p:cNvPr id="278" name="Google Shape;278;p19"/>
          <p:cNvGrpSpPr/>
          <p:nvPr/>
        </p:nvGrpSpPr>
        <p:grpSpPr>
          <a:xfrm>
            <a:off x="566952" y="2572089"/>
            <a:ext cx="2306323" cy="1974431"/>
            <a:chOff x="3081552" y="2419689"/>
            <a:chExt cx="2306323" cy="1974431"/>
          </a:xfrm>
        </p:grpSpPr>
        <p:grpSp>
          <p:nvGrpSpPr>
            <p:cNvPr id="279" name="Google Shape;279;p19"/>
            <p:cNvGrpSpPr/>
            <p:nvPr/>
          </p:nvGrpSpPr>
          <p:grpSpPr>
            <a:xfrm>
              <a:off x="3081552" y="2419689"/>
              <a:ext cx="2200177" cy="1974431"/>
              <a:chOff x="2296800" y="2067100"/>
              <a:chExt cx="1484700" cy="1491600"/>
            </a:xfrm>
          </p:grpSpPr>
          <p:cxnSp>
            <p:nvCxnSpPr>
              <p:cNvPr id="280" name="Google Shape;280;p19"/>
              <p:cNvCxnSpPr/>
              <p:nvPr/>
            </p:nvCxnSpPr>
            <p:spPr>
              <a:xfrm rot="10800000">
                <a:off x="2296800" y="2067100"/>
                <a:ext cx="0" cy="1491600"/>
              </a:xfrm>
              <a:prstGeom prst="straightConnector1">
                <a:avLst/>
              </a:prstGeom>
              <a:noFill/>
              <a:ln w="28575" cap="flat" cmpd="sng">
                <a:solidFill>
                  <a:schemeClr val="dk2"/>
                </a:solidFill>
                <a:prstDash val="solid"/>
                <a:round/>
                <a:headEnd type="none" w="med" len="med"/>
                <a:tailEnd type="triangle" w="med" len="med"/>
              </a:ln>
            </p:spPr>
          </p:cxnSp>
          <p:cxnSp>
            <p:nvCxnSpPr>
              <p:cNvPr id="281" name="Google Shape;281;p19"/>
              <p:cNvCxnSpPr/>
              <p:nvPr/>
            </p:nvCxnSpPr>
            <p:spPr>
              <a:xfrm>
                <a:off x="2296800" y="3558700"/>
                <a:ext cx="1484700" cy="0"/>
              </a:xfrm>
              <a:prstGeom prst="straightConnector1">
                <a:avLst/>
              </a:prstGeom>
              <a:noFill/>
              <a:ln w="28575" cap="flat" cmpd="sng">
                <a:solidFill>
                  <a:schemeClr val="dk2"/>
                </a:solidFill>
                <a:prstDash val="solid"/>
                <a:round/>
                <a:headEnd type="none" w="med" len="med"/>
                <a:tailEnd type="triangle" w="med" len="med"/>
              </a:ln>
            </p:spPr>
          </p:cxnSp>
        </p:grpSp>
        <p:sp>
          <p:nvSpPr>
            <p:cNvPr id="282" name="Google Shape;282;p19"/>
            <p:cNvSpPr/>
            <p:nvPr/>
          </p:nvSpPr>
          <p:spPr>
            <a:xfrm>
              <a:off x="3238575" y="264000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3390975" y="279240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3543375" y="294480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3695775" y="309720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3848175" y="324960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3315350" y="311385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3695775" y="279240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3467175" y="324960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3467175" y="264000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3848175" y="294480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4000575" y="3402000"/>
              <a:ext cx="143700" cy="143700"/>
            </a:xfrm>
            <a:prstGeom prst="ellipse">
              <a:avLst/>
            </a:prstGeom>
            <a:solidFill>
              <a:srgbClr val="02B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3924375" y="3554400"/>
              <a:ext cx="143700" cy="143700"/>
            </a:xfrm>
            <a:prstGeom prst="ellipse">
              <a:avLst/>
            </a:prstGeom>
            <a:solidFill>
              <a:srgbClr val="02B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4076775" y="3706800"/>
              <a:ext cx="143700" cy="143700"/>
            </a:xfrm>
            <a:prstGeom prst="ellipse">
              <a:avLst/>
            </a:prstGeom>
            <a:solidFill>
              <a:srgbClr val="02B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4229175" y="3859200"/>
              <a:ext cx="143700" cy="143700"/>
            </a:xfrm>
            <a:prstGeom prst="ellipse">
              <a:avLst/>
            </a:prstGeom>
            <a:solidFill>
              <a:srgbClr val="02B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4381575" y="4011600"/>
              <a:ext cx="143700" cy="143700"/>
            </a:xfrm>
            <a:prstGeom prst="ellipse">
              <a:avLst/>
            </a:prstGeom>
            <a:solidFill>
              <a:srgbClr val="02B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3848175" y="3757425"/>
              <a:ext cx="143700" cy="143700"/>
            </a:xfrm>
            <a:prstGeom prst="ellipse">
              <a:avLst/>
            </a:prstGeom>
            <a:solidFill>
              <a:srgbClr val="02B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4229175" y="3554400"/>
              <a:ext cx="143700" cy="143700"/>
            </a:xfrm>
            <a:prstGeom prst="ellipse">
              <a:avLst/>
            </a:prstGeom>
            <a:solidFill>
              <a:srgbClr val="02B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4000575" y="4011600"/>
              <a:ext cx="143700" cy="143700"/>
            </a:xfrm>
            <a:prstGeom prst="ellipse">
              <a:avLst/>
            </a:prstGeom>
            <a:solidFill>
              <a:srgbClr val="02B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4296675" y="3402000"/>
              <a:ext cx="143700" cy="143700"/>
            </a:xfrm>
            <a:prstGeom prst="ellipse">
              <a:avLst/>
            </a:prstGeom>
            <a:solidFill>
              <a:srgbClr val="02B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4440375" y="3757425"/>
              <a:ext cx="143700" cy="143700"/>
            </a:xfrm>
            <a:prstGeom prst="ellipse">
              <a:avLst/>
            </a:prstGeom>
            <a:solidFill>
              <a:srgbClr val="02B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4499575" y="2793350"/>
              <a:ext cx="143700" cy="143700"/>
            </a:xfrm>
            <a:prstGeom prst="ellipse">
              <a:avLst/>
            </a:prstGeom>
            <a:solidFill>
              <a:srgbClr val="58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4423375" y="2945750"/>
              <a:ext cx="143700" cy="143700"/>
            </a:xfrm>
            <a:prstGeom prst="ellipse">
              <a:avLst/>
            </a:prstGeom>
            <a:solidFill>
              <a:srgbClr val="58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4575775" y="3098150"/>
              <a:ext cx="143700" cy="143700"/>
            </a:xfrm>
            <a:prstGeom prst="ellipse">
              <a:avLst/>
            </a:prstGeom>
            <a:solidFill>
              <a:srgbClr val="58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4728175" y="3250550"/>
              <a:ext cx="143700" cy="143700"/>
            </a:xfrm>
            <a:prstGeom prst="ellipse">
              <a:avLst/>
            </a:prstGeom>
            <a:solidFill>
              <a:srgbClr val="58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4880575" y="3402950"/>
              <a:ext cx="143700" cy="143700"/>
            </a:xfrm>
            <a:prstGeom prst="ellipse">
              <a:avLst/>
            </a:prstGeom>
            <a:solidFill>
              <a:srgbClr val="58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4347175" y="3148775"/>
              <a:ext cx="143700" cy="143700"/>
            </a:xfrm>
            <a:prstGeom prst="ellipse">
              <a:avLst/>
            </a:prstGeom>
            <a:solidFill>
              <a:srgbClr val="58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4728175" y="2945750"/>
              <a:ext cx="143700" cy="143700"/>
            </a:xfrm>
            <a:prstGeom prst="ellipse">
              <a:avLst/>
            </a:prstGeom>
            <a:solidFill>
              <a:srgbClr val="58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4499575" y="3402950"/>
              <a:ext cx="143700" cy="143700"/>
            </a:xfrm>
            <a:prstGeom prst="ellipse">
              <a:avLst/>
            </a:prstGeom>
            <a:solidFill>
              <a:srgbClr val="58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4795675" y="2793350"/>
              <a:ext cx="143700" cy="143700"/>
            </a:xfrm>
            <a:prstGeom prst="ellipse">
              <a:avLst/>
            </a:prstGeom>
            <a:solidFill>
              <a:srgbClr val="58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939375" y="3148775"/>
              <a:ext cx="143700" cy="143700"/>
            </a:xfrm>
            <a:prstGeom prst="ellipse">
              <a:avLst/>
            </a:prstGeom>
            <a:solidFill>
              <a:srgbClr val="58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3695775" y="340200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3924375" y="271620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4194775" y="2996375"/>
              <a:ext cx="143700" cy="143700"/>
            </a:xfrm>
            <a:prstGeom prst="ellipse">
              <a:avLst/>
            </a:prstGeom>
            <a:solidFill>
              <a:srgbClr val="58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194775" y="2793350"/>
              <a:ext cx="143700" cy="143700"/>
            </a:xfrm>
            <a:prstGeom prst="ellipse">
              <a:avLst/>
            </a:prstGeom>
            <a:solidFill>
              <a:srgbClr val="58BB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144275" y="3249600"/>
              <a:ext cx="143700" cy="143700"/>
            </a:xfrm>
            <a:prstGeom prst="ellipse">
              <a:avLst/>
            </a:prstGeom>
            <a:solidFill>
              <a:srgbClr val="02B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00575" y="3097200"/>
              <a:ext cx="143700" cy="143700"/>
            </a:xfrm>
            <a:prstGeom prst="ellipse">
              <a:avLst/>
            </a:prstGeom>
            <a:solidFill>
              <a:srgbClr val="DA70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3204175" y="3479150"/>
              <a:ext cx="143700" cy="143700"/>
            </a:xfrm>
            <a:prstGeom prst="ellipse">
              <a:avLst/>
            </a:prstGeom>
            <a:solidFill>
              <a:srgbClr val="E6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3127975" y="3631550"/>
              <a:ext cx="143700" cy="143700"/>
            </a:xfrm>
            <a:prstGeom prst="ellipse">
              <a:avLst/>
            </a:prstGeom>
            <a:solidFill>
              <a:srgbClr val="E6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3280375" y="3783950"/>
              <a:ext cx="143700" cy="143700"/>
            </a:xfrm>
            <a:prstGeom prst="ellipse">
              <a:avLst/>
            </a:prstGeom>
            <a:solidFill>
              <a:srgbClr val="E6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3432775" y="3936350"/>
              <a:ext cx="143700" cy="143700"/>
            </a:xfrm>
            <a:prstGeom prst="ellipse">
              <a:avLst/>
            </a:prstGeom>
            <a:solidFill>
              <a:srgbClr val="E6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3585175" y="4088750"/>
              <a:ext cx="143700" cy="143700"/>
            </a:xfrm>
            <a:prstGeom prst="ellipse">
              <a:avLst/>
            </a:prstGeom>
            <a:solidFill>
              <a:srgbClr val="E6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3432775" y="3631550"/>
              <a:ext cx="143700" cy="143700"/>
            </a:xfrm>
            <a:prstGeom prst="ellipse">
              <a:avLst/>
            </a:prstGeom>
            <a:solidFill>
              <a:srgbClr val="E6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3204175" y="4088750"/>
              <a:ext cx="143700" cy="143700"/>
            </a:xfrm>
            <a:prstGeom prst="ellipse">
              <a:avLst/>
            </a:prstGeom>
            <a:solidFill>
              <a:srgbClr val="E6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3500275" y="3479150"/>
              <a:ext cx="143700" cy="143700"/>
            </a:xfrm>
            <a:prstGeom prst="ellipse">
              <a:avLst/>
            </a:prstGeom>
            <a:solidFill>
              <a:srgbClr val="E6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3643975" y="3834575"/>
              <a:ext cx="143700" cy="143700"/>
            </a:xfrm>
            <a:prstGeom prst="ellipse">
              <a:avLst/>
            </a:prstGeom>
            <a:solidFill>
              <a:srgbClr val="E67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4804375" y="3555350"/>
              <a:ext cx="143700" cy="143700"/>
            </a:xfrm>
            <a:prstGeom prst="ellipse">
              <a:avLst/>
            </a:prstGeom>
            <a:solidFill>
              <a:srgbClr val="B2B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4728175" y="3707750"/>
              <a:ext cx="143700" cy="143700"/>
            </a:xfrm>
            <a:prstGeom prst="ellipse">
              <a:avLst/>
            </a:prstGeom>
            <a:solidFill>
              <a:srgbClr val="B2B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4880575" y="3860150"/>
              <a:ext cx="143700" cy="143700"/>
            </a:xfrm>
            <a:prstGeom prst="ellipse">
              <a:avLst/>
            </a:prstGeom>
            <a:solidFill>
              <a:srgbClr val="B2B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5032975" y="4012550"/>
              <a:ext cx="143700" cy="143700"/>
            </a:xfrm>
            <a:prstGeom prst="ellipse">
              <a:avLst/>
            </a:prstGeom>
            <a:solidFill>
              <a:srgbClr val="B2B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5185375" y="4164950"/>
              <a:ext cx="143700" cy="143700"/>
            </a:xfrm>
            <a:prstGeom prst="ellipse">
              <a:avLst/>
            </a:prstGeom>
            <a:solidFill>
              <a:srgbClr val="B2B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5032975" y="3707750"/>
              <a:ext cx="143700" cy="143700"/>
            </a:xfrm>
            <a:prstGeom prst="ellipse">
              <a:avLst/>
            </a:prstGeom>
            <a:solidFill>
              <a:srgbClr val="B2B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4804375" y="4164950"/>
              <a:ext cx="143700" cy="143700"/>
            </a:xfrm>
            <a:prstGeom prst="ellipse">
              <a:avLst/>
            </a:prstGeom>
            <a:solidFill>
              <a:srgbClr val="B2B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5100475" y="3555350"/>
              <a:ext cx="143700" cy="143700"/>
            </a:xfrm>
            <a:prstGeom prst="ellipse">
              <a:avLst/>
            </a:prstGeom>
            <a:solidFill>
              <a:srgbClr val="B2B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5244175" y="3910775"/>
              <a:ext cx="143700" cy="143700"/>
            </a:xfrm>
            <a:prstGeom prst="ellipse">
              <a:avLst/>
            </a:prstGeom>
            <a:solidFill>
              <a:srgbClr val="B2B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66"/>
                                        </p:tgtEl>
                                        <p:attrNameLst>
                                          <p:attrName>style.visibility</p:attrName>
                                        </p:attrNameLst>
                                      </p:cBhvr>
                                      <p:to>
                                        <p:strVal val="visible"/>
                                      </p:to>
                                    </p:set>
                                    <p:anim calcmode="lin" valueType="num">
                                      <p:cBhvr additive="base">
                                        <p:cTn id="11" dur="500"/>
                                        <p:tgtEl>
                                          <p:spTgt spid="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339"/>
        <p:cNvGrpSpPr/>
        <p:nvPr/>
      </p:nvGrpSpPr>
      <p:grpSpPr>
        <a:xfrm>
          <a:off x="0" y="0"/>
          <a:ext cx="0" cy="0"/>
          <a:chOff x="0" y="0"/>
          <a:chExt cx="0" cy="0"/>
        </a:xfrm>
      </p:grpSpPr>
      <p:sp>
        <p:nvSpPr>
          <p:cNvPr id="340" name="Google Shape;340;p20"/>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customer segmentation algorithm </a:t>
            </a:r>
            <a:endParaRPr/>
          </a:p>
        </p:txBody>
      </p:sp>
      <p:sp>
        <p:nvSpPr>
          <p:cNvPr id="341" name="Google Shape;341;p20"/>
          <p:cNvSpPr txBox="1"/>
          <p:nvPr/>
        </p:nvSpPr>
        <p:spPr>
          <a:xfrm>
            <a:off x="212975" y="1742600"/>
            <a:ext cx="43875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Lato"/>
                <a:ea typeface="Lato"/>
                <a:cs typeface="Lato"/>
                <a:sym typeface="Lato"/>
              </a:rPr>
              <a:t>Method: </a:t>
            </a:r>
            <a:br>
              <a:rPr lang="en" sz="1600">
                <a:latin typeface="Lato"/>
                <a:ea typeface="Lato"/>
                <a:cs typeface="Lato"/>
                <a:sym typeface="Lato"/>
              </a:rPr>
            </a:br>
            <a:r>
              <a:rPr lang="en" sz="1600" b="1">
                <a:latin typeface="Lato"/>
                <a:ea typeface="Lato"/>
                <a:cs typeface="Lato"/>
                <a:sym typeface="Lato"/>
              </a:rPr>
              <a:t>K-means clustering</a:t>
            </a:r>
            <a:endParaRPr sz="1600" b="1">
              <a:latin typeface="Lato"/>
              <a:ea typeface="Lato"/>
              <a:cs typeface="Lato"/>
              <a:sym typeface="Lato"/>
            </a:endParaRPr>
          </a:p>
        </p:txBody>
      </p:sp>
      <p:pic>
        <p:nvPicPr>
          <p:cNvPr id="342" name="Google Shape;342;p20"/>
          <p:cNvPicPr preferRelativeResize="0"/>
          <p:nvPr/>
        </p:nvPicPr>
        <p:blipFill>
          <a:blip r:embed="rId3">
            <a:alphaModFix/>
          </a:blip>
          <a:stretch>
            <a:fillRect/>
          </a:stretch>
        </p:blipFill>
        <p:spPr>
          <a:xfrm>
            <a:off x="3575400" y="2572100"/>
            <a:ext cx="615601" cy="615601"/>
          </a:xfrm>
          <a:prstGeom prst="rect">
            <a:avLst/>
          </a:prstGeom>
          <a:noFill/>
          <a:ln>
            <a:noFill/>
          </a:ln>
        </p:spPr>
      </p:pic>
      <p:sp>
        <p:nvSpPr>
          <p:cNvPr id="343" name="Google Shape;343;p20"/>
          <p:cNvSpPr txBox="1"/>
          <p:nvPr/>
        </p:nvSpPr>
        <p:spPr>
          <a:xfrm>
            <a:off x="2854200" y="3273125"/>
            <a:ext cx="2237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Lato"/>
                <a:ea typeface="Lato"/>
                <a:cs typeface="Lato"/>
                <a:sym typeface="Lato"/>
              </a:rPr>
              <a:t>Scientific-proven method</a:t>
            </a:r>
            <a:endParaRPr b="1">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Segmenting observations for several groups with similar properties</a:t>
            </a:r>
            <a:endParaRPr>
              <a:latin typeface="Lato"/>
              <a:ea typeface="Lato"/>
              <a:cs typeface="Lato"/>
              <a:sym typeface="Lato"/>
            </a:endParaRPr>
          </a:p>
        </p:txBody>
      </p:sp>
      <p:grpSp>
        <p:nvGrpSpPr>
          <p:cNvPr id="344" name="Google Shape;344;p20"/>
          <p:cNvGrpSpPr/>
          <p:nvPr/>
        </p:nvGrpSpPr>
        <p:grpSpPr>
          <a:xfrm>
            <a:off x="4770838" y="1742600"/>
            <a:ext cx="4387500" cy="2907106"/>
            <a:chOff x="4770838" y="1742600"/>
            <a:chExt cx="4387500" cy="2907106"/>
          </a:xfrm>
        </p:grpSpPr>
        <p:grpSp>
          <p:nvGrpSpPr>
            <p:cNvPr id="345" name="Google Shape;345;p20"/>
            <p:cNvGrpSpPr/>
            <p:nvPr/>
          </p:nvGrpSpPr>
          <p:grpSpPr>
            <a:xfrm>
              <a:off x="6305861" y="2952744"/>
              <a:ext cx="1317453" cy="1277195"/>
              <a:chOff x="795600" y="2067100"/>
              <a:chExt cx="3002400" cy="2247000"/>
            </a:xfrm>
          </p:grpSpPr>
          <p:cxnSp>
            <p:nvCxnSpPr>
              <p:cNvPr id="346" name="Google Shape;346;p20"/>
              <p:cNvCxnSpPr/>
              <p:nvPr/>
            </p:nvCxnSpPr>
            <p:spPr>
              <a:xfrm rot="10800000">
                <a:off x="2296800" y="2067100"/>
                <a:ext cx="0" cy="1491600"/>
              </a:xfrm>
              <a:prstGeom prst="straightConnector1">
                <a:avLst/>
              </a:prstGeom>
              <a:noFill/>
              <a:ln w="28575" cap="flat" cmpd="sng">
                <a:solidFill>
                  <a:schemeClr val="dk2"/>
                </a:solidFill>
                <a:prstDash val="solid"/>
                <a:round/>
                <a:headEnd type="none" w="med" len="med"/>
                <a:tailEnd type="triangle" w="med" len="med"/>
              </a:ln>
            </p:spPr>
          </p:cxnSp>
          <p:cxnSp>
            <p:nvCxnSpPr>
              <p:cNvPr id="347" name="Google Shape;347;p20"/>
              <p:cNvCxnSpPr/>
              <p:nvPr/>
            </p:nvCxnSpPr>
            <p:spPr>
              <a:xfrm>
                <a:off x="2296800" y="3558700"/>
                <a:ext cx="1501200" cy="755400"/>
              </a:xfrm>
              <a:prstGeom prst="straightConnector1">
                <a:avLst/>
              </a:prstGeom>
              <a:noFill/>
              <a:ln w="28575" cap="flat" cmpd="sng">
                <a:solidFill>
                  <a:schemeClr val="dk2"/>
                </a:solidFill>
                <a:prstDash val="solid"/>
                <a:round/>
                <a:headEnd type="none" w="med" len="med"/>
                <a:tailEnd type="triangle" w="med" len="med"/>
              </a:ln>
            </p:spPr>
          </p:cxnSp>
          <p:cxnSp>
            <p:nvCxnSpPr>
              <p:cNvPr id="348" name="Google Shape;348;p20"/>
              <p:cNvCxnSpPr/>
              <p:nvPr/>
            </p:nvCxnSpPr>
            <p:spPr>
              <a:xfrm flipH="1">
                <a:off x="795600" y="3558700"/>
                <a:ext cx="1501200" cy="755400"/>
              </a:xfrm>
              <a:prstGeom prst="straightConnector1">
                <a:avLst/>
              </a:prstGeom>
              <a:noFill/>
              <a:ln w="28575" cap="flat" cmpd="sng">
                <a:solidFill>
                  <a:schemeClr val="dk2"/>
                </a:solidFill>
                <a:prstDash val="solid"/>
                <a:round/>
                <a:headEnd type="none" w="med" len="med"/>
                <a:tailEnd type="triangle" w="med" len="med"/>
              </a:ln>
            </p:spPr>
          </p:cxnSp>
        </p:grpSp>
        <p:sp>
          <p:nvSpPr>
            <p:cNvPr id="349" name="Google Shape;349;p20"/>
            <p:cNvSpPr txBox="1"/>
            <p:nvPr/>
          </p:nvSpPr>
          <p:spPr>
            <a:xfrm>
              <a:off x="6463588" y="2552900"/>
              <a:ext cx="1459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ato"/>
                  <a:ea typeface="Lato"/>
                  <a:cs typeface="Lato"/>
                  <a:sym typeface="Lato"/>
                </a:rPr>
                <a:t>Sales price</a:t>
              </a:r>
              <a:endParaRPr b="1">
                <a:latin typeface="Lato"/>
                <a:ea typeface="Lato"/>
                <a:cs typeface="Lato"/>
                <a:sym typeface="Lato"/>
              </a:endParaRPr>
            </a:p>
          </p:txBody>
        </p:sp>
        <p:sp>
          <p:nvSpPr>
            <p:cNvPr id="350" name="Google Shape;350;p20"/>
            <p:cNvSpPr txBox="1"/>
            <p:nvPr/>
          </p:nvSpPr>
          <p:spPr>
            <a:xfrm>
              <a:off x="7418400" y="4229950"/>
              <a:ext cx="1459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ato"/>
                  <a:ea typeface="Lato"/>
                  <a:cs typeface="Lato"/>
                  <a:sym typeface="Lato"/>
                </a:rPr>
                <a:t>Travel distance</a:t>
              </a:r>
              <a:endParaRPr b="1">
                <a:latin typeface="Lato"/>
                <a:ea typeface="Lato"/>
                <a:cs typeface="Lato"/>
                <a:sym typeface="Lato"/>
              </a:endParaRPr>
            </a:p>
          </p:txBody>
        </p:sp>
        <p:sp>
          <p:nvSpPr>
            <p:cNvPr id="351" name="Google Shape;351;p20"/>
            <p:cNvSpPr txBox="1"/>
            <p:nvPr/>
          </p:nvSpPr>
          <p:spPr>
            <a:xfrm>
              <a:off x="5424550" y="4249506"/>
              <a:ext cx="1459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ato"/>
                  <a:ea typeface="Lato"/>
                  <a:cs typeface="Lato"/>
                  <a:sym typeface="Lato"/>
                </a:rPr>
                <a:t>Travel time</a:t>
              </a:r>
              <a:endParaRPr b="1">
                <a:latin typeface="Lato"/>
                <a:ea typeface="Lato"/>
                <a:cs typeface="Lato"/>
                <a:sym typeface="Lato"/>
              </a:endParaRPr>
            </a:p>
          </p:txBody>
        </p:sp>
        <p:sp>
          <p:nvSpPr>
            <p:cNvPr id="352" name="Google Shape;352;p20"/>
            <p:cNvSpPr txBox="1"/>
            <p:nvPr/>
          </p:nvSpPr>
          <p:spPr>
            <a:xfrm>
              <a:off x="4770838" y="1742600"/>
              <a:ext cx="43875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Lato"/>
                  <a:ea typeface="Lato"/>
                  <a:cs typeface="Lato"/>
                  <a:sym typeface="Lato"/>
                </a:rPr>
                <a:t>Data: </a:t>
              </a:r>
              <a:br>
                <a:rPr lang="en" sz="1600">
                  <a:latin typeface="Lato"/>
                  <a:ea typeface="Lato"/>
                  <a:cs typeface="Lato"/>
                  <a:sym typeface="Lato"/>
                </a:rPr>
              </a:br>
              <a:r>
                <a:rPr lang="en" sz="1600" b="1">
                  <a:latin typeface="Lato"/>
                  <a:ea typeface="Lato"/>
                  <a:cs typeface="Lato"/>
                  <a:sym typeface="Lato"/>
                </a:rPr>
                <a:t>The properties we chose</a:t>
              </a:r>
              <a:endParaRPr sz="1600" b="1">
                <a:latin typeface="Lato"/>
                <a:ea typeface="Lato"/>
                <a:cs typeface="Lato"/>
                <a:sym typeface="Lato"/>
              </a:endParaRPr>
            </a:p>
          </p:txBody>
        </p:sp>
        <p:pic>
          <p:nvPicPr>
            <p:cNvPr id="353" name="Google Shape;353;p20"/>
            <p:cNvPicPr preferRelativeResize="0"/>
            <p:nvPr/>
          </p:nvPicPr>
          <p:blipFill>
            <a:blip r:embed="rId4">
              <a:alphaModFix/>
            </a:blip>
            <a:stretch>
              <a:fillRect/>
            </a:stretch>
          </p:blipFill>
          <p:spPr>
            <a:xfrm>
              <a:off x="6463600" y="2628437"/>
              <a:ext cx="249125" cy="249125"/>
            </a:xfrm>
            <a:prstGeom prst="rect">
              <a:avLst/>
            </a:prstGeom>
            <a:noFill/>
            <a:ln>
              <a:noFill/>
            </a:ln>
          </p:spPr>
        </p:pic>
        <p:pic>
          <p:nvPicPr>
            <p:cNvPr id="354" name="Google Shape;354;p20"/>
            <p:cNvPicPr preferRelativeResize="0"/>
            <p:nvPr/>
          </p:nvPicPr>
          <p:blipFill>
            <a:blip r:embed="rId5">
              <a:alphaModFix/>
            </a:blip>
            <a:stretch>
              <a:fillRect/>
            </a:stretch>
          </p:blipFill>
          <p:spPr>
            <a:xfrm>
              <a:off x="5321556" y="4249507"/>
              <a:ext cx="400169" cy="400200"/>
            </a:xfrm>
            <a:prstGeom prst="rect">
              <a:avLst/>
            </a:prstGeom>
            <a:noFill/>
            <a:ln>
              <a:noFill/>
            </a:ln>
          </p:spPr>
        </p:pic>
        <p:pic>
          <p:nvPicPr>
            <p:cNvPr id="355" name="Google Shape;355;p20"/>
            <p:cNvPicPr preferRelativeResize="0"/>
            <p:nvPr/>
          </p:nvPicPr>
          <p:blipFill>
            <a:blip r:embed="rId6">
              <a:alphaModFix/>
            </a:blip>
            <a:stretch>
              <a:fillRect/>
            </a:stretch>
          </p:blipFill>
          <p:spPr>
            <a:xfrm>
              <a:off x="7183275" y="4267725"/>
              <a:ext cx="324650" cy="324650"/>
            </a:xfrm>
            <a:prstGeom prst="rect">
              <a:avLst/>
            </a:prstGeom>
            <a:noFill/>
            <a:ln>
              <a:noFill/>
            </a:ln>
          </p:spPr>
        </p:pic>
      </p:grpSp>
      <p:grpSp>
        <p:nvGrpSpPr>
          <p:cNvPr id="356" name="Google Shape;356;p20"/>
          <p:cNvGrpSpPr/>
          <p:nvPr/>
        </p:nvGrpSpPr>
        <p:grpSpPr>
          <a:xfrm>
            <a:off x="470225" y="2445150"/>
            <a:ext cx="2105100" cy="2249700"/>
            <a:chOff x="470225" y="2445150"/>
            <a:chExt cx="2105100" cy="2249700"/>
          </a:xfrm>
        </p:grpSpPr>
        <p:cxnSp>
          <p:nvCxnSpPr>
            <p:cNvPr id="357" name="Google Shape;357;p20"/>
            <p:cNvCxnSpPr/>
            <p:nvPr/>
          </p:nvCxnSpPr>
          <p:spPr>
            <a:xfrm rot="-5400000" flipH="1">
              <a:off x="397925" y="2517450"/>
              <a:ext cx="2249700" cy="2105100"/>
            </a:xfrm>
            <a:prstGeom prst="bentConnector3">
              <a:avLst>
                <a:gd name="adj1" fmla="val 99684"/>
              </a:avLst>
            </a:prstGeom>
            <a:noFill/>
            <a:ln w="9525" cap="flat" cmpd="sng">
              <a:solidFill>
                <a:schemeClr val="dk2"/>
              </a:solidFill>
              <a:prstDash val="solid"/>
              <a:round/>
              <a:headEnd type="triangle" w="med" len="med"/>
              <a:tailEnd type="triangle" w="med" len="med"/>
            </a:ln>
          </p:spPr>
        </p:cxnSp>
        <p:sp>
          <p:nvSpPr>
            <p:cNvPr id="358" name="Google Shape;358;p20"/>
            <p:cNvSpPr/>
            <p:nvPr/>
          </p:nvSpPr>
          <p:spPr>
            <a:xfrm>
              <a:off x="1368375" y="308190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1921275" y="294480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1561625" y="3019575"/>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1810000" y="3019575"/>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1636850" y="326470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1981000" y="350145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2158675" y="348750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1854500" y="335040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2058375" y="312760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578075" y="396495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1130975" y="3765525"/>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771325" y="3902625"/>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1019700" y="3902625"/>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846550" y="414775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a:off x="1190700" y="438450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1368375" y="437055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1064200" y="423345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1268075" y="401065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1461325" y="388120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1435775" y="413265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1281850" y="4197575"/>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1740575" y="443745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1959200" y="426975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1663788" y="4246800"/>
              <a:ext cx="137100" cy="137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0"/>
          <p:cNvGrpSpPr/>
          <p:nvPr/>
        </p:nvGrpSpPr>
        <p:grpSpPr>
          <a:xfrm>
            <a:off x="470225" y="2445150"/>
            <a:ext cx="2105100" cy="2249700"/>
            <a:chOff x="3061025" y="2445150"/>
            <a:chExt cx="2105100" cy="2249700"/>
          </a:xfrm>
        </p:grpSpPr>
        <p:cxnSp>
          <p:nvCxnSpPr>
            <p:cNvPr id="383" name="Google Shape;383;p20"/>
            <p:cNvCxnSpPr/>
            <p:nvPr/>
          </p:nvCxnSpPr>
          <p:spPr>
            <a:xfrm rot="-5400000" flipH="1">
              <a:off x="2988725" y="2517450"/>
              <a:ext cx="2249700" cy="2105100"/>
            </a:xfrm>
            <a:prstGeom prst="bentConnector3">
              <a:avLst>
                <a:gd name="adj1" fmla="val 99684"/>
              </a:avLst>
            </a:prstGeom>
            <a:noFill/>
            <a:ln w="9525" cap="flat" cmpd="sng">
              <a:solidFill>
                <a:schemeClr val="dk2"/>
              </a:solidFill>
              <a:prstDash val="solid"/>
              <a:round/>
              <a:headEnd type="triangle" w="med" len="med"/>
              <a:tailEnd type="triangle" w="med" len="med"/>
            </a:ln>
          </p:spPr>
        </p:cxnSp>
        <p:sp>
          <p:nvSpPr>
            <p:cNvPr id="384" name="Google Shape;384;p20"/>
            <p:cNvSpPr/>
            <p:nvPr/>
          </p:nvSpPr>
          <p:spPr>
            <a:xfrm>
              <a:off x="3959175" y="308190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4512075" y="294480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4152425" y="3019575"/>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4400800" y="3019575"/>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4227650" y="326470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4571800" y="350145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4749475" y="348750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4445300" y="335040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4649175" y="312760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3168875" y="396495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3721775" y="3765525"/>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3362125" y="3902625"/>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3610500" y="3902625"/>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3437350" y="414775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781500" y="438450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3959175" y="437055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3655000" y="423345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3858875" y="401065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4052125" y="388120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4026575" y="413265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3872650" y="4197575"/>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4331375" y="443745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4550000" y="426975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4254588" y="424680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20"/>
          <p:cNvGrpSpPr/>
          <p:nvPr/>
        </p:nvGrpSpPr>
        <p:grpSpPr>
          <a:xfrm>
            <a:off x="470225" y="2445150"/>
            <a:ext cx="2105100" cy="2249700"/>
            <a:chOff x="470225" y="2445150"/>
            <a:chExt cx="2105100" cy="2249700"/>
          </a:xfrm>
        </p:grpSpPr>
        <p:cxnSp>
          <p:nvCxnSpPr>
            <p:cNvPr id="409" name="Google Shape;409;p20"/>
            <p:cNvCxnSpPr/>
            <p:nvPr/>
          </p:nvCxnSpPr>
          <p:spPr>
            <a:xfrm rot="-5400000" flipH="1">
              <a:off x="397925" y="2517450"/>
              <a:ext cx="2249700" cy="2105100"/>
            </a:xfrm>
            <a:prstGeom prst="bentConnector3">
              <a:avLst>
                <a:gd name="adj1" fmla="val 99684"/>
              </a:avLst>
            </a:prstGeom>
            <a:noFill/>
            <a:ln w="9525" cap="flat" cmpd="sng">
              <a:solidFill>
                <a:schemeClr val="dk2"/>
              </a:solidFill>
              <a:prstDash val="solid"/>
              <a:round/>
              <a:headEnd type="triangle" w="med" len="med"/>
              <a:tailEnd type="triangle" w="med" len="med"/>
            </a:ln>
          </p:spPr>
        </p:cxnSp>
        <p:sp>
          <p:nvSpPr>
            <p:cNvPr id="410" name="Google Shape;410;p20"/>
            <p:cNvSpPr/>
            <p:nvPr/>
          </p:nvSpPr>
          <p:spPr>
            <a:xfrm>
              <a:off x="1368375" y="308190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1921275" y="294480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1561625" y="3019575"/>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1810000" y="3019575"/>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1636850" y="326470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1981000" y="350145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2158675" y="348750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1854500" y="335040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2058375" y="3127600"/>
              <a:ext cx="137100" cy="1371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578075" y="3964950"/>
              <a:ext cx="137100" cy="1371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1130975" y="3765525"/>
              <a:ext cx="137100" cy="1371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71325" y="3902625"/>
              <a:ext cx="137100" cy="1371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1019700" y="3902625"/>
              <a:ext cx="137100" cy="1371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46550" y="4147750"/>
              <a:ext cx="137100" cy="1371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190700" y="438450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1368375" y="437055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1064200" y="4233450"/>
              <a:ext cx="137100" cy="1371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1268075" y="4010650"/>
              <a:ext cx="137100" cy="1371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1461325" y="3881200"/>
              <a:ext cx="137100" cy="1371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1435775" y="413265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1281850" y="4197575"/>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1740575" y="443745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1959200" y="426975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1663788" y="4246800"/>
              <a:ext cx="137100" cy="137100"/>
            </a:xfrm>
            <a:prstGeom prst="ellipse">
              <a:avLst/>
            </a:prstGeom>
            <a:solidFill>
              <a:srgbClr val="58BB8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44"/>
                                        </p:tgtEl>
                                        <p:attrNameLst>
                                          <p:attrName>style.visibility</p:attrName>
                                        </p:attrNameLst>
                                      </p:cBhvr>
                                      <p:to>
                                        <p:strVal val="visible"/>
                                      </p:to>
                                    </p:set>
                                    <p:anim calcmode="lin" valueType="num">
                                      <p:cBhvr additive="base">
                                        <p:cTn id="15" dur="500"/>
                                        <p:tgtEl>
                                          <p:spTgt spid="3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21"/>
          <p:cNvPicPr preferRelativeResize="0"/>
          <p:nvPr/>
        </p:nvPicPr>
        <p:blipFill rotWithShape="1">
          <a:blip r:embed="rId3">
            <a:alphaModFix/>
          </a:blip>
          <a:srcRect l="45024"/>
          <a:stretch/>
        </p:blipFill>
        <p:spPr>
          <a:xfrm>
            <a:off x="398875" y="1055925"/>
            <a:ext cx="4571998" cy="4206240"/>
          </a:xfrm>
          <a:prstGeom prst="rect">
            <a:avLst/>
          </a:prstGeom>
          <a:noFill/>
          <a:ln>
            <a:noFill/>
          </a:ln>
        </p:spPr>
      </p:pic>
      <p:pic>
        <p:nvPicPr>
          <p:cNvPr id="439" name="Google Shape;439;p21"/>
          <p:cNvPicPr preferRelativeResize="0"/>
          <p:nvPr/>
        </p:nvPicPr>
        <p:blipFill rotWithShape="1">
          <a:blip r:embed="rId3">
            <a:alphaModFix/>
          </a:blip>
          <a:srcRect r="58307"/>
          <a:stretch/>
        </p:blipFill>
        <p:spPr>
          <a:xfrm>
            <a:off x="870226" y="1055925"/>
            <a:ext cx="3470147" cy="4206240"/>
          </a:xfrm>
          <a:prstGeom prst="rect">
            <a:avLst/>
          </a:prstGeom>
          <a:noFill/>
          <a:ln>
            <a:noFill/>
          </a:ln>
        </p:spPr>
      </p:pic>
      <p:sp>
        <p:nvSpPr>
          <p:cNvPr id="440" name="Google Shape;440;p21"/>
          <p:cNvSpPr txBox="1">
            <a:spLocks noGrp="1"/>
          </p:cNvSpPr>
          <p:nvPr>
            <p:ph type="title"/>
          </p:nvPr>
        </p:nvSpPr>
        <p:spPr>
          <a:xfrm>
            <a:off x="727650" y="607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of a good K-means algorithm</a:t>
            </a:r>
            <a:endParaRPr/>
          </a:p>
        </p:txBody>
      </p:sp>
      <p:sp>
        <p:nvSpPr>
          <p:cNvPr id="441" name="Google Shape;441;p21"/>
          <p:cNvSpPr txBox="1"/>
          <p:nvPr/>
        </p:nvSpPr>
        <p:spPr>
          <a:xfrm>
            <a:off x="4970875" y="1601700"/>
            <a:ext cx="32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Multidimensionality of K-means</a:t>
            </a:r>
            <a:endParaRPr>
              <a:latin typeface="Lato"/>
              <a:ea typeface="Lato"/>
              <a:cs typeface="Lato"/>
              <a:sym typeface="Lato"/>
            </a:endParaRPr>
          </a:p>
        </p:txBody>
      </p:sp>
      <p:pic>
        <p:nvPicPr>
          <p:cNvPr id="442" name="Google Shape;442;p21"/>
          <p:cNvPicPr preferRelativeResize="0"/>
          <p:nvPr/>
        </p:nvPicPr>
        <p:blipFill>
          <a:blip r:embed="rId4">
            <a:alphaModFix/>
          </a:blip>
          <a:stretch>
            <a:fillRect/>
          </a:stretch>
        </p:blipFill>
        <p:spPr>
          <a:xfrm>
            <a:off x="5027750" y="2017225"/>
            <a:ext cx="3428974" cy="1301950"/>
          </a:xfrm>
          <a:prstGeom prst="rect">
            <a:avLst/>
          </a:prstGeom>
          <a:noFill/>
          <a:ln>
            <a:noFill/>
          </a:ln>
        </p:spPr>
      </p:pic>
      <p:sp>
        <p:nvSpPr>
          <p:cNvPr id="443" name="Google Shape;443;p21"/>
          <p:cNvSpPr txBox="1"/>
          <p:nvPr/>
        </p:nvSpPr>
        <p:spPr>
          <a:xfrm>
            <a:off x="4970875" y="3334500"/>
            <a:ext cx="203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Interpretability</a:t>
            </a:r>
            <a:endParaRPr>
              <a:latin typeface="Lato"/>
              <a:ea typeface="Lato"/>
              <a:cs typeface="Lato"/>
              <a:sym typeface="Lato"/>
            </a:endParaRPr>
          </a:p>
        </p:txBody>
      </p:sp>
      <p:pic>
        <p:nvPicPr>
          <p:cNvPr id="444" name="Google Shape;444;p21"/>
          <p:cNvPicPr preferRelativeResize="0"/>
          <p:nvPr/>
        </p:nvPicPr>
        <p:blipFill>
          <a:blip r:embed="rId5">
            <a:alphaModFix/>
          </a:blip>
          <a:stretch>
            <a:fillRect/>
          </a:stretch>
        </p:blipFill>
        <p:spPr>
          <a:xfrm>
            <a:off x="5071675" y="3750025"/>
            <a:ext cx="1837500" cy="1033601"/>
          </a:xfrm>
          <a:prstGeom prst="rect">
            <a:avLst/>
          </a:prstGeom>
          <a:noFill/>
          <a:ln>
            <a:noFill/>
          </a:ln>
        </p:spPr>
      </p:pic>
      <p:sp>
        <p:nvSpPr>
          <p:cNvPr id="445" name="Google Shape;445;p21"/>
          <p:cNvSpPr/>
          <p:nvPr/>
        </p:nvSpPr>
        <p:spPr>
          <a:xfrm>
            <a:off x="2741750" y="2940675"/>
            <a:ext cx="228600" cy="228600"/>
          </a:xfrm>
          <a:prstGeom prst="ellipse">
            <a:avLst/>
          </a:prstGeom>
          <a:solidFill>
            <a:srgbClr val="FAA7A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txBox="1"/>
          <p:nvPr/>
        </p:nvSpPr>
        <p:spPr>
          <a:xfrm>
            <a:off x="3045600" y="2747175"/>
            <a:ext cx="1345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4th dimension:</a:t>
            </a:r>
            <a:br>
              <a:rPr lang="en">
                <a:latin typeface="Lato"/>
                <a:ea typeface="Lato"/>
                <a:cs typeface="Lato"/>
                <a:sym typeface="Lato"/>
              </a:rPr>
            </a:br>
            <a:r>
              <a:rPr lang="en">
                <a:latin typeface="Lato"/>
                <a:ea typeface="Lato"/>
                <a:cs typeface="Lato"/>
                <a:sym typeface="Lato"/>
              </a:rPr>
              <a:t># adults</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38"/>
                                        </p:tgtEl>
                                        <p:attrNameLst>
                                          <p:attrName>style.visibility</p:attrName>
                                        </p:attrNameLst>
                                      </p:cBhvr>
                                      <p:to>
                                        <p:strVal val="visible"/>
                                      </p:to>
                                    </p:set>
                                  </p:childTnLst>
                                </p:cTn>
                              </p:par>
                              <p:par>
                                <p:cTn id="10" presetID="1" presetClass="exit" presetSubtype="0" fill="hold" nodeType="withEffect">
                                  <p:stCondLst>
                                    <p:cond delay="0"/>
                                  </p:stCondLst>
                                  <p:childTnLst>
                                    <p:set>
                                      <p:cBhvr>
                                        <p:cTn id="11" dur="1" fill="hold">
                                          <p:stCondLst>
                                            <p:cond delay="500"/>
                                          </p:stCondLst>
                                        </p:cTn>
                                        <p:tgtEl>
                                          <p:spTgt spid="43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4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4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44"/>
                                        </p:tgtEl>
                                        <p:attrNameLst>
                                          <p:attrName>style.visibility</p:attrName>
                                        </p:attrNameLst>
                                      </p:cBhvr>
                                      <p:to>
                                        <p:strVal val="visible"/>
                                      </p:to>
                                    </p:set>
                                  </p:childTnLst>
                                </p:cTn>
                              </p:par>
                            </p:childTnLst>
                          </p:cTn>
                        </p:par>
                        <p:par>
                          <p:cTn id="24" fill="hold">
                            <p:stCondLst>
                              <p:cond delay="300"/>
                            </p:stCondLst>
                            <p:childTnLst>
                              <p:par>
                                <p:cTn id="25" presetID="10" presetClass="entr" presetSubtype="0" fill="hold" nodeType="afterEffect">
                                  <p:stCondLst>
                                    <p:cond delay="0"/>
                                  </p:stCondLst>
                                  <p:childTnLst>
                                    <p:set>
                                      <p:cBhvr>
                                        <p:cTn id="26" dur="1" fill="hold">
                                          <p:stCondLst>
                                            <p:cond delay="0"/>
                                          </p:stCondLst>
                                        </p:cTn>
                                        <p:tgtEl>
                                          <p:spTgt spid="445"/>
                                        </p:tgtEl>
                                        <p:attrNameLst>
                                          <p:attrName>style.visibility</p:attrName>
                                        </p:attrNameLst>
                                      </p:cBhvr>
                                      <p:to>
                                        <p:strVal val="visible"/>
                                      </p:to>
                                    </p:set>
                                    <p:animEffect transition="in" filter="fade">
                                      <p:cBhvr>
                                        <p:cTn id="27" dur="300"/>
                                        <p:tgtEl>
                                          <p:spTgt spid="44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1940</Words>
  <Application>Microsoft Macintosh PowerPoint</Application>
  <PresentationFormat>On-screen Show (16:9)</PresentationFormat>
  <Paragraphs>271</Paragraphs>
  <Slides>22</Slides>
  <Notes>22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Lato</vt:lpstr>
      <vt:lpstr>Roboto</vt:lpstr>
      <vt:lpstr>Raleway</vt:lpstr>
      <vt:lpstr>Arial</vt:lpstr>
      <vt:lpstr>Streamline</vt:lpstr>
      <vt:lpstr>Strategic Management Case 2  Customer segmentation</vt:lpstr>
      <vt:lpstr>Challenges to Travel Agency</vt:lpstr>
      <vt:lpstr>Agenda</vt:lpstr>
      <vt:lpstr>Industry Analysis: Porter’s Five Forces</vt:lpstr>
      <vt:lpstr>What customer segments can we identify?</vt:lpstr>
      <vt:lpstr>Only 8% of clicks resulted in orders on the site</vt:lpstr>
      <vt:lpstr>Our customer segmentation algorithm </vt:lpstr>
      <vt:lpstr>Our customer segmentation algorithm </vt:lpstr>
      <vt:lpstr>Challenges of a good K-means algorithm</vt:lpstr>
      <vt:lpstr>What segments can we identify?</vt:lpstr>
      <vt:lpstr>What segments can we identify?</vt:lpstr>
      <vt:lpstr>What segments can we identify?</vt:lpstr>
      <vt:lpstr>What segments can we identify?</vt:lpstr>
      <vt:lpstr>What segments can we identify?</vt:lpstr>
      <vt:lpstr>Characteristics of the segments</vt:lpstr>
      <vt:lpstr>Main characteristics used for clustering</vt:lpstr>
      <vt:lpstr>What kind of routes do they choose?</vt:lpstr>
      <vt:lpstr>How many passengers? Luggage or not?</vt:lpstr>
      <vt:lpstr>Analysis: tying things together</vt:lpstr>
      <vt:lpstr>Further implications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Management Case 2  Customer segmentation</dc:title>
  <cp:lastModifiedBy>Jan Jarco</cp:lastModifiedBy>
  <cp:revision>1</cp:revision>
  <dcterms:modified xsi:type="dcterms:W3CDTF">2023-03-06T22:58:27Z</dcterms:modified>
</cp:coreProperties>
</file>