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sldIdLst>
    <p:sldId id="256" r:id="rId2"/>
    <p:sldId id="259" r:id="rId3"/>
    <p:sldId id="265" r:id="rId4"/>
    <p:sldId id="267" r:id="rId5"/>
    <p:sldId id="260" r:id="rId6"/>
    <p:sldId id="262" r:id="rId7"/>
    <p:sldId id="263" r:id="rId8"/>
    <p:sldId id="268" r:id="rId9"/>
    <p:sldId id="269" r:id="rId10"/>
    <p:sldId id="261" r:id="rId11"/>
    <p:sldId id="266" r:id="rId1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napToObjects="1">
      <p:cViewPr>
        <p:scale>
          <a:sx n="87" d="100"/>
          <a:sy n="87" d="100"/>
        </p:scale>
        <p:origin x="663" y="330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41" y="258270"/>
            <a:ext cx="794216" cy="7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topics/earth-and-planetary-sciences/form-of-government" TargetMode="External"/><Relationship Id="rId3" Type="http://schemas.openxmlformats.org/officeDocument/2006/relationships/hyperlink" Target="https://www.sciencedirect.com/topics/social-sciences/competitiveness" TargetMode="External"/><Relationship Id="rId7" Type="http://schemas.openxmlformats.org/officeDocument/2006/relationships/hyperlink" Target="https://www.sciencedirect.com/topics/earth-and-planetary-sciences/region" TargetMode="External"/><Relationship Id="rId12" Type="http://schemas.openxmlformats.org/officeDocument/2006/relationships/hyperlink" Target="https://www.sciencedirect.com/topics/social-sciences/human-development" TargetMode="External"/><Relationship Id="rId2" Type="http://schemas.openxmlformats.org/officeDocument/2006/relationships/hyperlink" Target="https://www.sciencedirect.com/topics/social-sciences/nationalis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topics/social-sciences/agricultural-markets" TargetMode="External"/><Relationship Id="rId11" Type="http://schemas.openxmlformats.org/officeDocument/2006/relationships/hyperlink" Target="https://www.sciencedirect.com/topics/earth-and-planetary-sciences/sanitation" TargetMode="External"/><Relationship Id="rId5" Type="http://schemas.openxmlformats.org/officeDocument/2006/relationships/hyperlink" Target="https://www.sciencedirect.com/topics/social-sciences/trade" TargetMode="External"/><Relationship Id="rId10" Type="http://schemas.openxmlformats.org/officeDocument/2006/relationships/hyperlink" Target="https://www.sciencedirect.com/topics/earth-and-planetary-sciences/economic-development" TargetMode="External"/><Relationship Id="rId4" Type="http://schemas.openxmlformats.org/officeDocument/2006/relationships/hyperlink" Target="https://www.sciencedirect.com/topics/earth-and-planetary-sciences/national-security" TargetMode="External"/><Relationship Id="rId9" Type="http://schemas.openxmlformats.org/officeDocument/2006/relationships/hyperlink" Target="https://www.sciencedirect.com/topics/social-sciences/investment-in-edu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94407" y="129540"/>
            <a:ext cx="1381013" cy="105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675821"/>
          </a:xfrm>
        </p:spPr>
        <p:txBody>
          <a:bodyPr/>
          <a:lstStyle/>
          <a:p>
            <a:r>
              <a:rPr lang="nb-NO" dirty="0" smtClean="0">
                <a:solidFill>
                  <a:srgbClr val="0D3475"/>
                </a:solidFill>
              </a:rPr>
              <a:t>EP8900 – Integrate</a:t>
            </a:r>
            <a:r>
              <a:rPr lang="nb-NO" dirty="0" smtClean="0">
                <a:solidFill>
                  <a:srgbClr val="0D3475"/>
                </a:solidFill>
              </a:rPr>
              <a:t>d </a:t>
            </a:r>
            <a:r>
              <a:rPr lang="nb-NO" dirty="0" err="1" smtClean="0">
                <a:solidFill>
                  <a:srgbClr val="0D3475"/>
                </a:solidFill>
              </a:rPr>
              <a:t>Assessment</a:t>
            </a:r>
            <a:r>
              <a:rPr lang="nb-NO" dirty="0" smtClean="0">
                <a:solidFill>
                  <a:srgbClr val="0D3475"/>
                </a:solidFill>
              </a:rPr>
              <a:t> </a:t>
            </a:r>
            <a:r>
              <a:rPr lang="nb-NO" dirty="0" err="1" smtClean="0">
                <a:solidFill>
                  <a:srgbClr val="0D3475"/>
                </a:solidFill>
              </a:rPr>
              <a:t>Modelling</a:t>
            </a:r>
            <a:endParaRPr lang="nb-NO" dirty="0">
              <a:solidFill>
                <a:srgbClr val="0D3475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2193808"/>
            <a:ext cx="7772400" cy="1314450"/>
          </a:xfrm>
        </p:spPr>
        <p:txBody>
          <a:bodyPr>
            <a:normAutofit/>
          </a:bodyPr>
          <a:lstStyle/>
          <a:p>
            <a:r>
              <a:rPr lang="nb-NO" sz="2400" dirty="0" smtClean="0"/>
              <a:t>South </a:t>
            </a:r>
            <a:r>
              <a:rPr lang="nb-NO" sz="2400" dirty="0" err="1" smtClean="0"/>
              <a:t>Africa</a:t>
            </a:r>
            <a:r>
              <a:rPr lang="nb-NO" sz="2400" dirty="0" smtClean="0"/>
              <a:t> </a:t>
            </a:r>
            <a:r>
              <a:rPr lang="nb-NO" sz="2400" dirty="0" err="1" smtClean="0"/>
              <a:t>Study</a:t>
            </a:r>
            <a:r>
              <a:rPr lang="nb-NO" sz="2400" dirty="0" smtClean="0"/>
              <a:t> </a:t>
            </a:r>
            <a:r>
              <a:rPr lang="nb-NO" dirty="0"/>
              <a:t>Case for </a:t>
            </a:r>
            <a:r>
              <a:rPr lang="nb-NO" dirty="0" smtClean="0"/>
              <a:t>SSP3 </a:t>
            </a:r>
            <a:endParaRPr lang="nb-NO" dirty="0"/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185" y="466969"/>
            <a:ext cx="238448" cy="4140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46" y="3909616"/>
            <a:ext cx="736680" cy="698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t="49863" b="13442"/>
          <a:stretch/>
        </p:blipFill>
        <p:spPr>
          <a:xfrm rot="16200000">
            <a:off x="7491315" y="3436760"/>
            <a:ext cx="2132956" cy="228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230" y="4140073"/>
            <a:ext cx="565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Christine Hung, Cristina Iordan &amp; Lorenzo Usai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Coal mining cost (</a:t>
            </a:r>
            <a:r>
              <a:rPr lang="en-US" dirty="0" err="1"/>
              <a:t>coal_extr</a:t>
            </a:r>
            <a:r>
              <a:rPr lang="en-US" dirty="0"/>
              <a:t>) --&gt; </a:t>
            </a:r>
            <a:r>
              <a:rPr lang="en-US" dirty="0" err="1"/>
              <a:t>inv_cost</a:t>
            </a:r>
            <a:r>
              <a:rPr lang="en-US" dirty="0"/>
              <a:t>, </a:t>
            </a:r>
            <a:r>
              <a:rPr lang="en-US" dirty="0" err="1"/>
              <a:t>fix_cost</a:t>
            </a:r>
            <a:r>
              <a:rPr lang="en-US" dirty="0"/>
              <a:t>, </a:t>
            </a:r>
            <a:r>
              <a:rPr lang="en-US" dirty="0" err="1"/>
              <a:t>var_cost</a:t>
            </a:r>
            <a:r>
              <a:rPr lang="en-US" dirty="0"/>
              <a:t> (increase of 1% per year)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oil_imp</a:t>
            </a:r>
            <a:r>
              <a:rPr lang="en-US" dirty="0"/>
              <a:t> to 1.33 of base value (Fujimori)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gas_extr</a:t>
            </a:r>
            <a:r>
              <a:rPr lang="en-US" dirty="0"/>
              <a:t> 7.5% increase per year (Fujimori)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oil_extr</a:t>
            </a:r>
            <a:r>
              <a:rPr lang="en-US" dirty="0"/>
              <a:t> 7.5% increase per year (Fujimori)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shale_extr</a:t>
            </a:r>
            <a:r>
              <a:rPr lang="en-US" dirty="0"/>
              <a:t> 7.5% increase per year (Fujimori)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loil_imp</a:t>
            </a:r>
            <a:r>
              <a:rPr lang="en-US" dirty="0"/>
              <a:t> 1.33 of base value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coal_imp</a:t>
            </a:r>
            <a:r>
              <a:rPr lang="en-US" dirty="0"/>
              <a:t> to 1.33 of base value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inv_cost</a:t>
            </a:r>
            <a:r>
              <a:rPr lang="en-US" dirty="0"/>
              <a:t>: </a:t>
            </a:r>
            <a:r>
              <a:rPr lang="en-US" dirty="0" err="1"/>
              <a:t>coal_ppl</a:t>
            </a:r>
            <a:r>
              <a:rPr lang="en-US" dirty="0"/>
              <a:t> reduced </a:t>
            </a:r>
            <a:r>
              <a:rPr lang="en-US" dirty="0" err="1"/>
              <a:t>timestep</a:t>
            </a:r>
            <a:r>
              <a:rPr lang="en-US" dirty="0"/>
              <a:t> difference by 50%, ensured continual decrease in investment costs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inv_cost</a:t>
            </a:r>
            <a:r>
              <a:rPr lang="en-US" dirty="0"/>
              <a:t>: </a:t>
            </a:r>
            <a:r>
              <a:rPr lang="en-US" dirty="0" err="1"/>
              <a:t>foil_ppl</a:t>
            </a:r>
            <a:r>
              <a:rPr lang="en-US" dirty="0"/>
              <a:t> decreased from 730 to 650 [2020 to 2070]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inv_cost</a:t>
            </a:r>
            <a:r>
              <a:rPr lang="en-US" dirty="0"/>
              <a:t>: </a:t>
            </a:r>
            <a:r>
              <a:rPr lang="en-US" dirty="0" err="1"/>
              <a:t>gas_ppl</a:t>
            </a:r>
            <a:r>
              <a:rPr lang="en-US" dirty="0"/>
              <a:t> reduced </a:t>
            </a:r>
            <a:r>
              <a:rPr lang="en-US" dirty="0" err="1"/>
              <a:t>timestep</a:t>
            </a:r>
            <a:r>
              <a:rPr lang="en-US" dirty="0"/>
              <a:t> difference by 50% [2020-2040], kept at 300 from 344 [2040-2070]</a:t>
            </a:r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 err="1"/>
              <a:t>inv_cost</a:t>
            </a:r>
            <a:r>
              <a:rPr lang="en-US" dirty="0"/>
              <a:t>: </a:t>
            </a:r>
            <a:r>
              <a:rPr lang="en-US" dirty="0" err="1"/>
              <a:t>loil_ppl</a:t>
            </a:r>
            <a:r>
              <a:rPr lang="en-US" dirty="0"/>
              <a:t> decrease from 600 to 550</a:t>
            </a:r>
          </a:p>
          <a:p>
            <a:pPr marL="0" indent="0">
              <a:buNone/>
            </a:pPr>
            <a:r>
              <a:rPr lang="en-US" dirty="0"/>
              <a:t>12.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nuc_ppl</a:t>
            </a:r>
            <a:r>
              <a:rPr lang="en-US" dirty="0"/>
              <a:t> 2% decrease per year</a:t>
            </a:r>
          </a:p>
          <a:p>
            <a:pPr marL="0" indent="0">
              <a:buNone/>
            </a:pPr>
            <a:r>
              <a:rPr lang="en-US" dirty="0"/>
              <a:t>13. </a:t>
            </a:r>
            <a:r>
              <a:rPr lang="en-US" dirty="0" err="1"/>
              <a:t>var_cost</a:t>
            </a:r>
            <a:r>
              <a:rPr lang="en-US" dirty="0"/>
              <a:t>: </a:t>
            </a:r>
            <a:r>
              <a:rPr lang="en-US" dirty="0" err="1"/>
              <a:t>oil_exp</a:t>
            </a:r>
            <a:r>
              <a:rPr lang="en-US" dirty="0"/>
              <a:t> reduced by 1.33</a:t>
            </a:r>
          </a:p>
          <a:p>
            <a:pPr marL="0" indent="0">
              <a:buNone/>
            </a:pPr>
            <a:r>
              <a:rPr lang="en-US" dirty="0"/>
              <a:t>14. </a:t>
            </a:r>
            <a:r>
              <a:rPr lang="en-US" dirty="0" err="1"/>
              <a:t>inv_cost</a:t>
            </a:r>
            <a:r>
              <a:rPr lang="en-US" dirty="0"/>
              <a:t>: for </a:t>
            </a:r>
            <a:r>
              <a:rPr lang="en-US" dirty="0" err="1"/>
              <a:t>solar_i</a:t>
            </a:r>
            <a:r>
              <a:rPr lang="en-US" dirty="0"/>
              <a:t>, </a:t>
            </a:r>
            <a:r>
              <a:rPr lang="en-US" dirty="0" err="1"/>
              <a:t>solar_pv</a:t>
            </a:r>
            <a:r>
              <a:rPr lang="en-US" dirty="0"/>
              <a:t>, </a:t>
            </a:r>
            <a:r>
              <a:rPr lang="en-US" dirty="0" err="1"/>
              <a:t>solar_th_ppl</a:t>
            </a:r>
            <a:r>
              <a:rPr lang="en-US" dirty="0"/>
              <a:t>, </a:t>
            </a:r>
            <a:r>
              <a:rPr lang="en-US" dirty="0" err="1"/>
              <a:t>solar_th_ppl_base</a:t>
            </a:r>
            <a:r>
              <a:rPr lang="en-US" dirty="0"/>
              <a:t>, </a:t>
            </a:r>
            <a:r>
              <a:rPr lang="en-US" dirty="0" err="1"/>
              <a:t>wind_ppl</a:t>
            </a:r>
            <a:r>
              <a:rPr lang="en-US" dirty="0"/>
              <a:t>, reduce difference </a:t>
            </a:r>
            <a:r>
              <a:rPr lang="en-US" dirty="0" err="1"/>
              <a:t>beteween</a:t>
            </a:r>
            <a:r>
              <a:rPr lang="en-US" dirty="0"/>
              <a:t> decades by 0.25</a:t>
            </a:r>
          </a:p>
          <a:p>
            <a:pPr marL="0" indent="0">
              <a:buNone/>
            </a:pPr>
            <a:r>
              <a:rPr lang="en-US" dirty="0"/>
              <a:t>15. </a:t>
            </a:r>
            <a:r>
              <a:rPr lang="en-US" dirty="0" err="1"/>
              <a:t>fix_cost</a:t>
            </a:r>
            <a:r>
              <a:rPr lang="en-US" dirty="0"/>
              <a:t>: for </a:t>
            </a:r>
            <a:r>
              <a:rPr lang="en-US" dirty="0" err="1"/>
              <a:t>solar_i</a:t>
            </a:r>
            <a:r>
              <a:rPr lang="en-US" dirty="0"/>
              <a:t>, </a:t>
            </a:r>
            <a:r>
              <a:rPr lang="en-US" dirty="0" err="1"/>
              <a:t>solar_pv_ppl</a:t>
            </a:r>
            <a:r>
              <a:rPr lang="en-US" dirty="0"/>
              <a:t>, </a:t>
            </a:r>
            <a:r>
              <a:rPr lang="en-US" dirty="0" err="1"/>
              <a:t>solar_th_ppl</a:t>
            </a:r>
            <a:r>
              <a:rPr lang="en-US" dirty="0"/>
              <a:t>, </a:t>
            </a:r>
            <a:r>
              <a:rPr lang="en-US" dirty="0" err="1"/>
              <a:t>solar_th_ppl_base</a:t>
            </a:r>
            <a:r>
              <a:rPr lang="en-US" dirty="0"/>
              <a:t>, </a:t>
            </a:r>
            <a:r>
              <a:rPr lang="en-US" dirty="0" err="1"/>
              <a:t>wind_ppl</a:t>
            </a:r>
            <a:r>
              <a:rPr lang="en-US" dirty="0"/>
              <a:t>, reduce difference </a:t>
            </a:r>
            <a:r>
              <a:rPr lang="en-US" dirty="0" err="1"/>
              <a:t>beteween</a:t>
            </a:r>
            <a:r>
              <a:rPr lang="en-US" dirty="0"/>
              <a:t> decades by 0.25</a:t>
            </a:r>
          </a:p>
          <a:p>
            <a:pPr marL="0" indent="0">
              <a:buNone/>
            </a:pPr>
            <a:r>
              <a:rPr lang="en-US" dirty="0"/>
              <a:t>16a. </a:t>
            </a:r>
            <a:r>
              <a:rPr lang="en-US" dirty="0" err="1"/>
              <a:t>capacity_factor</a:t>
            </a:r>
            <a:r>
              <a:rPr lang="en-US" dirty="0"/>
              <a:t>: </a:t>
            </a:r>
            <a:r>
              <a:rPr lang="en-US" dirty="0" err="1"/>
              <a:t>coal_gas</a:t>
            </a:r>
            <a:r>
              <a:rPr lang="en-US" dirty="0"/>
              <a:t>, </a:t>
            </a:r>
            <a:r>
              <a:rPr lang="en-US" dirty="0" err="1"/>
              <a:t>coal_i</a:t>
            </a:r>
            <a:r>
              <a:rPr lang="en-US" dirty="0"/>
              <a:t>, </a:t>
            </a:r>
            <a:r>
              <a:rPr lang="en-US" dirty="0" err="1"/>
              <a:t>coal_ppl</a:t>
            </a:r>
            <a:r>
              <a:rPr lang="en-US" dirty="0"/>
              <a:t>, increased capacity factors from year 2030. 	</a:t>
            </a:r>
          </a:p>
          <a:p>
            <a:pPr marL="0" indent="0">
              <a:buNone/>
            </a:pPr>
            <a:r>
              <a:rPr lang="en-US" dirty="0"/>
              <a:t>			Techs from 2030 -&gt; 5% increase, techs from 2040 and forward, 10% increase</a:t>
            </a:r>
          </a:p>
          <a:p>
            <a:pPr marL="0" indent="0">
              <a:buNone/>
            </a:pPr>
            <a:r>
              <a:rPr lang="en-US" dirty="0"/>
              <a:t>16b. </a:t>
            </a:r>
            <a:r>
              <a:rPr lang="en-US" dirty="0" err="1"/>
              <a:t>capacity_factor</a:t>
            </a:r>
            <a:r>
              <a:rPr lang="en-US" dirty="0"/>
              <a:t>: </a:t>
            </a:r>
            <a:r>
              <a:rPr lang="en-US" dirty="0" err="1"/>
              <a:t>nuc_ppl</a:t>
            </a:r>
            <a:r>
              <a:rPr lang="en-US" dirty="0"/>
              <a:t>, increased capacity factor by 4% in 2030 (from 71% to 75%) and by 7% from 2040 (form 71% to 78%)</a:t>
            </a:r>
          </a:p>
          <a:p>
            <a:pPr marL="0" indent="0">
              <a:buNone/>
            </a:pPr>
            <a:r>
              <a:rPr lang="en-US" dirty="0"/>
              <a:t>17. GDP: Calibrated the GDP according to the SSP public database for SSP3, based on OECD GDP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75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16" y="113773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SSP3: Regional rivalry—A rocky </a:t>
            </a:r>
            <a:r>
              <a:rPr lang="en-US" sz="2400" dirty="0" smtClean="0"/>
              <a:t>road (international fragmentation)</a:t>
            </a:r>
            <a:r>
              <a:rPr lang="en-US" sz="2400" dirty="0"/>
              <a:t/>
            </a:r>
            <a:br>
              <a:rPr lang="en-US" sz="2400" dirty="0"/>
            </a:br>
            <a:endParaRPr lang="nb-NO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1919" y="542398"/>
            <a:ext cx="107168722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resurgent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Learn more about Nationalism from ScienceDirect's AI-generated Topic Pages"/>
              </a:rPr>
              <a:t>nationalism</a:t>
            </a:r>
            <a:endParaRPr lang="nb-NO" altLang="nb-NO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Learn more about Competitiveness from ScienceDirect's AI-generated Topic Pages"/>
              </a:rPr>
              <a:t>competitiveness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&gt;</a:t>
            </a: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ountries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increasingly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domestic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(at most, regional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lang="nb-NO" altLang="nb-NO" sz="1800" dirty="0" smtClean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comparatively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institutions</a:t>
            </a: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800" baseline="0" dirty="0" err="1">
                <a:latin typeface="Arial" panose="020B0604020202020204" pitchFamily="34" charset="0"/>
              </a:rPr>
              <a:t>U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neven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cooperation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global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Learn more about National Security from ScienceDirect's AI-generated Topic Pages"/>
              </a:rPr>
              <a:t>national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Learn more about National Security from ScienceDirect's AI-generated Topic Pages"/>
              </a:rPr>
              <a:t> and regional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Learn more about National Security from ScienceDirect's AI-generated Topic Pages"/>
              </a:rPr>
              <a:t>security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smtClean="0">
                <a:latin typeface="Arial" panose="020B0604020202020204" pitchFamily="34" charset="0"/>
              </a:rPr>
              <a:t>            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barriers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Learn more about Trade from ScienceDirect's AI-generated Topic Pages"/>
              </a:rPr>
              <a:t>trade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particularly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Learn more about Agricultural Markets from ScienceDirect's AI-generated Topic Pages"/>
              </a:rPr>
              <a:t>agricultural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Learn more about Agricultural Markets from ScienceDirect's AI-generated Topic Pages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Learn more about Agricultural Markets from ScienceDirect's AI-generated Topic Pages"/>
              </a:rPr>
              <a:t>markets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goals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Learn more about Region from ScienceDirect's AI-generated Topic Pages"/>
              </a:rPr>
              <a:t>regions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broader-based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authoritarian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Learn more about Form of Government from ScienceDirect's AI-generated Topic Pages"/>
              </a:rPr>
              <a:t>forms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Learn more about Form of Government from ScienceDirect's AI-generated Topic Pages"/>
              </a:rPr>
              <a:t>of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Learn more about Form of Government from ScienceDirect's AI-generated Topic Pages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Learn more about Form of Government from ScienceDirect's AI-generated Topic Pages"/>
              </a:rPr>
              <a:t>government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Learn more about Investment in Education from ScienceDirect's AI-generated Topic Pages"/>
              </a:rPr>
              <a:t>Investments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Learn more about Investment in Education from ScienceDirect's AI-generated Topic Pages"/>
              </a:rPr>
              <a:t>education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Learn more about Economic Development from ScienceDirect's AI-generated Topic Pages"/>
              </a:rPr>
              <a:t>Economic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Learn more about Economic Development from ScienceDirect's AI-generated Topic Pages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Learn more about Economic Development from ScienceDirect's AI-generated Topic Pages"/>
              </a:rPr>
              <a:t>development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consumption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material-intensive,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inequalities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worsen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time,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pockets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poverty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alongside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pockets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moderate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wealth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struggling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standards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safe water,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Learn more about Sanitation from ScienceDirect's AI-generated Topic Pages"/>
              </a:rPr>
              <a:t>sanitation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to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degradation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regions. The combination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impeded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progress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industrialized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fossil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achieving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cooperation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imply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nb-NO" altLang="nb-N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nb-NO" altLang="nb-N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nb-NO" altLang="nb-N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mitigation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progress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Learn more about Human Development from ScienceDirect's AI-generated Topic Pages"/>
              </a:rPr>
              <a:t>human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Learn more about Human Development from ScienceDirect's AI-generated Topic Pages"/>
              </a:rPr>
              <a:t>development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smtClean="0">
                <a:latin typeface="Arial" panose="020B0604020202020204" pitchFamily="34" charset="0"/>
              </a:rPr>
              <a:t>                                     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endParaRPr lang="nb-NO" altLang="nb-NO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institutions</a:t>
            </a:r>
            <a:r>
              <a:rPr kumimoji="0" lang="nb-NO" altLang="nb-N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nb-NO" altLang="nb-N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3475"/>
                </a:solidFill>
              </a:rPr>
              <a:t>SSP3 – Narrative</a:t>
            </a:r>
            <a:endParaRPr lang="nb-NO" dirty="0">
              <a:solidFill>
                <a:srgbClr val="0D347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74" y="1159723"/>
            <a:ext cx="5446372" cy="22096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888"/>
            <a:ext cx="9144000" cy="53591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898244" y="1465797"/>
            <a:ext cx="202179" cy="37678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3475"/>
                </a:solidFill>
              </a:rPr>
              <a:t>SSP3 – Narrative</a:t>
            </a:r>
            <a:endParaRPr lang="nb-NO" dirty="0">
              <a:solidFill>
                <a:srgbClr val="0D34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61" y="1214864"/>
            <a:ext cx="6866134" cy="284709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201512" y="1608240"/>
            <a:ext cx="280293" cy="753577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74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16" y="113773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SSP3: Regional rivalry—A rocky </a:t>
            </a:r>
            <a:r>
              <a:rPr lang="en-US" sz="2400" dirty="0" smtClean="0"/>
              <a:t>road (international fragmentation)</a:t>
            </a:r>
            <a:r>
              <a:rPr lang="en-US" sz="2400" dirty="0"/>
              <a:t/>
            </a:r>
            <a:br>
              <a:rPr lang="en-US" sz="2400" dirty="0"/>
            </a:br>
            <a:endParaRPr lang="nb-N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2" y="499428"/>
            <a:ext cx="7405688" cy="4310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2223" y="467263"/>
            <a:ext cx="1438228" cy="42333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527715" y="4804946"/>
            <a:ext cx="742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>
                <a:solidFill>
                  <a:schemeClr val="bg1"/>
                </a:solidFill>
              </a:rPr>
              <a:t>O’Neill, </a:t>
            </a:r>
            <a:r>
              <a:rPr lang="nb-NO" sz="800" dirty="0" smtClean="0">
                <a:solidFill>
                  <a:schemeClr val="bg1"/>
                </a:solidFill>
              </a:rPr>
              <a:t>Bin </a:t>
            </a:r>
            <a:r>
              <a:rPr lang="nb-NO" sz="800" dirty="0" err="1">
                <a:solidFill>
                  <a:schemeClr val="bg1"/>
                </a:solidFill>
              </a:rPr>
              <a:t>the</a:t>
            </a:r>
            <a:r>
              <a:rPr lang="nb-NO" sz="800" dirty="0">
                <a:solidFill>
                  <a:schemeClr val="bg1"/>
                </a:solidFill>
              </a:rPr>
              <a:t> 21st </a:t>
            </a:r>
            <a:r>
              <a:rPr lang="nb-NO" sz="800" dirty="0" err="1">
                <a:solidFill>
                  <a:schemeClr val="bg1"/>
                </a:solidFill>
              </a:rPr>
              <a:t>century</a:t>
            </a:r>
            <a:r>
              <a:rPr lang="nb-NO" sz="800" dirty="0">
                <a:solidFill>
                  <a:schemeClr val="bg1"/>
                </a:solidFill>
              </a:rPr>
              <a:t>. </a:t>
            </a:r>
            <a:r>
              <a:rPr lang="nb-NO" sz="800" i="1" dirty="0">
                <a:solidFill>
                  <a:schemeClr val="bg1"/>
                </a:solidFill>
              </a:rPr>
              <a:t>Global </a:t>
            </a:r>
            <a:r>
              <a:rPr lang="nb-NO" sz="800" i="1" dirty="0" err="1">
                <a:solidFill>
                  <a:schemeClr val="bg1"/>
                </a:solidFill>
              </a:rPr>
              <a:t>Environmental</a:t>
            </a:r>
            <a:r>
              <a:rPr lang="nb-NO" sz="800" i="1" dirty="0">
                <a:solidFill>
                  <a:schemeClr val="bg1"/>
                </a:solidFill>
              </a:rPr>
              <a:t> </a:t>
            </a:r>
            <a:r>
              <a:rPr lang="nb-NO" sz="800" i="1" dirty="0" err="1">
                <a:solidFill>
                  <a:schemeClr val="bg1"/>
                </a:solidFill>
              </a:rPr>
              <a:t>Change</a:t>
            </a:r>
            <a:r>
              <a:rPr lang="nb-NO" sz="800" dirty="0">
                <a:solidFill>
                  <a:schemeClr val="bg1"/>
                </a:solidFill>
              </a:rPr>
              <a:t>, </a:t>
            </a:r>
            <a:r>
              <a:rPr lang="nb-NO" sz="800" i="1" dirty="0">
                <a:solidFill>
                  <a:schemeClr val="bg1"/>
                </a:solidFill>
              </a:rPr>
              <a:t>42</a:t>
            </a:r>
            <a:r>
              <a:rPr lang="nb-NO" sz="800" dirty="0">
                <a:solidFill>
                  <a:schemeClr val="bg1"/>
                </a:solidFill>
              </a:rPr>
              <a:t>, 169-180</a:t>
            </a:r>
            <a:r>
              <a:rPr lang="nb-NO" sz="800" dirty="0" smtClean="0">
                <a:solidFill>
                  <a:schemeClr val="bg1"/>
                </a:solidFill>
              </a:rPr>
              <a:t>.</a:t>
            </a:r>
            <a:r>
              <a:rPr lang="nb-NO" sz="800" dirty="0">
                <a:solidFill>
                  <a:schemeClr val="bg1"/>
                </a:solidFill>
              </a:rPr>
              <a:t> . C., </a:t>
            </a:r>
            <a:r>
              <a:rPr lang="nb-NO" sz="800" dirty="0" err="1">
                <a:solidFill>
                  <a:schemeClr val="bg1"/>
                </a:solidFill>
              </a:rPr>
              <a:t>Kriegler</a:t>
            </a:r>
            <a:r>
              <a:rPr lang="nb-NO" sz="800" dirty="0">
                <a:solidFill>
                  <a:schemeClr val="bg1"/>
                </a:solidFill>
              </a:rPr>
              <a:t>, E., </a:t>
            </a:r>
            <a:r>
              <a:rPr lang="nb-NO" sz="800" dirty="0" err="1">
                <a:solidFill>
                  <a:schemeClr val="bg1"/>
                </a:solidFill>
              </a:rPr>
              <a:t>Ebi</a:t>
            </a:r>
            <a:r>
              <a:rPr lang="nb-NO" sz="800" dirty="0">
                <a:solidFill>
                  <a:schemeClr val="bg1"/>
                </a:solidFill>
              </a:rPr>
              <a:t>, K. L., </a:t>
            </a:r>
            <a:r>
              <a:rPr lang="nb-NO" sz="800" dirty="0" err="1">
                <a:solidFill>
                  <a:schemeClr val="bg1"/>
                </a:solidFill>
              </a:rPr>
              <a:t>Kemp-Benedict</a:t>
            </a:r>
            <a:r>
              <a:rPr lang="nb-NO" sz="800" dirty="0">
                <a:solidFill>
                  <a:schemeClr val="bg1"/>
                </a:solidFill>
              </a:rPr>
              <a:t>, E., </a:t>
            </a:r>
            <a:r>
              <a:rPr lang="nb-NO" sz="800" dirty="0" err="1">
                <a:solidFill>
                  <a:schemeClr val="bg1"/>
                </a:solidFill>
              </a:rPr>
              <a:t>Riahi</a:t>
            </a:r>
            <a:r>
              <a:rPr lang="nb-NO" sz="800" dirty="0">
                <a:solidFill>
                  <a:schemeClr val="bg1"/>
                </a:solidFill>
              </a:rPr>
              <a:t>, K., </a:t>
            </a:r>
            <a:r>
              <a:rPr lang="nb-NO" sz="800" dirty="0" err="1">
                <a:solidFill>
                  <a:schemeClr val="bg1"/>
                </a:solidFill>
              </a:rPr>
              <a:t>Rothman</a:t>
            </a:r>
            <a:r>
              <a:rPr lang="nb-NO" sz="800" dirty="0">
                <a:solidFill>
                  <a:schemeClr val="bg1"/>
                </a:solidFill>
              </a:rPr>
              <a:t>, D. S., ... &amp; </a:t>
            </a:r>
            <a:r>
              <a:rPr lang="nb-NO" sz="800" dirty="0" err="1">
                <a:solidFill>
                  <a:schemeClr val="bg1"/>
                </a:solidFill>
              </a:rPr>
              <a:t>Levy</a:t>
            </a:r>
            <a:r>
              <a:rPr lang="nb-NO" sz="800" dirty="0">
                <a:solidFill>
                  <a:schemeClr val="bg1"/>
                </a:solidFill>
              </a:rPr>
              <a:t>, M. (2017). The </a:t>
            </a:r>
            <a:r>
              <a:rPr lang="nb-NO" sz="800" dirty="0" err="1">
                <a:solidFill>
                  <a:schemeClr val="bg1"/>
                </a:solidFill>
              </a:rPr>
              <a:t>roads</a:t>
            </a:r>
            <a:r>
              <a:rPr lang="nb-NO" sz="800" dirty="0">
                <a:solidFill>
                  <a:schemeClr val="bg1"/>
                </a:solidFill>
              </a:rPr>
              <a:t> </a:t>
            </a:r>
            <a:r>
              <a:rPr lang="nb-NO" sz="800" dirty="0" err="1">
                <a:solidFill>
                  <a:schemeClr val="bg1"/>
                </a:solidFill>
              </a:rPr>
              <a:t>ahead</a:t>
            </a:r>
            <a:r>
              <a:rPr lang="nb-NO" sz="800" dirty="0">
                <a:solidFill>
                  <a:schemeClr val="bg1"/>
                </a:solidFill>
              </a:rPr>
              <a:t>: Narratives for </a:t>
            </a:r>
            <a:r>
              <a:rPr lang="nb-NO" sz="800" dirty="0" err="1">
                <a:solidFill>
                  <a:schemeClr val="bg1"/>
                </a:solidFill>
              </a:rPr>
              <a:t>shared</a:t>
            </a:r>
            <a:r>
              <a:rPr lang="nb-NO" sz="800" dirty="0">
                <a:solidFill>
                  <a:schemeClr val="bg1"/>
                </a:solidFill>
              </a:rPr>
              <a:t> </a:t>
            </a:r>
            <a:r>
              <a:rPr lang="nb-NO" sz="800" dirty="0" err="1">
                <a:solidFill>
                  <a:schemeClr val="bg1"/>
                </a:solidFill>
              </a:rPr>
              <a:t>socioeconomic</a:t>
            </a:r>
            <a:r>
              <a:rPr lang="nb-NO" sz="800" dirty="0">
                <a:solidFill>
                  <a:schemeClr val="bg1"/>
                </a:solidFill>
              </a:rPr>
              <a:t> </a:t>
            </a:r>
            <a:r>
              <a:rPr lang="nb-NO" sz="800" dirty="0" err="1">
                <a:solidFill>
                  <a:schemeClr val="bg1"/>
                </a:solidFill>
              </a:rPr>
              <a:t>pathways</a:t>
            </a:r>
            <a:r>
              <a:rPr lang="nb-NO" sz="800" dirty="0">
                <a:solidFill>
                  <a:schemeClr val="bg1"/>
                </a:solidFill>
              </a:rPr>
              <a:t> </a:t>
            </a:r>
            <a:r>
              <a:rPr lang="nb-NO" sz="800" dirty="0" err="1">
                <a:solidFill>
                  <a:schemeClr val="bg1"/>
                </a:solidFill>
              </a:rPr>
              <a:t>describing</a:t>
            </a:r>
            <a:r>
              <a:rPr lang="nb-NO" sz="800" dirty="0">
                <a:solidFill>
                  <a:schemeClr val="bg1"/>
                </a:solidFill>
              </a:rPr>
              <a:t> </a:t>
            </a:r>
            <a:r>
              <a:rPr lang="nb-NO" sz="800" dirty="0" err="1">
                <a:solidFill>
                  <a:schemeClr val="bg1"/>
                </a:solidFill>
              </a:rPr>
              <a:t>world</a:t>
            </a:r>
            <a:r>
              <a:rPr lang="nb-NO" sz="800" dirty="0">
                <a:solidFill>
                  <a:schemeClr val="bg1"/>
                </a:solidFill>
              </a:rPr>
              <a:t> futures </a:t>
            </a:r>
          </a:p>
        </p:txBody>
      </p:sp>
    </p:spTree>
    <p:extLst>
      <p:ext uri="{BB962C8B-B14F-4D97-AF65-F5344CB8AC3E}">
        <p14:creationId xmlns:p14="http://schemas.microsoft.com/office/powerpoint/2010/main" val="24803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adjusments</a:t>
            </a:r>
            <a:r>
              <a:rPr lang="en-US" dirty="0" smtClean="0"/>
              <a:t> to the original model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Coal costs : 1</a:t>
            </a:r>
            <a:r>
              <a:rPr lang="en-US" dirty="0"/>
              <a:t>% </a:t>
            </a:r>
            <a:r>
              <a:rPr lang="en-US" dirty="0" smtClean="0"/>
              <a:t>increase per year </a:t>
            </a:r>
            <a:r>
              <a:rPr lang="en-US" dirty="0"/>
              <a:t>(Fujimori)</a:t>
            </a:r>
            <a:endParaRPr lang="en-US" dirty="0" smtClean="0"/>
          </a:p>
          <a:p>
            <a:r>
              <a:rPr lang="en-US" dirty="0" smtClean="0"/>
              <a:t>Gas, oil, shale costs:  </a:t>
            </a:r>
            <a:r>
              <a:rPr lang="en-US" dirty="0"/>
              <a:t>7.5% increase per year (Fujimori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Coal and oil imports: 1.33% </a:t>
            </a:r>
            <a:r>
              <a:rPr lang="en-US" dirty="0"/>
              <a:t>increase per </a:t>
            </a:r>
            <a:r>
              <a:rPr lang="en-US" dirty="0" smtClean="0"/>
              <a:t>year of base value (Fujimori)</a:t>
            </a:r>
          </a:p>
          <a:p>
            <a:r>
              <a:rPr lang="en-US" dirty="0" smtClean="0"/>
              <a:t>Oil exports: </a:t>
            </a:r>
            <a:r>
              <a:rPr lang="en-US" dirty="0"/>
              <a:t>reduced by </a:t>
            </a:r>
            <a:r>
              <a:rPr lang="en-US" dirty="0" smtClean="0"/>
              <a:t>1.33% </a:t>
            </a:r>
            <a:r>
              <a:rPr lang="en-US" dirty="0"/>
              <a:t>(Fujimori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Investment costs : </a:t>
            </a:r>
          </a:p>
          <a:p>
            <a:pPr lvl="1"/>
            <a:r>
              <a:rPr lang="en-US" dirty="0" smtClean="0"/>
              <a:t>coal </a:t>
            </a:r>
            <a:r>
              <a:rPr lang="en-US" dirty="0" err="1" smtClean="0"/>
              <a:t>ppl</a:t>
            </a:r>
            <a:r>
              <a:rPr lang="en-US" dirty="0" smtClean="0"/>
              <a:t> </a:t>
            </a:r>
            <a:r>
              <a:rPr lang="en-US" dirty="0"/>
              <a:t>reduced </a:t>
            </a:r>
            <a:r>
              <a:rPr lang="en-US" dirty="0" err="1"/>
              <a:t>timestep</a:t>
            </a:r>
            <a:r>
              <a:rPr lang="en-US" dirty="0"/>
              <a:t> difference by 50%, </a:t>
            </a:r>
            <a:r>
              <a:rPr lang="en-US" dirty="0" smtClean="0"/>
              <a:t>(ensured continual decrease in investment cost)</a:t>
            </a:r>
          </a:p>
          <a:p>
            <a:pPr lvl="1"/>
            <a:r>
              <a:rPr lang="en-US" dirty="0" err="1" smtClean="0"/>
              <a:t>gas_ppl</a:t>
            </a:r>
            <a:r>
              <a:rPr lang="en-US" dirty="0" smtClean="0"/>
              <a:t> </a:t>
            </a:r>
            <a:r>
              <a:rPr lang="en-US" dirty="0"/>
              <a:t>reduced </a:t>
            </a:r>
            <a:r>
              <a:rPr lang="en-US" dirty="0" err="1"/>
              <a:t>timestep</a:t>
            </a:r>
            <a:r>
              <a:rPr lang="en-US" dirty="0"/>
              <a:t> difference by 50% [2020-2040], kept at 300 from 344 [</a:t>
            </a:r>
            <a:r>
              <a:rPr lang="en-US" dirty="0" smtClean="0"/>
              <a:t>2040-2070]</a:t>
            </a:r>
          </a:p>
          <a:p>
            <a:pPr lvl="1"/>
            <a:r>
              <a:rPr lang="en-US" dirty="0" err="1" smtClean="0"/>
              <a:t>inv_cost</a:t>
            </a:r>
            <a:r>
              <a:rPr lang="en-US" dirty="0" smtClean="0"/>
              <a:t>: </a:t>
            </a:r>
            <a:r>
              <a:rPr lang="en-US" dirty="0" err="1" smtClean="0"/>
              <a:t>loil_ppl</a:t>
            </a:r>
            <a:r>
              <a:rPr lang="en-US" dirty="0" smtClean="0"/>
              <a:t> decrease from 600 to 550</a:t>
            </a:r>
          </a:p>
          <a:p>
            <a:pPr lvl="1"/>
            <a:r>
              <a:rPr lang="en-US" dirty="0" err="1" smtClean="0"/>
              <a:t>nuc_ppl</a:t>
            </a:r>
            <a:r>
              <a:rPr lang="en-US" dirty="0" smtClean="0"/>
              <a:t> 2% decrease per year</a:t>
            </a:r>
          </a:p>
          <a:p>
            <a:endParaRPr lang="en-US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349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7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ideas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inn urbanization changes -&gt; modify maybe transport demand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85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930" y="1919905"/>
            <a:ext cx="2768472" cy="857250"/>
          </a:xfrm>
        </p:spPr>
        <p:txBody>
          <a:bodyPr/>
          <a:lstStyle/>
          <a:p>
            <a:r>
              <a:rPr lang="en-US" dirty="0" smtClean="0"/>
              <a:t>Thank you!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17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81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decol_template_eng_16_9" id="{7A21D89C-49D0-49AB-84A4-5A18BA99D7F3}" vid="{75B60641-0597-48DB-8B16-90C6FA1C63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indecol_template_eng_16_9</Template>
  <TotalTime>0</TotalTime>
  <Words>720</Words>
  <Application>Microsoft Office PowerPoint</Application>
  <PresentationFormat>On-screen Show 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Office-tema</vt:lpstr>
      <vt:lpstr>EP8900 – Integrated Assessment Modelling</vt:lpstr>
      <vt:lpstr>SSP3 – Narrative</vt:lpstr>
      <vt:lpstr>SSP3 – Narrative</vt:lpstr>
      <vt:lpstr>SSP3: Regional rivalry—A rocky road (international fragmentation) </vt:lpstr>
      <vt:lpstr>Our adjusments to the original model </vt:lpstr>
      <vt:lpstr>Results</vt:lpstr>
      <vt:lpstr>Further ideas </vt:lpstr>
      <vt:lpstr>Thank you! </vt:lpstr>
      <vt:lpstr>PowerPoint Presentation</vt:lpstr>
      <vt:lpstr>Breakdown </vt:lpstr>
      <vt:lpstr>SSP3: Regional rivalry—A rocky road (international fragmentation) 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slide</dc:title>
  <dc:creator>Cristina Maria Iordan</dc:creator>
  <cp:lastModifiedBy>Cristina Maria Iordan</cp:lastModifiedBy>
  <cp:revision>11</cp:revision>
  <dcterms:created xsi:type="dcterms:W3CDTF">2019-10-25T09:22:33Z</dcterms:created>
  <dcterms:modified xsi:type="dcterms:W3CDTF">2019-10-25T12:45:52Z</dcterms:modified>
</cp:coreProperties>
</file>