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06" r:id="rId4"/>
    <p:sldId id="307" r:id="rId5"/>
    <p:sldId id="297" r:id="rId6"/>
    <p:sldId id="300" r:id="rId7"/>
    <p:sldId id="301" r:id="rId8"/>
    <p:sldId id="304" r:id="rId9"/>
    <p:sldId id="302" r:id="rId10"/>
    <p:sldId id="298" r:id="rId11"/>
    <p:sldId id="303" r:id="rId12"/>
    <p:sldId id="308" r:id="rId13"/>
    <p:sldId id="309" r:id="rId14"/>
    <p:sldId id="310" r:id="rId15"/>
    <p:sldId id="311" r:id="rId16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80000"/>
    <a:srgbClr val="01509F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1744" autoAdjust="0"/>
  </p:normalViewPr>
  <p:slideViewPr>
    <p:cSldViewPr snapToGrid="0" snapToObjects="1">
      <p:cViewPr varScale="1">
        <p:scale>
          <a:sx n="138" d="100"/>
          <a:sy n="138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ainb\Documents\GitHub\ntnu_iam_2019\notebooks\MESSAGEix_South_Africa\results_SSP4\timeseries_different_scenari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GHG</a:t>
            </a:r>
            <a:r>
              <a:rPr lang="en-GB" baseline="0"/>
              <a:t> emissions ( MtCO2eq)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results'!$C$50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results'!$G$50:$L$50</c:f>
              <c:numCache>
                <c:formatCode>General</c:formatCode>
                <c:ptCount val="6"/>
                <c:pt idx="0">
                  <c:v>527.53094482421875</c:v>
                </c:pt>
                <c:pt idx="1">
                  <c:v>664.48138427734375</c:v>
                </c:pt>
                <c:pt idx="2">
                  <c:v>744.68243408203125</c:v>
                </c:pt>
                <c:pt idx="3">
                  <c:v>872.33599853515625</c:v>
                </c:pt>
                <c:pt idx="4">
                  <c:v>1046.91650390625</c:v>
                </c:pt>
                <c:pt idx="5">
                  <c:v>1284.710571289062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74-4D0F-BA7E-C64E77617967}"/>
            </c:ext>
          </c:extLst>
        </c:ser>
        <c:ser>
          <c:idx val="1"/>
          <c:order val="1"/>
          <c:tx>
            <c:strRef>
              <c:f>'Basic results'!$C$51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results'!$G$51:$L$51</c:f>
              <c:numCache>
                <c:formatCode>General</c:formatCode>
                <c:ptCount val="6"/>
                <c:pt idx="0">
                  <c:v>527.6365966796875</c:v>
                </c:pt>
                <c:pt idx="1">
                  <c:v>623.03729248046875</c:v>
                </c:pt>
                <c:pt idx="2">
                  <c:v>676.31317138671875</c:v>
                </c:pt>
                <c:pt idx="3">
                  <c:v>736.6380615234375</c:v>
                </c:pt>
                <c:pt idx="4">
                  <c:v>828.524658203125</c:v>
                </c:pt>
                <c:pt idx="5">
                  <c:v>997.27252197265625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74-4D0F-BA7E-C64E77617967}"/>
            </c:ext>
          </c:extLst>
        </c:ser>
        <c:ser>
          <c:idx val="2"/>
          <c:order val="2"/>
          <c:tx>
            <c:strRef>
              <c:f>'Basic results'!$C$52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results'!$G$52:$L$52</c:f>
              <c:numCache>
                <c:formatCode>General</c:formatCode>
                <c:ptCount val="6"/>
                <c:pt idx="0">
                  <c:v>523.25958251953125</c:v>
                </c:pt>
                <c:pt idx="1">
                  <c:v>601.7265625</c:v>
                </c:pt>
                <c:pt idx="2">
                  <c:v>639.1707763671875</c:v>
                </c:pt>
                <c:pt idx="3">
                  <c:v>675.18560791015625</c:v>
                </c:pt>
                <c:pt idx="4">
                  <c:v>738.74237060546875</c:v>
                </c:pt>
                <c:pt idx="5">
                  <c:v>866.3280029296875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74-4D0F-BA7E-C64E77617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 baseline="0"/>
          </a:p>
          <a:p>
            <a:pPr>
              <a:defRPr/>
            </a:pPr>
            <a:r>
              <a:rPr lang="en-GB" baseline="0"/>
              <a:t>Renewable Energy (Gwa)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results'!$C$14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results'!$G$14:$L$14</c:f>
              <c:numCache>
                <c:formatCode>General</c:formatCode>
                <c:ptCount val="6"/>
                <c:pt idx="0">
                  <c:v>18.48310470581055</c:v>
                </c:pt>
                <c:pt idx="1">
                  <c:v>21.593399047851559</c:v>
                </c:pt>
                <c:pt idx="2">
                  <c:v>23.187387466430661</c:v>
                </c:pt>
                <c:pt idx="3">
                  <c:v>25.897573471069339</c:v>
                </c:pt>
                <c:pt idx="4">
                  <c:v>26.309429168701168</c:v>
                </c:pt>
                <c:pt idx="5">
                  <c:v>22.951492309570309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03-4732-B997-64FD6713036B}"/>
            </c:ext>
          </c:extLst>
        </c:ser>
        <c:ser>
          <c:idx val="1"/>
          <c:order val="1"/>
          <c:tx>
            <c:strRef>
              <c:f>'Basic results'!$C$15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results'!$G$15:$L$15</c:f>
              <c:numCache>
                <c:formatCode>General</c:formatCode>
                <c:ptCount val="6"/>
                <c:pt idx="0">
                  <c:v>18.080635070800781</c:v>
                </c:pt>
                <c:pt idx="1">
                  <c:v>22.98045539855957</c:v>
                </c:pt>
                <c:pt idx="2">
                  <c:v>27.008352279663089</c:v>
                </c:pt>
                <c:pt idx="3">
                  <c:v>36.334125518798828</c:v>
                </c:pt>
                <c:pt idx="4">
                  <c:v>44.184959411621087</c:v>
                </c:pt>
                <c:pt idx="5">
                  <c:v>46.428188323974609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03-4732-B997-64FD6713036B}"/>
            </c:ext>
          </c:extLst>
        </c:ser>
        <c:ser>
          <c:idx val="2"/>
          <c:order val="2"/>
          <c:tx>
            <c:strRef>
              <c:f>'Basic results'!$C$16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results'!$G$16:$L$16</c:f>
              <c:numCache>
                <c:formatCode>General</c:formatCode>
                <c:ptCount val="6"/>
                <c:pt idx="0">
                  <c:v>16.657045364379879</c:v>
                </c:pt>
                <c:pt idx="1">
                  <c:v>21.741794586181641</c:v>
                </c:pt>
                <c:pt idx="2">
                  <c:v>25.80210113525391</c:v>
                </c:pt>
                <c:pt idx="3">
                  <c:v>35.105373382568359</c:v>
                </c:pt>
                <c:pt idx="4">
                  <c:v>42.918842315673828</c:v>
                </c:pt>
                <c:pt idx="5">
                  <c:v>46.256378173828118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03-4732-B997-64FD67130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 baseline="0" dirty="0"/>
          </a:p>
          <a:p>
            <a:pPr>
              <a:defRPr/>
            </a:pPr>
            <a:r>
              <a:rPr lang="en-GB" baseline="0" dirty="0"/>
              <a:t>Wind Capacity (GW)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results'!$C$47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results'!$G$47:$L$47</c:f>
              <c:numCache>
                <c:formatCode>General</c:formatCode>
                <c:ptCount val="6"/>
                <c:pt idx="0">
                  <c:v>2.3559286594390869</c:v>
                </c:pt>
                <c:pt idx="1">
                  <c:v>6.3130111694335938</c:v>
                </c:pt>
                <c:pt idx="2">
                  <c:v>31.523067474365231</c:v>
                </c:pt>
                <c:pt idx="3">
                  <c:v>90</c:v>
                </c:pt>
                <c:pt idx="4">
                  <c:v>31.852935791015621</c:v>
                </c:pt>
                <c:pt idx="5">
                  <c:v>5.553215503692627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A4-4441-A5CF-0700F3968DFB}"/>
            </c:ext>
          </c:extLst>
        </c:ser>
        <c:ser>
          <c:idx val="1"/>
          <c:order val="1"/>
          <c:tx>
            <c:strRef>
              <c:f>'Basic results'!$C$48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results'!$G$48:$L$48</c:f>
              <c:numCache>
                <c:formatCode>General</c:formatCode>
                <c:ptCount val="6"/>
                <c:pt idx="0">
                  <c:v>2.3559286594390869</c:v>
                </c:pt>
                <c:pt idx="1">
                  <c:v>21.30006217956543</c:v>
                </c:pt>
                <c:pt idx="2">
                  <c:v>28.823520660400391</c:v>
                </c:pt>
                <c:pt idx="3">
                  <c:v>90</c:v>
                </c:pt>
                <c:pt idx="4">
                  <c:v>60</c:v>
                </c:pt>
                <c:pt idx="5">
                  <c:v>10.460352897644039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A4-4441-A5CF-0700F3968DFB}"/>
            </c:ext>
          </c:extLst>
        </c:ser>
        <c:ser>
          <c:idx val="2"/>
          <c:order val="2"/>
          <c:tx>
            <c:strRef>
              <c:f>'Basic results'!$C$49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results'!$G$49:$L$49</c:f>
              <c:numCache>
                <c:formatCode>General</c:formatCode>
                <c:ptCount val="6"/>
                <c:pt idx="0">
                  <c:v>2.3559286594390869</c:v>
                </c:pt>
                <c:pt idx="1">
                  <c:v>20.2038688659668</c:v>
                </c:pt>
                <c:pt idx="2">
                  <c:v>17.632211685180661</c:v>
                </c:pt>
                <c:pt idx="3">
                  <c:v>90</c:v>
                </c:pt>
                <c:pt idx="4">
                  <c:v>59.020084381103523</c:v>
                </c:pt>
                <c:pt idx="5">
                  <c:v>10.289515495300289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A4-4441-A5CF-0700F3968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 baseline="0" dirty="0"/>
          </a:p>
          <a:p>
            <a:pPr>
              <a:defRPr/>
            </a:pPr>
            <a:r>
              <a:rPr lang="en-GB" baseline="0" dirty="0"/>
              <a:t>Solar Capacity (GW)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results'!$C$44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results'!$G$44:$L$44</c:f>
              <c:numCache>
                <c:formatCode>General</c:formatCode>
                <c:ptCount val="6"/>
                <c:pt idx="0">
                  <c:v>18.457521438598629</c:v>
                </c:pt>
                <c:pt idx="1">
                  <c:v>6.4357395172119141</c:v>
                </c:pt>
                <c:pt idx="2">
                  <c:v>2.244003534317017</c:v>
                </c:pt>
                <c:pt idx="3">
                  <c:v>0.7847975492477417</c:v>
                </c:pt>
                <c:pt idx="4">
                  <c:v>0.18242800235748291</c:v>
                </c:pt>
                <c:pt idx="5">
                  <c:v>3.1804352998733521E-2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D-4002-B682-CADAF08D5E93}"/>
            </c:ext>
          </c:extLst>
        </c:ser>
        <c:ser>
          <c:idx val="1"/>
          <c:order val="1"/>
          <c:tx>
            <c:strRef>
              <c:f>'Basic results'!$C$45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results'!$G$45:$L$45</c:f>
              <c:numCache>
                <c:formatCode>General</c:formatCode>
                <c:ptCount val="6"/>
                <c:pt idx="0">
                  <c:v>4.6895818710327148</c:v>
                </c:pt>
                <c:pt idx="1">
                  <c:v>1.635155916213989</c:v>
                </c:pt>
                <c:pt idx="2">
                  <c:v>0.57014364004135132</c:v>
                </c:pt>
                <c:pt idx="3">
                  <c:v>0.201158732175827</c:v>
                </c:pt>
                <c:pt idx="4">
                  <c:v>4.6759806573390961E-2</c:v>
                </c:pt>
                <c:pt idx="5">
                  <c:v>8.152068592607975E-3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D-4002-B682-CADAF08D5E93}"/>
            </c:ext>
          </c:extLst>
        </c:ser>
        <c:ser>
          <c:idx val="2"/>
          <c:order val="2"/>
          <c:tx>
            <c:strRef>
              <c:f>'Basic results'!$C$46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results'!$G$46:$L$46</c:f>
              <c:numCache>
                <c:formatCode>General</c:formatCode>
                <c:ptCount val="6"/>
                <c:pt idx="0">
                  <c:v>4.6895818710327148</c:v>
                </c:pt>
                <c:pt idx="1">
                  <c:v>1.635155916213989</c:v>
                </c:pt>
                <c:pt idx="2">
                  <c:v>0.57014364004135132</c:v>
                </c:pt>
                <c:pt idx="3">
                  <c:v>0.201158732175827</c:v>
                </c:pt>
                <c:pt idx="4">
                  <c:v>4.6759806573390961E-2</c:v>
                </c:pt>
                <c:pt idx="5">
                  <c:v>8.152068592607975E-3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D-4002-B682-CADAF08D5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 baseline="0"/>
          </a:p>
          <a:p>
            <a:pPr>
              <a:defRPr/>
            </a:pPr>
            <a:r>
              <a:rPr lang="en-GB" baseline="0"/>
              <a:t>Electricity - Nuclear (Gwa)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results'!$C$38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results'!$G$38:$L$38</c:f>
              <c:numCache>
                <c:formatCode>General</c:formatCode>
                <c:ptCount val="6"/>
                <c:pt idx="0">
                  <c:v>3.0743072032928471</c:v>
                </c:pt>
                <c:pt idx="1">
                  <c:v>1.07194459438324</c:v>
                </c:pt>
                <c:pt idx="2">
                  <c:v>0.37376397848129272</c:v>
                </c:pt>
                <c:pt idx="3">
                  <c:v>9.7742579877376556E-2</c:v>
                </c:pt>
                <c:pt idx="4">
                  <c:v>2.2720485925674438E-2</c:v>
                </c:pt>
                <c:pt idx="5">
                  <c:v>3.9610718376934528E-3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45-44E3-BA5A-6E12C7729D33}"/>
            </c:ext>
          </c:extLst>
        </c:ser>
        <c:ser>
          <c:idx val="1"/>
          <c:order val="1"/>
          <c:tx>
            <c:strRef>
              <c:f>'Basic results'!$C$39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results'!$G$39:$L$39</c:f>
              <c:numCache>
                <c:formatCode>General</c:formatCode>
                <c:ptCount val="6"/>
                <c:pt idx="0">
                  <c:v>0.59136134386062622</c:v>
                </c:pt>
                <c:pt idx="1">
                  <c:v>0.20619493722915649</c:v>
                </c:pt>
                <c:pt idx="2">
                  <c:v>7.189573347568512E-2</c:v>
                </c:pt>
                <c:pt idx="3">
                  <c:v>1.8801366910338398E-2</c:v>
                </c:pt>
                <c:pt idx="4">
                  <c:v>4.3704211711883536E-3</c:v>
                </c:pt>
                <c:pt idx="5">
                  <c:v>7.6193577842786908E-4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45-44E3-BA5A-6E12C7729D33}"/>
            </c:ext>
          </c:extLst>
        </c:ser>
        <c:ser>
          <c:idx val="2"/>
          <c:order val="2"/>
          <c:tx>
            <c:strRef>
              <c:f>'Basic results'!$C$40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results'!$G$40:$L$40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0.86112296581268311</c:v>
                </c:pt>
                <c:pt idx="3">
                  <c:v>0.22519125044345861</c:v>
                </c:pt>
                <c:pt idx="4">
                  <c:v>5.2346225827932358E-2</c:v>
                </c:pt>
                <c:pt idx="5">
                  <c:v>9.1260001063346863E-3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45-44E3-BA5A-6E12C7729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 baseline="0"/>
          </a:p>
          <a:p>
            <a:pPr>
              <a:defRPr/>
            </a:pPr>
            <a:r>
              <a:rPr lang="en-GB" baseline="0"/>
              <a:t>Gas Capacity (Gwa)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results'!$C$29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results'!$G$29:$L$29</c:f>
              <c:numCache>
                <c:formatCode>General</c:formatCode>
                <c:ptCount val="6"/>
                <c:pt idx="0">
                  <c:v>58.076187133789063</c:v>
                </c:pt>
                <c:pt idx="1">
                  <c:v>67.845787048339844</c:v>
                </c:pt>
                <c:pt idx="2">
                  <c:v>38.938564300537109</c:v>
                </c:pt>
                <c:pt idx="3">
                  <c:v>110.2074432373047</c:v>
                </c:pt>
                <c:pt idx="4">
                  <c:v>79.074752807617188</c:v>
                </c:pt>
                <c:pt idx="5">
                  <c:v>27.952096939086911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00-4A84-A0FF-94322088D053}"/>
            </c:ext>
          </c:extLst>
        </c:ser>
        <c:ser>
          <c:idx val="1"/>
          <c:order val="1"/>
          <c:tx>
            <c:strRef>
              <c:f>'Basic results'!$C$30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results'!$G$30:$L$30</c:f>
              <c:numCache>
                <c:formatCode>General</c:formatCode>
                <c:ptCount val="6"/>
                <c:pt idx="0">
                  <c:v>51.409816741943359</c:v>
                </c:pt>
                <c:pt idx="1">
                  <c:v>52.789905548095703</c:v>
                </c:pt>
                <c:pt idx="2">
                  <c:v>29.739679336547852</c:v>
                </c:pt>
                <c:pt idx="3">
                  <c:v>92.518318176269531</c:v>
                </c:pt>
                <c:pt idx="4">
                  <c:v>65.789085388183594</c:v>
                </c:pt>
                <c:pt idx="5">
                  <c:v>21.215646743774411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00-4A84-A0FF-94322088D053}"/>
            </c:ext>
          </c:extLst>
        </c:ser>
        <c:ser>
          <c:idx val="2"/>
          <c:order val="2"/>
          <c:tx>
            <c:strRef>
              <c:f>'Basic results'!$C$31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results'!$G$31:$L$31</c:f>
              <c:numCache>
                <c:formatCode>General</c:formatCode>
                <c:ptCount val="6"/>
                <c:pt idx="0">
                  <c:v>50.293392181396477</c:v>
                </c:pt>
                <c:pt idx="1">
                  <c:v>49.619415283203118</c:v>
                </c:pt>
                <c:pt idx="2">
                  <c:v>24.498369216918949</c:v>
                </c:pt>
                <c:pt idx="3">
                  <c:v>87.116409301757813</c:v>
                </c:pt>
                <c:pt idx="4">
                  <c:v>60.004364013671882</c:v>
                </c:pt>
                <c:pt idx="5">
                  <c:v>18.907064437866211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00-4A84-A0FF-94322088D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 baseline="0"/>
          </a:p>
          <a:p>
            <a:pPr>
              <a:defRPr/>
            </a:pPr>
            <a:r>
              <a:rPr lang="en-GB" baseline="0"/>
              <a:t>Coal Capacity (Gwa)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results'!$C$23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results'!$G$23:$L$23</c:f>
              <c:numCache>
                <c:formatCode>General</c:formatCode>
                <c:ptCount val="6"/>
                <c:pt idx="0">
                  <c:v>93.435356140136719</c:v>
                </c:pt>
                <c:pt idx="1">
                  <c:v>65.16339111328125</c:v>
                </c:pt>
                <c:pt idx="2">
                  <c:v>59.535877227783203</c:v>
                </c:pt>
                <c:pt idx="3">
                  <c:v>128.718505859375</c:v>
                </c:pt>
                <c:pt idx="4">
                  <c:v>74.665245056152344</c:v>
                </c:pt>
                <c:pt idx="5">
                  <c:v>43.801258087158203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E5-4D88-95BF-7C3971E89251}"/>
            </c:ext>
          </c:extLst>
        </c:ser>
        <c:ser>
          <c:idx val="1"/>
          <c:order val="1"/>
          <c:tx>
            <c:strRef>
              <c:f>'Basic results'!$C$24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results'!$G$24:$L$24</c:f>
              <c:numCache>
                <c:formatCode>General</c:formatCode>
                <c:ptCount val="6"/>
                <c:pt idx="0">
                  <c:v>92.594161987304688</c:v>
                </c:pt>
                <c:pt idx="1">
                  <c:v>44.226158142089837</c:v>
                </c:pt>
                <c:pt idx="2">
                  <c:v>40.825008392333977</c:v>
                </c:pt>
                <c:pt idx="3">
                  <c:v>95.735992431640625</c:v>
                </c:pt>
                <c:pt idx="4">
                  <c:v>37.553863525390618</c:v>
                </c:pt>
                <c:pt idx="5">
                  <c:v>29.41169548034668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E5-4D88-95BF-7C3971E89251}"/>
            </c:ext>
          </c:extLst>
        </c:ser>
        <c:ser>
          <c:idx val="2"/>
          <c:order val="2"/>
          <c:tx>
            <c:strRef>
              <c:f>'Basic results'!$C$25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results'!$G$25:$L$25</c:f>
              <c:numCache>
                <c:formatCode>General</c:formatCode>
                <c:ptCount val="6"/>
                <c:pt idx="0">
                  <c:v>90.166534423828125</c:v>
                </c:pt>
                <c:pt idx="1">
                  <c:v>40.343902587890618</c:v>
                </c:pt>
                <c:pt idx="2">
                  <c:v>39.260982513427727</c:v>
                </c:pt>
                <c:pt idx="3">
                  <c:v>87.822219848632813</c:v>
                </c:pt>
                <c:pt idx="4">
                  <c:v>31.711917877197269</c:v>
                </c:pt>
                <c:pt idx="5">
                  <c:v>26.275505065917969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E5-4D88-95BF-7C3971E89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 baseline="0"/>
          </a:p>
          <a:p>
            <a:pPr>
              <a:defRPr/>
            </a:pPr>
            <a:r>
              <a:rPr lang="en-GB" baseline="0"/>
              <a:t>Coal Extraction (GWa)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'Basic results'!$C$11</c:f>
              <c:strCache>
                <c:ptCount val="1"/>
                <c:pt idx="0">
                  <c:v>SSP2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results'!$G$11:$L$11</c:f>
              <c:numCache>
                <c:formatCode>General</c:formatCode>
                <c:ptCount val="6"/>
                <c:pt idx="0">
                  <c:v>194</c:v>
                </c:pt>
                <c:pt idx="1">
                  <c:v>225.4440612792969</c:v>
                </c:pt>
                <c:pt idx="2">
                  <c:v>239.64537048339841</c:v>
                </c:pt>
                <c:pt idx="3">
                  <c:v>271.48019409179688</c:v>
                </c:pt>
                <c:pt idx="4">
                  <c:v>322.63253784179688</c:v>
                </c:pt>
                <c:pt idx="5">
                  <c:v>401.01699829101563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4-474D-B0B8-8DB35ACE59FB}"/>
            </c:ext>
          </c:extLst>
        </c:ser>
        <c:ser>
          <c:idx val="1"/>
          <c:order val="1"/>
          <c:tx>
            <c:strRef>
              <c:f>'Basic results'!$C$12</c:f>
              <c:strCache>
                <c:ptCount val="1"/>
                <c:pt idx="0">
                  <c:v>SSP4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results'!$G$12:$L$12</c:f>
              <c:numCache>
                <c:formatCode>General</c:formatCode>
                <c:ptCount val="6"/>
                <c:pt idx="0">
                  <c:v>194</c:v>
                </c:pt>
                <c:pt idx="1">
                  <c:v>211.90675354003909</c:v>
                </c:pt>
                <c:pt idx="2">
                  <c:v>217.84950256347659</c:v>
                </c:pt>
                <c:pt idx="3">
                  <c:v>229.42228698730469</c:v>
                </c:pt>
                <c:pt idx="4">
                  <c:v>256.11941528320313</c:v>
                </c:pt>
                <c:pt idx="5">
                  <c:v>314.64157104492188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4-474D-B0B8-8DB35ACE59FB}"/>
            </c:ext>
          </c:extLst>
        </c:ser>
        <c:ser>
          <c:idx val="2"/>
          <c:order val="2"/>
          <c:tx>
            <c:strRef>
              <c:f>'Basic results'!$C$13</c:f>
              <c:strCache>
                <c:ptCount val="1"/>
                <c:pt idx="0">
                  <c:v>SSP4_no_rebound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'Basic results'!$G$1:$L$1</c:f>
              <c:numCache>
                <c:formatCode>General</c:formatCode>
                <c:ptCount val="6"/>
                <c:pt idx="0">
                  <c:v>2020</c:v>
                </c:pt>
                <c:pt idx="1">
                  <c:v>2030</c:v>
                </c:pt>
                <c:pt idx="2">
                  <c:v>2040</c:v>
                </c:pt>
                <c:pt idx="3">
                  <c:v>2050</c:v>
                </c:pt>
                <c:pt idx="4">
                  <c:v>2060</c:v>
                </c:pt>
                <c:pt idx="5">
                  <c:v>2070</c:v>
                </c:pt>
              </c:numCache>
            </c:numRef>
          </c:cat>
          <c:val>
            <c:numRef>
              <c:f>'Basic results'!$G$13:$L$13</c:f>
              <c:numCache>
                <c:formatCode>General</c:formatCode>
                <c:ptCount val="6"/>
                <c:pt idx="0">
                  <c:v>193.34358215332031</c:v>
                </c:pt>
                <c:pt idx="1">
                  <c:v>206.96498107910159</c:v>
                </c:pt>
                <c:pt idx="2">
                  <c:v>208.97459411621091</c:v>
                </c:pt>
                <c:pt idx="3">
                  <c:v>214.25189208984381</c:v>
                </c:pt>
                <c:pt idx="4">
                  <c:v>233.62348937988281</c:v>
                </c:pt>
                <c:pt idx="5">
                  <c:v>279.31570434570313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24-474D-B0B8-8DB35ACE5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395528"/>
        <c:axId val="629589168"/>
      </c:lineChart>
      <c:catAx>
        <c:axId val="66939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589168"/>
        <c:crosses val="autoZero"/>
        <c:auto val="1"/>
        <c:lblAlgn val="ctr"/>
        <c:lblOffset val="100"/>
        <c:noMultiLvlLbl val="0"/>
      </c:catAx>
      <c:valAx>
        <c:axId val="6295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9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[timeseries_different_scenarios.xlsx]Electricity mix per scenario!PivotTable2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'Electricity mix per scenario'!$B$3:$B$4</c:f>
              <c:strCache>
                <c:ptCount val="1"/>
                <c:pt idx="0">
                  <c:v>Coal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'Electricity mix per scenario'!$A$5:$A$8</c:f>
              <c:strCache>
                <c:ptCount val="3"/>
                <c:pt idx="0">
                  <c:v>SSP2</c:v>
                </c:pt>
                <c:pt idx="1">
                  <c:v>SSP4</c:v>
                </c:pt>
                <c:pt idx="2">
                  <c:v>SSP4_no_rebound</c:v>
                </c:pt>
              </c:strCache>
            </c:strRef>
          </c:cat>
          <c:val>
            <c:numRef>
              <c:f>'Electricity mix per scenario'!$B$5:$B$8</c:f>
              <c:numCache>
                <c:formatCode>General</c:formatCode>
                <c:ptCount val="3"/>
                <c:pt idx="0">
                  <c:v>43.801258087158203</c:v>
                </c:pt>
                <c:pt idx="1">
                  <c:v>29.41169548034668</c:v>
                </c:pt>
                <c:pt idx="2">
                  <c:v>26.275505065917969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F-4378-9F86-1DE80AEBABF8}"/>
            </c:ext>
          </c:extLst>
        </c:ser>
        <c:ser>
          <c:idx val="1"/>
          <c:order val="1"/>
          <c:tx>
            <c:strRef>
              <c:f>'Electricity mix per scenario'!$C$3:$C$4</c:f>
              <c:strCache>
                <c:ptCount val="1"/>
                <c:pt idx="0">
                  <c:v>Gas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'Electricity mix per scenario'!$A$5:$A$8</c:f>
              <c:strCache>
                <c:ptCount val="3"/>
                <c:pt idx="0">
                  <c:v>SSP2</c:v>
                </c:pt>
                <c:pt idx="1">
                  <c:v>SSP4</c:v>
                </c:pt>
                <c:pt idx="2">
                  <c:v>SSP4_no_rebound</c:v>
                </c:pt>
              </c:strCache>
            </c:strRef>
          </c:cat>
          <c:val>
            <c:numRef>
              <c:f>'Electricity mix per scenario'!$C$5:$C$8</c:f>
              <c:numCache>
                <c:formatCode>General</c:formatCode>
                <c:ptCount val="3"/>
                <c:pt idx="0">
                  <c:v>27.952096939086911</c:v>
                </c:pt>
                <c:pt idx="1">
                  <c:v>21.215646743774411</c:v>
                </c:pt>
                <c:pt idx="2">
                  <c:v>18.907064437866211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4F-4378-9F86-1DE80AEBABF8}"/>
            </c:ext>
          </c:extLst>
        </c:ser>
        <c:ser>
          <c:idx val="2"/>
          <c:order val="2"/>
          <c:tx>
            <c:strRef>
              <c:f>'Electricity mix per scenario'!$D$3:$D$4</c:f>
              <c:strCache>
                <c:ptCount val="1"/>
                <c:pt idx="0">
                  <c:v>Hydro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'Electricity mix per scenario'!$A$5:$A$8</c:f>
              <c:strCache>
                <c:ptCount val="3"/>
                <c:pt idx="0">
                  <c:v>SSP2</c:v>
                </c:pt>
                <c:pt idx="1">
                  <c:v>SSP4</c:v>
                </c:pt>
                <c:pt idx="2">
                  <c:v>SSP4_no_rebound</c:v>
                </c:pt>
              </c:strCache>
            </c:strRef>
          </c:cat>
          <c:val>
            <c:numRef>
              <c:f>'Electricity mix per scenario'!$D$5:$D$8</c:f>
              <c:numCache>
                <c:formatCode>General</c:formatCode>
                <c:ptCount val="3"/>
                <c:pt idx="0">
                  <c:v>3.8563834095839411E-5</c:v>
                </c:pt>
                <c:pt idx="1">
                  <c:v>3.8563834095839411E-5</c:v>
                </c:pt>
                <c:pt idx="2">
                  <c:v>3.8563834095839411E-5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4F-4378-9F86-1DE80AEBABF8}"/>
            </c:ext>
          </c:extLst>
        </c:ser>
        <c:ser>
          <c:idx val="3"/>
          <c:order val="3"/>
          <c:tx>
            <c:strRef>
              <c:f>'Electricity mix per scenario'!$E$3:$E$4</c:f>
              <c:strCache>
                <c:ptCount val="1"/>
                <c:pt idx="0">
                  <c:v>Nuclear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'Electricity mix per scenario'!$A$5:$A$8</c:f>
              <c:strCache>
                <c:ptCount val="3"/>
                <c:pt idx="0">
                  <c:v>SSP2</c:v>
                </c:pt>
                <c:pt idx="1">
                  <c:v>SSP4</c:v>
                </c:pt>
                <c:pt idx="2">
                  <c:v>SSP4_no_rebound</c:v>
                </c:pt>
              </c:strCache>
            </c:strRef>
          </c:cat>
          <c:val>
            <c:numRef>
              <c:f>'Electricity mix per scenario'!$E$5:$E$8</c:f>
              <c:numCache>
                <c:formatCode>General</c:formatCode>
                <c:ptCount val="3"/>
                <c:pt idx="0">
                  <c:v>3.9610718376934528E-3</c:v>
                </c:pt>
                <c:pt idx="1">
                  <c:v>7.6193577842786908E-4</c:v>
                </c:pt>
                <c:pt idx="2">
                  <c:v>9.1260001063346863E-3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4F-4378-9F86-1DE80AEBABF8}"/>
            </c:ext>
          </c:extLst>
        </c:ser>
        <c:ser>
          <c:idx val="4"/>
          <c:order val="4"/>
          <c:tx>
            <c:strRef>
              <c:f>'Electricity mix per scenario'!$F$3:$F$4</c:f>
              <c:strCache>
                <c:ptCount val="1"/>
                <c:pt idx="0">
                  <c:v>CCS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'Electricity mix per scenario'!$A$5:$A$8</c:f>
              <c:strCache>
                <c:ptCount val="3"/>
                <c:pt idx="0">
                  <c:v>SSP2</c:v>
                </c:pt>
                <c:pt idx="1">
                  <c:v>SSP4</c:v>
                </c:pt>
                <c:pt idx="2">
                  <c:v>SSP4_no_rebound</c:v>
                </c:pt>
              </c:strCache>
            </c:strRef>
          </c:cat>
          <c:val>
            <c:numRef>
              <c:f>'Electricity mix per scenario'!$F$5:$F$8</c:f>
              <c:numCache>
                <c:formatCode>General</c:formatCode>
                <c:ptCount val="3"/>
                <c:pt idx="0">
                  <c:v>2.693963004276156E-3</c:v>
                </c:pt>
                <c:pt idx="1">
                  <c:v>2.2872057743370529E-3</c:v>
                </c:pt>
                <c:pt idx="2">
                  <c:v>1.9208965823054309E-3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4F-4378-9F86-1DE80AEBABF8}"/>
            </c:ext>
          </c:extLst>
        </c:ser>
        <c:ser>
          <c:idx val="5"/>
          <c:order val="5"/>
          <c:tx>
            <c:strRef>
              <c:f>'Electricity mix per scenario'!$G$3:$G$4</c:f>
              <c:strCache>
                <c:ptCount val="1"/>
                <c:pt idx="0">
                  <c:v>Solar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'Electricity mix per scenario'!$A$5:$A$8</c:f>
              <c:strCache>
                <c:ptCount val="3"/>
                <c:pt idx="0">
                  <c:v>SSP2</c:v>
                </c:pt>
                <c:pt idx="1">
                  <c:v>SSP4</c:v>
                </c:pt>
                <c:pt idx="2">
                  <c:v>SSP4_no_rebound</c:v>
                </c:pt>
              </c:strCache>
            </c:strRef>
          </c:cat>
          <c:val>
            <c:numRef>
              <c:f>'Electricity mix per scenario'!$G$5:$G$8</c:f>
              <c:numCache>
                <c:formatCode>General</c:formatCode>
                <c:ptCount val="3"/>
                <c:pt idx="0">
                  <c:v>3.1804352998733521E-2</c:v>
                </c:pt>
                <c:pt idx="1">
                  <c:v>8.152068592607975E-3</c:v>
                </c:pt>
                <c:pt idx="2">
                  <c:v>8.152068592607975E-3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4F-4378-9F86-1DE80AEBABF8}"/>
            </c:ext>
          </c:extLst>
        </c:ser>
        <c:ser>
          <c:idx val="6"/>
          <c:order val="6"/>
          <c:tx>
            <c:strRef>
              <c:f>'Electricity mix per scenario'!$H$3:$H$4</c:f>
              <c:strCache>
                <c:ptCount val="1"/>
                <c:pt idx="0">
                  <c:v>Wind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'Electricity mix per scenario'!$A$5:$A$8</c:f>
              <c:strCache>
                <c:ptCount val="3"/>
                <c:pt idx="0">
                  <c:v>SSP2</c:v>
                </c:pt>
                <c:pt idx="1">
                  <c:v>SSP4</c:v>
                </c:pt>
                <c:pt idx="2">
                  <c:v>SSP4_no_rebound</c:v>
                </c:pt>
              </c:strCache>
            </c:strRef>
          </c:cat>
          <c:val>
            <c:numRef>
              <c:f>'Electricity mix per scenario'!$H$5:$H$8</c:f>
              <c:numCache>
                <c:formatCode>General</c:formatCode>
                <c:ptCount val="3"/>
                <c:pt idx="0">
                  <c:v>5.553215503692627</c:v>
                </c:pt>
                <c:pt idx="1">
                  <c:v>10.460352897644039</c:v>
                </c:pt>
                <c:pt idx="2">
                  <c:v>10.289515495300289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4F-4378-9F86-1DE80AEBA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69920024"/>
        <c:axId val="769921992"/>
      </c:barChart>
      <c:catAx>
        <c:axId val="7699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921992"/>
        <c:crosses val="autoZero"/>
        <c:auto val="1"/>
        <c:lblAlgn val="ctr"/>
        <c:lblOffset val="100"/>
        <c:noMultiLvlLbl val="0"/>
      </c:catAx>
      <c:valAx>
        <c:axId val="769921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920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C118-D1E1-456C-AACE-9A8DA00F5987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F1D0-FCF6-43FC-BB94-A7C2055B1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43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86D80-9A20-47D1-83D8-BF32415B6EB4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567-60AE-4968-BA74-7AB3B8A61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33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40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7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3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3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8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6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1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44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55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B80AF-E2EE-954A-9390-388538DDFAB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8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1"/>
          <p:cNvSpPr>
            <a:spLocks noGrp="1"/>
          </p:cNvSpPr>
          <p:nvPr>
            <p:ph type="ctrTitle" hasCustomPrompt="1"/>
          </p:nvPr>
        </p:nvSpPr>
        <p:spPr>
          <a:xfrm>
            <a:off x="1162051" y="848757"/>
            <a:ext cx="7678081" cy="375893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15623"/>
                </a:solidFill>
                <a:latin typeface="Avenir Next Condensed Demi Bold"/>
                <a:cs typeface="Avenir Next Condensed Demi Bold"/>
              </a:defRPr>
            </a:lvl1pPr>
          </a:lstStyle>
          <a:p>
            <a:r>
              <a:rPr lang="nb-NO" dirty="0"/>
              <a:t>Klikk for å legge til en tittel</a:t>
            </a:r>
          </a:p>
        </p:txBody>
      </p:sp>
      <p:sp>
        <p:nvSpPr>
          <p:cNvPr id="12" name="Plassholder for innhold 5"/>
          <p:cNvSpPr>
            <a:spLocks noGrp="1"/>
          </p:cNvSpPr>
          <p:nvPr>
            <p:ph sz="quarter" idx="4" hasCustomPrompt="1"/>
          </p:nvPr>
        </p:nvSpPr>
        <p:spPr>
          <a:xfrm>
            <a:off x="1162050" y="1672176"/>
            <a:ext cx="7678081" cy="3274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Avenir Next Condensed Medium"/>
                <a:cs typeface="Avenir Next Condensed Medium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5" name="Plassholder for tekst 2"/>
          <p:cNvSpPr>
            <a:spLocks noGrp="1"/>
          </p:cNvSpPr>
          <p:nvPr>
            <p:ph type="body" idx="30" hasCustomPrompt="1"/>
          </p:nvPr>
        </p:nvSpPr>
        <p:spPr>
          <a:xfrm>
            <a:off x="1162051" y="1254181"/>
            <a:ext cx="7678080" cy="400097"/>
          </a:xfrm>
          <a:prstGeom prst="rect">
            <a:avLst/>
          </a:prstGeom>
        </p:spPr>
        <p:txBody>
          <a:bodyPr wrap="square" lIns="91428" tIns="45714" rIns="91428" bIns="45714" anchor="t" anchorCtr="0">
            <a:spAutoFit/>
          </a:bodyPr>
          <a:lstStyle>
            <a:lvl1pPr marL="0" indent="0" algn="r">
              <a:spcAft>
                <a:spcPts val="0"/>
              </a:spcAft>
              <a:buNone/>
              <a:defRPr sz="2000" b="0" i="0">
                <a:solidFill>
                  <a:srgbClr val="737577"/>
                </a:solidFill>
                <a:latin typeface="Avenir Next Condensed Demi Bold"/>
                <a:cs typeface="Avenir Next Condensed Demi Bold"/>
              </a:defRPr>
            </a:lvl1pPr>
            <a:lvl2pPr marL="2077695" indent="0">
              <a:buNone/>
              <a:defRPr sz="9100" b="1"/>
            </a:lvl2pPr>
            <a:lvl3pPr marL="4155390" indent="0">
              <a:buNone/>
              <a:defRPr sz="8100" b="1"/>
            </a:lvl3pPr>
            <a:lvl4pPr marL="6233085" indent="0">
              <a:buNone/>
              <a:defRPr sz="7100" b="1"/>
            </a:lvl4pPr>
            <a:lvl5pPr marL="8310780" indent="0">
              <a:buNone/>
              <a:defRPr sz="7100" b="1"/>
            </a:lvl5pPr>
            <a:lvl6pPr marL="10388475" indent="0">
              <a:buNone/>
              <a:defRPr sz="7100" b="1"/>
            </a:lvl6pPr>
            <a:lvl7pPr marL="12466170" indent="0">
              <a:buNone/>
              <a:defRPr sz="7100" b="1"/>
            </a:lvl7pPr>
            <a:lvl8pPr marL="14543872" indent="0">
              <a:buNone/>
              <a:defRPr sz="7100" b="1"/>
            </a:lvl8pPr>
            <a:lvl9pPr marL="16621564" indent="0">
              <a:buNone/>
              <a:defRPr sz="7100" b="1"/>
            </a:lvl9pPr>
          </a:lstStyle>
          <a:p>
            <a:pPr lvl="0"/>
            <a:r>
              <a:rPr lang="nb-NO" dirty="0"/>
              <a:t>Klikk for å legge til en undertittel</a:t>
            </a:r>
          </a:p>
        </p:txBody>
      </p:sp>
      <p:sp>
        <p:nvSpPr>
          <p:cNvPr id="5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10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05979"/>
            <a:ext cx="7407404" cy="85725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151335"/>
            <a:ext cx="376691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1631156"/>
            <a:ext cx="376691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151335"/>
            <a:ext cx="381221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2" y="1631156"/>
            <a:ext cx="381221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05979"/>
            <a:ext cx="740740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200151"/>
            <a:ext cx="740740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471754"/>
            <a:ext cx="6609630" cy="675821"/>
          </a:xfrm>
        </p:spPr>
        <p:txBody>
          <a:bodyPr>
            <a:normAutofit fontScale="90000"/>
          </a:bodyPr>
          <a:lstStyle/>
          <a:p>
            <a:r>
              <a:rPr lang="en-US" dirty="0"/>
              <a:t>EP8900</a:t>
            </a:r>
            <a:br>
              <a:rPr lang="en-US" dirty="0"/>
            </a:br>
            <a:r>
              <a:rPr lang="en-US" dirty="0"/>
              <a:t>Integrated </a:t>
            </a:r>
            <a:r>
              <a:rPr lang="en-US" dirty="0" err="1"/>
              <a:t>Assesment</a:t>
            </a:r>
            <a:r>
              <a:rPr lang="en-US" dirty="0"/>
              <a:t> Modelling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1504943"/>
            <a:ext cx="7772400" cy="924995"/>
          </a:xfrm>
        </p:spPr>
        <p:txBody>
          <a:bodyPr>
            <a:normAutofit/>
          </a:bodyPr>
          <a:lstStyle/>
          <a:p>
            <a:r>
              <a:rPr lang="nb-NO" dirty="0"/>
              <a:t>SSP 4 for South </a:t>
            </a:r>
            <a:r>
              <a:rPr lang="nb-NO" dirty="0" err="1"/>
              <a:t>Africa</a:t>
            </a:r>
            <a:endParaRPr lang="nb-NO" dirty="0"/>
          </a:p>
        </p:txBody>
      </p:sp>
      <p:pic>
        <p:nvPicPr>
          <p:cNvPr id="6" name="Bilde 5" descr="stripe_tekst_eng_16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15" y="81078"/>
            <a:ext cx="953544" cy="9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Coal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85676" y="4672633"/>
            <a:ext cx="7883186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Coal extraction going up, but less than in SSP2. Most of the rebound effect is coal…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344508-FFC4-401B-B648-8777AF951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752447"/>
              </p:ext>
            </p:extLst>
          </p:nvPr>
        </p:nvGraphicFramePr>
        <p:xfrm>
          <a:off x="1073727" y="893618"/>
          <a:ext cx="7516091" cy="3702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053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Evolution of the electricity mix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4157" y="547796"/>
            <a:ext cx="805644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142A9-5904-4C55-8743-F438C571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1" y="947893"/>
            <a:ext cx="7557655" cy="409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3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Evolution of the electricity mix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4157" y="547796"/>
            <a:ext cx="805644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2030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4230D-F8FD-4817-8E76-DA95EFF7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00008"/>
            <a:ext cx="7606145" cy="39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7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Evolution of the electricity mix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4157" y="547796"/>
            <a:ext cx="805644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2040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587A5-C6F4-41F4-BA00-624327B0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964113"/>
            <a:ext cx="7737763" cy="39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3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Evolution of the electricity mix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4157" y="547796"/>
            <a:ext cx="805644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2050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4E9F0-B343-4FC1-854E-B32AC851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1013358"/>
            <a:ext cx="7536873" cy="396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Evolution of the electricity mix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4157" y="547796"/>
            <a:ext cx="805644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2070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71E736-2453-4643-AB33-67E021AFE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27672"/>
              </p:ext>
            </p:extLst>
          </p:nvPr>
        </p:nvGraphicFramePr>
        <p:xfrm>
          <a:off x="879765" y="1066800"/>
          <a:ext cx="796036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188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Assumptions for SSP4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1162050" y="947893"/>
            <a:ext cx="7678081" cy="378041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1. Overall demand change - </a:t>
            </a:r>
            <a:r>
              <a:rPr lang="en-US" b="1" dirty="0" err="1"/>
              <a:t>adjustement</a:t>
            </a:r>
            <a:r>
              <a:rPr lang="en-US" b="1" dirty="0"/>
              <a:t> based on projection of GDP in the SSP database for SSP4: results in a decrease in demand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2. R&amp;C demand: the speed of the transition from traditional biomass to electricity is slowed 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3. Rebound effect: as all energy prices become cheaper, the demand for all </a:t>
            </a:r>
            <a:r>
              <a:rPr lang="en-US" b="1" dirty="0" err="1"/>
              <a:t>energgy</a:t>
            </a:r>
            <a:r>
              <a:rPr lang="en-US" b="1" dirty="0"/>
              <a:t> categories is linearly increased to 15 % in 2070.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4. </a:t>
            </a:r>
            <a:r>
              <a:rPr lang="en-US" b="1" dirty="0" err="1"/>
              <a:t>inv_cost</a:t>
            </a:r>
            <a:r>
              <a:rPr lang="en-US" b="1" dirty="0"/>
              <a:t>: nuclear, solar and wind costs decreased in order to reach around 50% of SSP2 in 2100, 5% decrease per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5. </a:t>
            </a:r>
            <a:r>
              <a:rPr lang="en-US" b="1" dirty="0" err="1"/>
              <a:t>fix_cost</a:t>
            </a:r>
            <a:r>
              <a:rPr lang="en-US" b="1" dirty="0"/>
              <a:t>: nuclear, solar and wind costs decreased in order to reach around 50% of SSP2 in 2100, 5% decrease per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6.var_cost: </a:t>
            </a:r>
            <a:r>
              <a:rPr lang="en-US" b="1" dirty="0" err="1"/>
              <a:t>biomass_non</a:t>
            </a:r>
            <a:r>
              <a:rPr lang="en-US" b="1" dirty="0"/>
              <a:t>-commercial decreased at 10% in each year due to social increased acceptance (factor is based on expert knowledge;-)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7.var_cost: extraction costs for all fuels decreased by 5% in each year due </a:t>
            </a:r>
            <a:r>
              <a:rPr lang="en-US" b="1"/>
              <a:t>to lower labor </a:t>
            </a:r>
            <a:r>
              <a:rPr lang="en-US" b="1" dirty="0"/>
              <a:t>costs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511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Main drivers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Population is decreasing much faster than in the reference scenario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2940C9-8146-4406-8B1D-00BDCED9D0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025806" y="1258408"/>
            <a:ext cx="7602926" cy="3337296"/>
          </a:xfrm>
        </p:spPr>
      </p:pic>
    </p:spTree>
    <p:extLst>
      <p:ext uri="{BB962C8B-B14F-4D97-AF65-F5344CB8AC3E}">
        <p14:creationId xmlns:p14="http://schemas.microsoft.com/office/powerpoint/2010/main" val="42549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Main drivers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The growth of GDP is lower than in the baseline scenario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6E75E-D57D-4B4C-8671-219A0ADB5F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62050" y="1032164"/>
            <a:ext cx="7593615" cy="3685309"/>
          </a:xfrm>
        </p:spPr>
      </p:pic>
    </p:spTree>
    <p:extLst>
      <p:ext uri="{BB962C8B-B14F-4D97-AF65-F5344CB8AC3E}">
        <p14:creationId xmlns:p14="http://schemas.microsoft.com/office/powerpoint/2010/main" val="174837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GHG Emissions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6214" y="4672633"/>
            <a:ext cx="6862110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The GHG emissions are lower compared to SSP2 due to the lower demand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45951EF-B753-4D28-AEA0-821FE36CB9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90318"/>
              </p:ext>
            </p:extLst>
          </p:nvPr>
        </p:nvGraphicFramePr>
        <p:xfrm>
          <a:off x="1059873" y="947893"/>
          <a:ext cx="8001000" cy="356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572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Growth of renewables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1C3B0C-22F4-45FD-B66E-7E90FC9FE8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37718"/>
              </p:ext>
            </p:extLst>
          </p:nvPr>
        </p:nvGraphicFramePr>
        <p:xfrm>
          <a:off x="734291" y="866587"/>
          <a:ext cx="8105840" cy="35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2CB787B-8E1E-4234-B4CB-006C4CCC9C48}"/>
              </a:ext>
            </a:extLst>
          </p:cNvPr>
          <p:cNvSpPr/>
          <p:nvPr/>
        </p:nvSpPr>
        <p:spPr>
          <a:xfrm>
            <a:off x="1396214" y="4459857"/>
            <a:ext cx="6862110" cy="584775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Renewables grow faster than in SSP2 after 2030.</a:t>
            </a:r>
            <a:b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</a:b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The rebound effect has little influence</a:t>
            </a:r>
          </a:p>
        </p:txBody>
      </p:sp>
    </p:spTree>
    <p:extLst>
      <p:ext uri="{BB962C8B-B14F-4D97-AF65-F5344CB8AC3E}">
        <p14:creationId xmlns:p14="http://schemas.microsoft.com/office/powerpoint/2010/main" val="317465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Growth of renewables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B787B-8E1E-4234-B4CB-006C4CCC9C48}"/>
              </a:ext>
            </a:extLst>
          </p:cNvPr>
          <p:cNvSpPr/>
          <p:nvPr/>
        </p:nvSpPr>
        <p:spPr>
          <a:xfrm>
            <a:off x="1396214" y="4459857"/>
            <a:ext cx="6862110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Solar is decreasing, while wind is increasing. After 2050?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E92C363-A05B-4ACA-93C6-A7FB1B290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74368"/>
              </p:ext>
            </p:extLst>
          </p:nvPr>
        </p:nvGraphicFramePr>
        <p:xfrm>
          <a:off x="817417" y="1005998"/>
          <a:ext cx="3810001" cy="326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F59383-AB0E-40F7-8037-8226B2EFE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79653"/>
              </p:ext>
            </p:extLst>
          </p:nvPr>
        </p:nvGraphicFramePr>
        <p:xfrm>
          <a:off x="4925291" y="977423"/>
          <a:ext cx="4038600" cy="326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338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Nuclear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B787B-8E1E-4234-B4CB-006C4CCC9C48}"/>
              </a:ext>
            </a:extLst>
          </p:cNvPr>
          <p:cNvSpPr/>
          <p:nvPr/>
        </p:nvSpPr>
        <p:spPr>
          <a:xfrm>
            <a:off x="1396214" y="4459857"/>
            <a:ext cx="6862110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Less nuclear than in SSP2. More without rebound effect?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CEE929-4C0D-4014-986C-2ABCEE71B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02304"/>
              </p:ext>
            </p:extLst>
          </p:nvPr>
        </p:nvGraphicFramePr>
        <p:xfrm>
          <a:off x="1162051" y="1073727"/>
          <a:ext cx="7005203" cy="320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363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62051" y="142372"/>
            <a:ext cx="7678081" cy="375893"/>
          </a:xfrm>
        </p:spPr>
        <p:txBody>
          <a:bodyPr>
            <a:no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idx="30"/>
          </p:nvPr>
        </p:nvSpPr>
        <p:spPr>
          <a:xfrm>
            <a:off x="1162051" y="547796"/>
            <a:ext cx="7678080" cy="400097"/>
          </a:xfrm>
        </p:spPr>
        <p:txBody>
          <a:bodyPr/>
          <a:lstStyle/>
          <a:p>
            <a:r>
              <a:rPr lang="en-GB" dirty="0"/>
              <a:t>Fossil fuel capacity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CB787B-8E1E-4234-B4CB-006C4CCC9C48}"/>
              </a:ext>
            </a:extLst>
          </p:cNvPr>
          <p:cNvSpPr/>
          <p:nvPr/>
        </p:nvSpPr>
        <p:spPr>
          <a:xfrm>
            <a:off x="1396214" y="4459857"/>
            <a:ext cx="6862110" cy="338554"/>
          </a:xfrm>
          <a:prstGeom prst="rect">
            <a:avLst/>
          </a:prstGeom>
          <a:solidFill>
            <a:srgbClr val="F3562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Avenir Next Condensed Medium"/>
                <a:ea typeface="ＭＳ Ｐゴシック" panose="020B0600070205080204" pitchFamily="34" charset="-128"/>
              </a:rPr>
              <a:t>Fossil capacity increases a lot after 2040.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CE82EE3-2062-4BC5-B1EA-1CC593722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990473"/>
              </p:ext>
            </p:extLst>
          </p:nvPr>
        </p:nvGraphicFramePr>
        <p:xfrm>
          <a:off x="789709" y="879764"/>
          <a:ext cx="3699164" cy="334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48CAD6F-9AD4-4B7D-812C-97376FECA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595225"/>
              </p:ext>
            </p:extLst>
          </p:nvPr>
        </p:nvGraphicFramePr>
        <p:xfrm>
          <a:off x="4655128" y="879764"/>
          <a:ext cx="4073235" cy="334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6445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(16:9)</PresentationFormat>
  <Paragraphs>76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Condensed Demi Bold</vt:lpstr>
      <vt:lpstr>Avenir Next Condensed Medium</vt:lpstr>
      <vt:lpstr>Calibri</vt:lpstr>
      <vt:lpstr>Wingdings</vt:lpstr>
      <vt:lpstr>Office-tema</vt:lpstr>
      <vt:lpstr>EP8900 Integrated Assesment Modelling</vt:lpstr>
      <vt:lpstr>Assumptions for SSP4</vt:lpstr>
      <vt:lpstr>Main drivers</vt:lpstr>
      <vt:lpstr>Main drivers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Romain Guillaume Billy</cp:lastModifiedBy>
  <cp:revision>177</cp:revision>
  <dcterms:created xsi:type="dcterms:W3CDTF">2013-06-10T16:56:09Z</dcterms:created>
  <dcterms:modified xsi:type="dcterms:W3CDTF">2019-10-25T13:48:50Z</dcterms:modified>
</cp:coreProperties>
</file>