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8" r:id="rId6"/>
    <p:sldId id="262" r:id="rId7"/>
    <p:sldId id="263" r:id="rId8"/>
    <p:sldId id="266" r:id="rId9"/>
    <p:sldId id="267" r:id="rId10"/>
    <p:sldId id="265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E8602"/>
    <a:srgbClr val="2597FF"/>
    <a:srgbClr val="9A4D00"/>
    <a:srgbClr val="C46700"/>
    <a:srgbClr val="D68B1C"/>
    <a:srgbClr val="0097CC"/>
    <a:srgbClr val="009A46"/>
    <a:srgbClr val="5B9DFF"/>
    <a:srgbClr val="6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DE6E-2965-4CEE-916E-7B0D518872B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E28D-0D17-48AE-8695-4440074B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0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DMA – Jason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Sentiment Analysis – Nalini</a:t>
            </a:r>
          </a:p>
          <a:p>
            <a:r>
              <a:rPr lang="en-US" baseline="0" dirty="0" smtClean="0"/>
              <a:t>Bots - 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E28D-0D17-48AE-8695-4440074B1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956050"/>
            <a:ext cx="8246070" cy="916229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34523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428445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1596540"/>
            <a:ext cx="732984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207359"/>
            <a:ext cx="7329840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89655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400475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89656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00476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192525"/>
            <a:ext cx="8093366" cy="916230"/>
          </a:xfrm>
        </p:spPr>
        <p:txBody>
          <a:bodyPr>
            <a:noAutofit/>
          </a:bodyPr>
          <a:lstStyle/>
          <a:p>
            <a:r>
              <a:rPr lang="en-US" dirty="0"/>
              <a:t>Political Ads and Social Media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108755"/>
            <a:ext cx="8246070" cy="763525"/>
          </a:xfrm>
        </p:spPr>
        <p:txBody>
          <a:bodyPr>
            <a:noAutofit/>
          </a:bodyPr>
          <a:lstStyle/>
          <a:p>
            <a:r>
              <a:rPr lang="en-US" dirty="0"/>
              <a:t>Jason Becker, Nalini Chandhi, Brian Schneider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985720"/>
            <a:ext cx="539805" cy="4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– Bot Bias</a:t>
            </a:r>
            <a:endParaRPr lang="en-US" dirty="0"/>
          </a:p>
        </p:txBody>
      </p:sp>
      <p:pic>
        <p:nvPicPr>
          <p:cNvPr id="5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935" y="2509114"/>
            <a:ext cx="2595985" cy="397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194" y="2512770"/>
            <a:ext cx="3817625" cy="39703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59785" y="1745590"/>
            <a:ext cx="7329840" cy="6108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/>
              <a:t>Clinton mentioned heavily by bots -- negatively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2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– </a:t>
            </a:r>
            <a:r>
              <a:rPr lang="en" dirty="0"/>
              <a:t>Bot </a:t>
            </a:r>
            <a:r>
              <a:rPr lang="en" dirty="0" smtClean="0"/>
              <a:t>vs Non-Bot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59785" y="1745590"/>
            <a:ext cx="7329840" cy="6108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Bot vs Non-Bot sentiment Polarity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17900" y="2505459"/>
            <a:ext cx="5802790" cy="3835472"/>
            <a:chOff x="2648224" y="1130950"/>
            <a:chExt cx="5469325" cy="3693300"/>
          </a:xfrm>
        </p:grpSpPr>
        <p:pic>
          <p:nvPicPr>
            <p:cNvPr id="9" name="Shape 1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8224" y="1183125"/>
              <a:ext cx="5469325" cy="3480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147"/>
            <p:cNvSpPr/>
            <p:nvPr/>
          </p:nvSpPr>
          <p:spPr>
            <a:xfrm>
              <a:off x="3401191" y="1130950"/>
              <a:ext cx="427800" cy="3693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8"/>
            <p:cNvSpPr/>
            <p:nvPr/>
          </p:nvSpPr>
          <p:spPr>
            <a:xfrm>
              <a:off x="2973408" y="1130950"/>
              <a:ext cx="427800" cy="3693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9"/>
            <p:cNvSpPr/>
            <p:nvPr/>
          </p:nvSpPr>
          <p:spPr>
            <a:xfrm>
              <a:off x="4294341" y="1130950"/>
              <a:ext cx="427800" cy="3693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50"/>
            <p:cNvSpPr/>
            <p:nvPr/>
          </p:nvSpPr>
          <p:spPr>
            <a:xfrm>
              <a:off x="5855200" y="1130950"/>
              <a:ext cx="427800" cy="3693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51"/>
            <p:cNvSpPr/>
            <p:nvPr/>
          </p:nvSpPr>
          <p:spPr>
            <a:xfrm>
              <a:off x="7637585" y="1130950"/>
              <a:ext cx="427800" cy="3693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73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7940661" cy="4428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Collect other social media data like Facebook, blogs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Customize the solution </a:t>
            </a:r>
            <a:r>
              <a:rPr lang="en-US" dirty="0"/>
              <a:t>for other elections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Improved Bot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Refined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The Big </a:t>
            </a:r>
            <a:r>
              <a:rPr lang="en-US" dirty="0"/>
              <a:t>Q</a:t>
            </a:r>
            <a:r>
              <a:rPr lang="en-US" dirty="0" smtClean="0"/>
              <a:t>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7940661" cy="4428443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TV advertising </a:t>
            </a:r>
            <a:r>
              <a:rPr lang="en-US" dirty="0" smtClean="0"/>
              <a:t>impact social media response about elections?</a:t>
            </a:r>
          </a:p>
          <a:p>
            <a:r>
              <a:rPr lang="en-US" dirty="0" smtClean="0"/>
              <a:t>Should political candidates continue to buy ad spots?</a:t>
            </a:r>
          </a:p>
          <a:p>
            <a:r>
              <a:rPr lang="en-US" dirty="0"/>
              <a:t>Are some ads more effective at spurring Twitter activity than others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96260" y="2546476"/>
            <a:ext cx="8661668" cy="3020394"/>
            <a:chOff x="448503" y="2001705"/>
            <a:chExt cx="8661668" cy="3020394"/>
          </a:xfrm>
        </p:grpSpPr>
        <p:sp>
          <p:nvSpPr>
            <p:cNvPr id="5" name="Rectangle 4"/>
            <p:cNvSpPr/>
            <p:nvPr/>
          </p:nvSpPr>
          <p:spPr>
            <a:xfrm>
              <a:off x="448965" y="2366464"/>
              <a:ext cx="1679755" cy="610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Political Ad Data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8965" y="3337471"/>
              <a:ext cx="1679755" cy="610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Twitter data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03" y="2001705"/>
              <a:ext cx="71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Batch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965" y="4004110"/>
              <a:ext cx="854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228" y="2977284"/>
              <a:ext cx="1291130" cy="12911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75932" y="3948291"/>
              <a:ext cx="1089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S3 bucket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endCxn id="5" idx="3"/>
            </p:cNvCxnSpPr>
            <p:nvPr/>
          </p:nvCxnSpPr>
          <p:spPr>
            <a:xfrm flipH="1">
              <a:off x="2128720" y="2651843"/>
              <a:ext cx="1832460" cy="20031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163240" y="3622849"/>
              <a:ext cx="407525" cy="0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3443240" y="3227469"/>
              <a:ext cx="477557" cy="395380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3808475" y="2163750"/>
              <a:ext cx="2597344" cy="2858349"/>
              <a:chOff x="4113885" y="2163750"/>
              <a:chExt cx="2597344" cy="28583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8833" y="3804862"/>
                <a:ext cx="911513" cy="91151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730734" y="4652767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EBS</a:t>
                </a:r>
                <a:endParaRPr lang="en-US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387" y="2163750"/>
                <a:ext cx="1233156" cy="123315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734370" y="3300233"/>
                <a:ext cx="1369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EC2 instance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113885" y="3734410"/>
                <a:ext cx="1989706" cy="0"/>
              </a:xfrm>
              <a:prstGeom prst="line">
                <a:avLst/>
              </a:prstGeom>
              <a:ln w="3175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35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prstDash val="sysDot"/>
              </a:ln>
              <a:effectLst>
                <a:outerShdw blurRad="88900" dist="50800" dir="5400000" sx="98000" sy="98000" algn="ctr" rotWithShape="0">
                  <a:srgbClr val="000000">
                    <a:alpha val="91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3907" y="2221879"/>
                <a:ext cx="1117322" cy="100559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8980" y="2671874"/>
                <a:ext cx="348307" cy="417968"/>
              </a:xfrm>
              <a:prstGeom prst="rect">
                <a:avLst/>
              </a:prstGeom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122" y="2832311"/>
              <a:ext cx="2144049" cy="449384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H="1" flipV="1">
              <a:off x="6511791" y="3057003"/>
              <a:ext cx="515849" cy="5859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7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System Scale and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7940661" cy="442844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Considerations: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S3 -  scalable </a:t>
            </a:r>
            <a:r>
              <a:rPr lang="en-US" dirty="0"/>
              <a:t>and </a:t>
            </a:r>
            <a:r>
              <a:rPr lang="en-US" dirty="0" smtClean="0"/>
              <a:t>cost effective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Hive 	-  familiarity </a:t>
            </a:r>
            <a:r>
              <a:rPr lang="en-US" dirty="0"/>
              <a:t>and easy connectivity to Tableau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Tableau -  custom </a:t>
            </a:r>
            <a:r>
              <a:rPr lang="en-US" dirty="0"/>
              <a:t>geographies </a:t>
            </a:r>
            <a:r>
              <a:rPr lang="en-US" dirty="0" smtClean="0"/>
              <a:t>to </a:t>
            </a:r>
            <a:r>
              <a:rPr lang="en-US" dirty="0"/>
              <a:t>draw </a:t>
            </a:r>
            <a:r>
              <a:rPr lang="en-US" dirty="0" smtClean="0"/>
              <a:t>DMAs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Scale: </a:t>
            </a:r>
          </a:p>
          <a:p>
            <a:pPr>
              <a:lnSpc>
                <a:spcPct val="150000"/>
              </a:lnSpc>
            </a:pPr>
            <a:r>
              <a:rPr lang="en-US" dirty="0"/>
              <a:t>S3 will scale </a:t>
            </a:r>
            <a:r>
              <a:rPr lang="en-US" dirty="0" smtClean="0"/>
              <a:t>automatically, we </a:t>
            </a:r>
            <a:r>
              <a:rPr lang="en-US" dirty="0"/>
              <a:t>can </a:t>
            </a:r>
            <a:r>
              <a:rPr lang="en-US" dirty="0" smtClean="0"/>
              <a:t>delete aged data to save cost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add more </a:t>
            </a:r>
            <a:r>
              <a:rPr lang="en-US" dirty="0"/>
              <a:t>EC2 nodes to the cluster </a:t>
            </a:r>
            <a:r>
              <a:rPr lang="en-US" dirty="0" smtClean="0"/>
              <a:t>to handle large data volumes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9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7940661" cy="44284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Twitter stream data volume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Parsing nested JSON format of tweets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Tweet location data mapping to DMA </a:t>
            </a:r>
            <a:r>
              <a:rPr lang="en-US" sz="1400" dirty="0" smtClean="0"/>
              <a:t>(Designated Market Area)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Time attribution of tweets to political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Special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7940661" cy="44284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DMA </a:t>
            </a:r>
            <a:r>
              <a:rPr lang="en" dirty="0" smtClean="0"/>
              <a:t>name matching - </a:t>
            </a:r>
            <a:r>
              <a:rPr lang="en-US" sz="2000" i="1" dirty="0" smtClean="0"/>
              <a:t>difflib.SequenceMatcher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Sentiment Analysis - </a:t>
            </a:r>
            <a:r>
              <a:rPr lang="en-US" sz="2000" dirty="0" smtClean="0"/>
              <a:t>TextBlob:sentence.sentiment.polarity</a:t>
            </a:r>
          </a:p>
          <a:p>
            <a:pPr>
              <a:lnSpc>
                <a:spcPct val="150000"/>
              </a:lnSpc>
            </a:pPr>
            <a:r>
              <a:rPr lang="en" dirty="0" smtClean="0"/>
              <a:t>Bot Detection - </a:t>
            </a:r>
            <a:r>
              <a:rPr lang="en-US" sz="2000" i="1" dirty="0"/>
              <a:t>BotOrNot by </a:t>
            </a:r>
            <a:r>
              <a:rPr lang="en-US" sz="2000" i="1" dirty="0" smtClean="0"/>
              <a:t>Truthy</a:t>
            </a:r>
          </a:p>
          <a:p>
            <a:pPr>
              <a:lnSpc>
                <a:spcPct val="150000"/>
              </a:lnSpc>
            </a:pPr>
            <a:r>
              <a:rPr lang="en" dirty="0" smtClean="0"/>
              <a:t>Tableau polygons for DMAs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1663">
            <a:off x="91233" y="5309260"/>
            <a:ext cx="3393599" cy="65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4164">
            <a:off x="5926482" y="3504900"/>
            <a:ext cx="2994205" cy="1576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84" y="6314837"/>
            <a:ext cx="82134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– Ads and Sentiment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68" y="1749245"/>
            <a:ext cx="6281661" cy="50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– Markets and Tweets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2207360"/>
            <a:ext cx="8286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– Candidates and Bots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26" y="1749245"/>
            <a:ext cx="62399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219</Words>
  <Application>Microsoft Office PowerPoint</Application>
  <PresentationFormat>On-screen Show (4:3)</PresentationFormat>
  <Paragraphs>68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Political Ads and Social Media Response</vt:lpstr>
      <vt:lpstr>The Big Question</vt:lpstr>
      <vt:lpstr>Architecture</vt:lpstr>
      <vt:lpstr>System Scale and Considerations</vt:lpstr>
      <vt:lpstr>Challenges</vt:lpstr>
      <vt:lpstr>Special Tech</vt:lpstr>
      <vt:lpstr>Data Analysis – Ads and Sentiment</vt:lpstr>
      <vt:lpstr>Data Analysis – Markets and Tweets</vt:lpstr>
      <vt:lpstr>Data Analysis – Candidates and Bots</vt:lpstr>
      <vt:lpstr>Data Analysis – Bot Bias</vt:lpstr>
      <vt:lpstr>Data Analysis – Bot vs Non-Bot</vt:lpstr>
      <vt:lpstr>Next Steps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Chandhi, Nalini</cp:lastModifiedBy>
  <cp:revision>165</cp:revision>
  <dcterms:created xsi:type="dcterms:W3CDTF">2013-08-21T19:17:07Z</dcterms:created>
  <dcterms:modified xsi:type="dcterms:W3CDTF">2016-12-07T04:44:31Z</dcterms:modified>
</cp:coreProperties>
</file>