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92" d="100"/>
          <a:sy n="92" d="100"/>
        </p:scale>
        <p:origin x="101" y="25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CI / CD for </a:t>
            </a:r>
            <a:r>
              <a:rPr lang="en-US" sz="8000" dirty="0" err="1"/>
              <a:t>UdaPeople</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By Lukasz Jankowski</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33055" y="0"/>
            <a:ext cx="10058400" cy="4829695"/>
          </a:xfrm>
        </p:spPr>
        <p:txBody>
          <a:bodyPr anchor="ctr">
            <a:normAutofit/>
          </a:bodyPr>
          <a:lstStyle/>
          <a:p>
            <a:pPr lvl="0"/>
            <a:r>
              <a:rPr lang="en-US" sz="4800" i="1" dirty="0">
                <a:solidFill>
                  <a:srgbClr val="FFFFFF"/>
                </a:solidFill>
              </a:rPr>
              <a:t>What is </a:t>
            </a:r>
            <a:r>
              <a:rPr lang="en-US" sz="4800" i="1" dirty="0">
                <a:solidFill>
                  <a:schemeClr val="bg2"/>
                </a:solidFill>
              </a:rPr>
              <a:t>CI / CD</a:t>
            </a:r>
            <a:br>
              <a:rPr lang="en-US" sz="4800" i="1" dirty="0">
                <a:solidFill>
                  <a:srgbClr val="FFFFFF"/>
                </a:solidFill>
              </a:rPr>
            </a:br>
            <a:br>
              <a:rPr lang="en-US" sz="4800" i="1" dirty="0">
                <a:solidFill>
                  <a:srgbClr val="FFFFFF"/>
                </a:solidFill>
              </a:rPr>
            </a:br>
            <a:r>
              <a:rPr lang="en-US" sz="2000" i="1" dirty="0">
                <a:solidFill>
                  <a:srgbClr val="FFFFFF"/>
                </a:solidFill>
              </a:rPr>
              <a:t>Continues Integration (CI) – the practice, in software engineering of merging all developer working copies, to a shared mainline several times a day</a:t>
            </a:r>
            <a:br>
              <a:rPr lang="en-US" sz="2000" i="1" dirty="0">
                <a:solidFill>
                  <a:srgbClr val="FFFFFF"/>
                </a:solidFill>
              </a:rPr>
            </a:br>
            <a:br>
              <a:rPr lang="en-US" sz="2000" i="1" dirty="0">
                <a:solidFill>
                  <a:srgbClr val="FFFFFF"/>
                </a:solidFill>
              </a:rPr>
            </a:br>
            <a:r>
              <a:rPr lang="en-US" sz="2000" i="1" dirty="0">
                <a:solidFill>
                  <a:srgbClr val="FFFFFF"/>
                </a:solidFill>
              </a:rPr>
              <a:t>Continues delivery (CD) – A software engineering approach in which teams keep producing valuable software in short cycles and ensure that the software </a:t>
            </a:r>
            <a:br>
              <a:rPr lang="en-US" sz="2000" i="1" dirty="0">
                <a:solidFill>
                  <a:srgbClr val="FFFFFF"/>
                </a:solidFill>
              </a:rPr>
            </a:br>
            <a:br>
              <a:rPr lang="en-US" sz="2000" i="1" dirty="0">
                <a:solidFill>
                  <a:srgbClr val="FFFFFF"/>
                </a:solidFill>
              </a:rPr>
            </a:br>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233055" y="5241865"/>
            <a:ext cx="10058400" cy="1143000"/>
          </a:xfrm>
        </p:spPr>
        <p:txBody>
          <a:bodyPr>
            <a:normAutofit/>
          </a:bodyPr>
          <a:lstStyle/>
          <a:p>
            <a:r>
              <a:rPr lang="en-US" dirty="0">
                <a:solidFill>
                  <a:srgbClr val="FFFFFF"/>
                </a:solidFill>
              </a:rPr>
              <a:t>Practice the philosophy of continues improvement. Get a little bit better every single day – </a:t>
            </a:r>
            <a:r>
              <a:rPr lang="en-US" dirty="0" err="1">
                <a:solidFill>
                  <a:srgbClr val="FFFFFF"/>
                </a:solidFill>
              </a:rPr>
              <a:t>brian</a:t>
            </a:r>
            <a:r>
              <a:rPr lang="en-US" dirty="0">
                <a:solidFill>
                  <a:srgbClr val="FFFFFF"/>
                </a:solidFill>
              </a:rPr>
              <a:t> </a:t>
            </a:r>
            <a:r>
              <a:rPr lang="en-US" dirty="0" err="1">
                <a:solidFill>
                  <a:srgbClr val="FFFFFF"/>
                </a:solidFill>
              </a:rPr>
              <a:t>tracy</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33055" y="0"/>
            <a:ext cx="10058400" cy="4829695"/>
          </a:xfrm>
        </p:spPr>
        <p:txBody>
          <a:bodyPr anchor="ctr">
            <a:normAutofit/>
          </a:bodyPr>
          <a:lstStyle/>
          <a:p>
            <a:pPr lvl="0"/>
            <a:r>
              <a:rPr lang="en-US" sz="4400" i="1" dirty="0">
                <a:solidFill>
                  <a:schemeClr val="tx1"/>
                </a:solidFill>
              </a:rPr>
              <a:t>TOP  Benefits of CI / CD:</a:t>
            </a:r>
            <a:br>
              <a:rPr lang="en-US" sz="4400" i="1" dirty="0">
                <a:solidFill>
                  <a:schemeClr val="tx1"/>
                </a:solidFill>
              </a:rPr>
            </a:br>
            <a:br>
              <a:rPr lang="en-US" sz="4400" i="1" dirty="0">
                <a:solidFill>
                  <a:schemeClr val="tx1"/>
                </a:solidFill>
              </a:rPr>
            </a:br>
            <a:r>
              <a:rPr lang="en-US" sz="2400" i="1" dirty="0">
                <a:solidFill>
                  <a:schemeClr val="tx1"/>
                </a:solidFill>
              </a:rPr>
              <a:t>1.	Small pieces of code at one time</a:t>
            </a:r>
            <a:br>
              <a:rPr lang="en-US" sz="2400" i="1" dirty="0">
                <a:solidFill>
                  <a:schemeClr val="tx1"/>
                </a:solidFill>
              </a:rPr>
            </a:br>
            <a:r>
              <a:rPr lang="en-US" sz="2400" i="1" dirty="0">
                <a:solidFill>
                  <a:schemeClr val="tx1"/>
                </a:solidFill>
              </a:rPr>
              <a:t>2.	Faults isolations are faster to detect and easier to implement</a:t>
            </a:r>
            <a:br>
              <a:rPr lang="en-US" sz="2400" i="1" dirty="0">
                <a:solidFill>
                  <a:schemeClr val="tx1"/>
                </a:solidFill>
              </a:rPr>
            </a:br>
            <a:r>
              <a:rPr lang="en-US" sz="2400" i="1" dirty="0">
                <a:solidFill>
                  <a:schemeClr val="tx1"/>
                </a:solidFill>
              </a:rPr>
              <a:t>3.	CI /CD helps to track the amount of time spent to recover from a 	failure which leads to cost reduction</a:t>
            </a:r>
            <a:br>
              <a:rPr lang="en-US" sz="2400" i="1" dirty="0">
                <a:solidFill>
                  <a:schemeClr val="tx1"/>
                </a:solidFill>
              </a:rPr>
            </a:br>
            <a:r>
              <a:rPr lang="en-US" sz="2400" i="1" dirty="0">
                <a:solidFill>
                  <a:schemeClr val="tx1"/>
                </a:solidFill>
              </a:rPr>
              <a:t>4.	Test Reliability – allowing for more accurate positive and 	negative tests to be conducted</a:t>
            </a:r>
            <a:br>
              <a:rPr lang="en-US" sz="2400" i="1" dirty="0">
                <a:solidFill>
                  <a:schemeClr val="tx1"/>
                </a:solidFill>
              </a:rPr>
            </a:br>
            <a:r>
              <a:rPr lang="en-US" sz="2400" i="1" dirty="0">
                <a:solidFill>
                  <a:schemeClr val="tx1"/>
                </a:solidFill>
              </a:rPr>
              <a:t>5.	Faster release rate – CI/CD continuously merges codes and 	continuously deploys them to production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233055" y="5241865"/>
            <a:ext cx="10058400" cy="1143000"/>
          </a:xfrm>
        </p:spPr>
        <p:txBody>
          <a:bodyPr>
            <a:normAutofit/>
          </a:bodyPr>
          <a:lstStyle/>
          <a:p>
            <a:r>
              <a:rPr lang="en-US" dirty="0">
                <a:solidFill>
                  <a:srgbClr val="FFFFFF"/>
                </a:solidFill>
              </a:rPr>
              <a:t>The most powerful tool we have as developers is automation – </a:t>
            </a:r>
            <a:r>
              <a:rPr lang="en-US" dirty="0" err="1">
                <a:solidFill>
                  <a:srgbClr val="FFFFFF"/>
                </a:solidFill>
              </a:rPr>
              <a:t>scott</a:t>
            </a:r>
            <a:r>
              <a:rPr lang="en-US" dirty="0">
                <a:solidFill>
                  <a:srgbClr val="FFFFFF"/>
                </a:solidFill>
              </a:rPr>
              <a:t> </a:t>
            </a:r>
            <a:r>
              <a:rPr lang="en-US" dirty="0" err="1">
                <a:solidFill>
                  <a:srgbClr val="FFFFFF"/>
                </a:solidFill>
              </a:rPr>
              <a:t>hanselman</a:t>
            </a:r>
            <a:endParaRPr lang="en-US" dirty="0">
              <a:solidFill>
                <a:srgbClr val="FFFFFF"/>
              </a:solidFill>
            </a:endParaRPr>
          </a:p>
        </p:txBody>
      </p:sp>
    </p:spTree>
    <p:extLst>
      <p:ext uri="{BB962C8B-B14F-4D97-AF65-F5344CB8AC3E}">
        <p14:creationId xmlns:p14="http://schemas.microsoft.com/office/powerpoint/2010/main" val="2674487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33055" y="0"/>
            <a:ext cx="10058400" cy="4829695"/>
          </a:xfrm>
        </p:spPr>
        <p:txBody>
          <a:bodyPr anchor="ctr">
            <a:normAutofit/>
          </a:bodyPr>
          <a:lstStyle/>
          <a:p>
            <a:pPr lvl="0"/>
            <a:r>
              <a:rPr lang="en-US" sz="4400" i="1" dirty="0">
                <a:solidFill>
                  <a:schemeClr val="tx1"/>
                </a:solidFill>
              </a:rPr>
              <a:t>TOP  Benefits of CI / CD:</a:t>
            </a:r>
            <a:br>
              <a:rPr lang="en-US" sz="4400" i="1" dirty="0">
                <a:solidFill>
                  <a:schemeClr val="tx1"/>
                </a:solidFill>
              </a:rPr>
            </a:br>
            <a:br>
              <a:rPr lang="en-US" sz="4400" i="1" dirty="0">
                <a:solidFill>
                  <a:schemeClr val="tx1"/>
                </a:solidFill>
              </a:rPr>
            </a:br>
            <a:r>
              <a:rPr lang="en-US" sz="2400" i="1" dirty="0">
                <a:solidFill>
                  <a:schemeClr val="tx1"/>
                </a:solidFill>
              </a:rPr>
              <a:t>6.	Products always up to date – with the latest technology thanks 	to utilizing CI/CD pipelines </a:t>
            </a:r>
            <a:br>
              <a:rPr lang="en-US" sz="2400" i="1" dirty="0">
                <a:solidFill>
                  <a:schemeClr val="tx1"/>
                </a:solidFill>
              </a:rPr>
            </a:br>
            <a:r>
              <a:rPr lang="en-US" sz="2400" i="1" dirty="0">
                <a:solidFill>
                  <a:schemeClr val="tx1"/>
                </a:solidFill>
              </a:rPr>
              <a:t>7.	Reduces burnout – developers experience less frustration and 	strain when working with CI/CD processes</a:t>
            </a:r>
            <a:br>
              <a:rPr lang="en-US" sz="2400" i="1" dirty="0">
                <a:solidFill>
                  <a:schemeClr val="tx1"/>
                </a:solidFill>
              </a:rPr>
            </a:br>
            <a:r>
              <a:rPr lang="en-US" sz="2400" i="1" dirty="0">
                <a:solidFill>
                  <a:schemeClr val="tx1"/>
                </a:solidFill>
              </a:rPr>
              <a:t>8.	Complete each stage on time and track progress – removing 	bottlenecks and making a deployment predictable</a:t>
            </a:r>
            <a:br>
              <a:rPr lang="en-US" sz="2400" i="1" dirty="0">
                <a:solidFill>
                  <a:schemeClr val="tx1"/>
                </a:solidFill>
              </a:rPr>
            </a:br>
            <a:r>
              <a:rPr lang="en-US" sz="2400" i="1" dirty="0">
                <a:solidFill>
                  <a:schemeClr val="tx1"/>
                </a:solidFill>
              </a:rPr>
              <a:t>9.	Reduces costs – CI/CD pipeline reduces the number of errors 	that can take place in the many repetitive steps, which means it 	frees up developer time that could be spent on product 	development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233055" y="5241865"/>
            <a:ext cx="10058400" cy="1143000"/>
          </a:xfrm>
        </p:spPr>
        <p:txBody>
          <a:bodyPr>
            <a:normAutofit fontScale="92500" lnSpcReduction="10000"/>
          </a:bodyPr>
          <a:lstStyle/>
          <a:p>
            <a:r>
              <a:rPr lang="en-US" dirty="0">
                <a:solidFill>
                  <a:srgbClr val="FFFFFF"/>
                </a:solidFill>
              </a:rPr>
              <a:t>A phased approach to continuous delivery is not only preferable, it’s infinitely more manageable – Maurice </a:t>
            </a:r>
            <a:r>
              <a:rPr lang="en-US" dirty="0" err="1">
                <a:solidFill>
                  <a:srgbClr val="FFFFFF"/>
                </a:solidFill>
              </a:rPr>
              <a:t>kherlakin</a:t>
            </a:r>
            <a:endParaRPr lang="en-US" dirty="0">
              <a:solidFill>
                <a:srgbClr val="FFFFFF"/>
              </a:solidFill>
            </a:endParaRPr>
          </a:p>
        </p:txBody>
      </p:sp>
    </p:spTree>
    <p:extLst>
      <p:ext uri="{BB962C8B-B14F-4D97-AF65-F5344CB8AC3E}">
        <p14:creationId xmlns:p14="http://schemas.microsoft.com/office/powerpoint/2010/main" val="230579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33055" y="0"/>
            <a:ext cx="10058400" cy="4829695"/>
          </a:xfrm>
        </p:spPr>
        <p:txBody>
          <a:bodyPr anchor="ctr">
            <a:normAutofit/>
          </a:bodyPr>
          <a:lstStyle/>
          <a:p>
            <a:pPr lvl="0"/>
            <a:r>
              <a:rPr lang="en-US" sz="2400" i="1" dirty="0">
                <a:solidFill>
                  <a:schemeClr val="tx1"/>
                </a:solidFill>
              </a:rPr>
              <a:t>The success of a </a:t>
            </a:r>
            <a:r>
              <a:rPr lang="en-US" sz="2400" i="1" dirty="0" err="1">
                <a:solidFill>
                  <a:schemeClr val="tx1"/>
                </a:solidFill>
              </a:rPr>
              <a:t>UdaPeople</a:t>
            </a:r>
            <a:r>
              <a:rPr lang="en-US" sz="2400" i="1" dirty="0">
                <a:solidFill>
                  <a:schemeClr val="tx1"/>
                </a:solidFill>
              </a:rPr>
              <a:t> depends on its ability to regularly deliver new features, fix bugs, and improve code and infrastructure. The solution is very simple: automate the process as much as possible, create a dedicated team responsible for releasing code changes, use feature flags to turn new features on and off in production, and set up alerts to notify the team when new code is deployed.</a:t>
            </a:r>
            <a:br>
              <a:rPr lang="en-US" sz="2400" i="1" dirty="0">
                <a:solidFill>
                  <a:schemeClr val="tx1"/>
                </a:solidFill>
              </a:rPr>
            </a:br>
            <a:br>
              <a:rPr lang="en-US" sz="2400" i="1" dirty="0">
                <a:solidFill>
                  <a:schemeClr val="tx1"/>
                </a:solidFill>
              </a:rPr>
            </a:br>
            <a:r>
              <a:rPr lang="en-US" sz="2400" i="1" dirty="0">
                <a:solidFill>
                  <a:schemeClr val="tx1"/>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233055" y="5241865"/>
            <a:ext cx="10058400" cy="1143000"/>
          </a:xfrm>
        </p:spPr>
        <p:txBody>
          <a:bodyPr>
            <a:normAutofit fontScale="92500" lnSpcReduction="10000"/>
          </a:bodyPr>
          <a:lstStyle/>
          <a:p>
            <a:r>
              <a:rPr lang="en-US" dirty="0">
                <a:solidFill>
                  <a:srgbClr val="FFFFFF"/>
                </a:solidFill>
              </a:rPr>
              <a:t>Programmers don’t burn out on hard work, they burn out on change-with-the-wind directives and not ‘shipping – mark berry</a:t>
            </a:r>
          </a:p>
        </p:txBody>
      </p:sp>
    </p:spTree>
    <p:extLst>
      <p:ext uri="{BB962C8B-B14F-4D97-AF65-F5344CB8AC3E}">
        <p14:creationId xmlns:p14="http://schemas.microsoft.com/office/powerpoint/2010/main" val="133629497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{E79B7E74-C020-45DA-A5CB-CFBA3E83204F}tf56160789_win32</Template>
  <TotalTime>207</TotalTime>
  <Words>435</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Bookman Old Style</vt:lpstr>
      <vt:lpstr>Calibri</vt:lpstr>
      <vt:lpstr>Franklin Gothic Book</vt:lpstr>
      <vt:lpstr>1_RetrospectVTI</vt:lpstr>
      <vt:lpstr>CI / CD for UdaPeople</vt:lpstr>
      <vt:lpstr>What is CI / CD  Continues Integration (CI) – the practice, in software engineering of merging all developer working copies, to a shared mainline several times a day  Continues delivery (CD) – A software engineering approach in which teams keep producing valuable software in short cycles and ensure that the software   </vt:lpstr>
      <vt:lpstr>TOP  Benefits of CI / CD:  1. Small pieces of code at one time 2. Faults isolations are faster to detect and easier to implement 3. CI /CD helps to track the amount of time spent to recover from a  failure which leads to cost reduction 4. Test Reliability – allowing for more accurate positive and  negative tests to be conducted 5. Faster release rate – CI/CD continuously merges codes and  continuously deploys them to production</vt:lpstr>
      <vt:lpstr>TOP  Benefits of CI / CD:  6. Products always up to date – with the latest technology thanks  to utilizing CI/CD pipelines  7. Reduces burnout – developers experience less frustration and  strain when working with CI/CD processes 8. Complete each stage on time and track progress – removing  bottlenecks and making a deployment predictable 9. Reduces costs – CI/CD pipeline reduces the number of errors  that can take place in the many repetitive steps, which means it  frees up developer time that could be spent on product  development</vt:lpstr>
      <vt:lpstr>The success of a UdaPeople depends on its ability to regularly deliver new features, fix bugs, and improve code and infrastructure. The solution is very simple: automate the process as much as possible, create a dedicated team responsible for releasing code changes, use feature flags to turn new features on and off in production, and set up alerts to notify the team when new code is deployed.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 / CD for UdaPeople</dc:title>
  <dc:creator>Lukasz Jankowski</dc:creator>
  <cp:lastModifiedBy>Lukasz Jankowski</cp:lastModifiedBy>
  <cp:revision>3</cp:revision>
  <dcterms:created xsi:type="dcterms:W3CDTF">2023-03-07T14:22:36Z</dcterms:created>
  <dcterms:modified xsi:type="dcterms:W3CDTF">2023-03-08T11:38:05Z</dcterms:modified>
</cp:coreProperties>
</file>