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411" r:id="rId2"/>
    <p:sldId id="294" r:id="rId3"/>
    <p:sldId id="721" r:id="rId4"/>
    <p:sldId id="722" r:id="rId5"/>
    <p:sldId id="723" r:id="rId6"/>
    <p:sldId id="724" r:id="rId7"/>
    <p:sldId id="725" r:id="rId8"/>
    <p:sldId id="829" r:id="rId9"/>
    <p:sldId id="830" r:id="rId10"/>
    <p:sldId id="408" r:id="rId11"/>
    <p:sldId id="558" r:id="rId12"/>
    <p:sldId id="775" r:id="rId13"/>
    <p:sldId id="786" r:id="rId14"/>
    <p:sldId id="753" r:id="rId15"/>
    <p:sldId id="727" r:id="rId16"/>
    <p:sldId id="732" r:id="rId17"/>
    <p:sldId id="782" r:id="rId18"/>
    <p:sldId id="733" r:id="rId19"/>
    <p:sldId id="787" r:id="rId20"/>
    <p:sldId id="735" r:id="rId21"/>
    <p:sldId id="781" r:id="rId22"/>
    <p:sldId id="779" r:id="rId23"/>
    <p:sldId id="750" r:id="rId24"/>
    <p:sldId id="783" r:id="rId25"/>
    <p:sldId id="784" r:id="rId26"/>
    <p:sldId id="751" r:id="rId27"/>
    <p:sldId id="788" r:id="rId28"/>
    <p:sldId id="752" r:id="rId29"/>
    <p:sldId id="742" r:id="rId30"/>
    <p:sldId id="785" r:id="rId31"/>
    <p:sldId id="746" r:id="rId32"/>
    <p:sldId id="754" r:id="rId33"/>
    <p:sldId id="789" r:id="rId34"/>
    <p:sldId id="790" r:id="rId35"/>
    <p:sldId id="655" r:id="rId36"/>
    <p:sldId id="791" r:id="rId37"/>
    <p:sldId id="668" r:id="rId38"/>
    <p:sldId id="804" r:id="rId39"/>
    <p:sldId id="684" r:id="rId40"/>
    <p:sldId id="685" r:id="rId41"/>
    <p:sldId id="686" r:id="rId42"/>
    <p:sldId id="687" r:id="rId43"/>
    <p:sldId id="688" r:id="rId44"/>
    <p:sldId id="689" r:id="rId45"/>
    <p:sldId id="690" r:id="rId46"/>
    <p:sldId id="691" r:id="rId47"/>
    <p:sldId id="692" r:id="rId48"/>
    <p:sldId id="756" r:id="rId49"/>
    <p:sldId id="814" r:id="rId50"/>
    <p:sldId id="805" r:id="rId51"/>
    <p:sldId id="693" r:id="rId52"/>
    <p:sldId id="694" r:id="rId53"/>
    <p:sldId id="695" r:id="rId54"/>
    <p:sldId id="831" r:id="rId55"/>
    <p:sldId id="832" r:id="rId56"/>
    <p:sldId id="697" r:id="rId57"/>
    <p:sldId id="696" r:id="rId58"/>
    <p:sldId id="698" r:id="rId59"/>
    <p:sldId id="699" r:id="rId60"/>
    <p:sldId id="700" r:id="rId61"/>
    <p:sldId id="758" r:id="rId62"/>
    <p:sldId id="759" r:id="rId63"/>
    <p:sldId id="767" r:id="rId64"/>
    <p:sldId id="768" r:id="rId65"/>
    <p:sldId id="704" r:id="rId66"/>
    <p:sldId id="705" r:id="rId67"/>
    <p:sldId id="706" r:id="rId6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CFAAA-C4CA-1D49-A464-281314D7B275}" type="datetimeFigureOut">
              <a:rPr lang="de-DE" smtClean="0"/>
              <a:t>16.05.18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87BC8-A4D5-C147-AE38-83A0D3B403EE}" type="slidenum">
              <a:rPr lang="de-DE" smtClean="0"/>
              <a:t>‹#›</a:t>
            </a:fld>
            <a:endParaRPr lang="de-DE"/>
          </a:p>
        </p:txBody>
      </p:sp>
    </p:spTree>
    <p:extLst>
      <p:ext uri="{BB962C8B-B14F-4D97-AF65-F5344CB8AC3E}">
        <p14:creationId xmlns:p14="http://schemas.microsoft.com/office/powerpoint/2010/main" val="274016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p:cNvSpPr>
          <p:nvPr>
            <p:ph type="sldImg"/>
          </p:nvPr>
        </p:nvSpPr>
        <p:spPr>
          <a:xfrm>
            <a:off x="598488" y="31750"/>
            <a:ext cx="5549900" cy="3122613"/>
          </a:xfrm>
          <a:solidFill>
            <a:srgbClr val="FFFFFF"/>
          </a:solidFill>
          <a:ln/>
        </p:spPr>
      </p:sp>
      <p:sp>
        <p:nvSpPr>
          <p:cNvPr id="22531" name="Rectangle 3"/>
          <p:cNvSpPr>
            <a:spLocks noGrp="1" noChangeArrowheads="1"/>
          </p:cNvSpPr>
          <p:nvPr>
            <p:ph type="body" idx="1"/>
          </p:nvPr>
        </p:nvSpPr>
        <p:spPr>
          <a:solidFill>
            <a:srgbClr val="FFFFFF"/>
          </a:solidFill>
          <a:ln>
            <a:solidFill>
              <a:srgbClr val="000000"/>
            </a:solidFill>
          </a:ln>
        </p:spPr>
        <p:txBody>
          <a:bodyPr/>
          <a:lstStyle/>
          <a:p>
            <a:pPr marL="0" indent="0">
              <a:buNone/>
            </a:pPr>
            <a:endParaRPr lang="en-GB" dirty="0"/>
          </a:p>
          <a:p>
            <a:pPr marL="0" indent="0">
              <a:buNone/>
            </a:pPr>
            <a:endParaRPr lang="en-GB" dirty="0"/>
          </a:p>
          <a:p>
            <a:pPr marL="0" indent="0">
              <a:buNone/>
            </a:pPr>
            <a:r>
              <a:rPr lang="en-GB" dirty="0"/>
              <a:t>Client and developers define the purpose of the system</a:t>
            </a:r>
          </a:p>
          <a:p>
            <a:pPr marL="0" indent="0">
              <a:buNone/>
            </a:pPr>
            <a:endParaRPr lang="en-GB" dirty="0"/>
          </a:p>
          <a:p>
            <a:pPr marL="0" indent="0">
              <a:buNone/>
            </a:pPr>
            <a:r>
              <a:rPr lang="en-GB" dirty="0"/>
              <a:t>Actors include roles such as end users, other computers the system needs to deal with</a:t>
            </a:r>
          </a:p>
          <a:p>
            <a:pPr marL="0" indent="0">
              <a:buNone/>
            </a:pPr>
            <a:r>
              <a:rPr lang="en-GB" dirty="0"/>
              <a:t>Use cases are general sequences of events that describe the environment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Result:</a:t>
            </a:r>
          </a:p>
          <a:p>
            <a:pPr marL="0" indent="0">
              <a:buNone/>
            </a:pPr>
            <a:r>
              <a:rPr lang="en-GB" dirty="0"/>
              <a:t>Description of a system in terms of actors and use cases</a:t>
            </a:r>
          </a:p>
          <a:p>
            <a:endParaRPr lang="de-DE" dirty="0">
              <a:ea typeface="ＭＳ Ｐゴシック" charset="-128"/>
              <a:cs typeface="ＭＳ Ｐゴシック" charset="-128"/>
            </a:endParaRPr>
          </a:p>
        </p:txBody>
      </p:sp>
    </p:spTree>
    <p:extLst>
      <p:ext uri="{BB962C8B-B14F-4D97-AF65-F5344CB8AC3E}">
        <p14:creationId xmlns:p14="http://schemas.microsoft.com/office/powerpoint/2010/main" val="3505068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xfrm>
            <a:off x="3884613" y="8685213"/>
            <a:ext cx="2971800" cy="457200"/>
          </a:xfrm>
          <a:prstGeom prst="rect">
            <a:avLst/>
          </a:prstGeom>
          <a:noFill/>
        </p:spPr>
        <p:txBody>
          <a:bodyPr/>
          <a:lstStyle/>
          <a:p>
            <a:fld id="{63B21773-AC4E-F841-BEBC-CB253437146A}" type="slidenum">
              <a:rPr lang="en-US">
                <a:latin typeface="Helvetica" charset="0"/>
              </a:rPr>
              <a:pPr/>
              <a:t>35</a:t>
            </a:fld>
            <a:endParaRPr lang="en-US">
              <a:latin typeface="Helvetica" charset="0"/>
            </a:endParaRPr>
          </a:p>
        </p:txBody>
      </p:sp>
      <p:sp>
        <p:nvSpPr>
          <p:cNvPr id="35843" name="Rectangle 2"/>
          <p:cNvSpPr>
            <a:spLocks noGrp="1" noRot="1" noChangeAspect="1" noChangeArrowheads="1"/>
          </p:cNvSpPr>
          <p:nvPr>
            <p:ph type="sldImg"/>
          </p:nvPr>
        </p:nvSpPr>
        <p:spPr>
          <a:xfrm>
            <a:off x="598488" y="31750"/>
            <a:ext cx="5549900" cy="3122613"/>
          </a:xfrm>
          <a:solidFill>
            <a:srgbClr val="FFFFFF"/>
          </a:solidFill>
          <a:ln/>
        </p:spPr>
      </p:sp>
      <p:sp>
        <p:nvSpPr>
          <p:cNvPr id="35844"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prstTxWarp prst="textNoShape">
              <a:avLst/>
            </a:prstTxWarp>
          </a:bodyPr>
          <a:lstStyle/>
          <a:p>
            <a:pPr lvl="1"/>
            <a:r>
              <a:rPr lang="en-US" dirty="0">
                <a:latin typeface="Times" charset="0"/>
              </a:rPr>
              <a:t>Object model: What is the structure of the system?  What are the objects and how are they related?</a:t>
            </a:r>
          </a:p>
          <a:p>
            <a:pPr lvl="1"/>
            <a:r>
              <a:rPr lang="en-US" dirty="0">
                <a:latin typeface="Times" charset="0"/>
              </a:rPr>
              <a:t>Functional model: What are the functions of the system? How is data flowing through the system?</a:t>
            </a:r>
          </a:p>
          <a:p>
            <a:pPr lvl="1"/>
            <a:r>
              <a:rPr lang="en-US" dirty="0">
                <a:latin typeface="Times" charset="0"/>
              </a:rPr>
              <a:t>Dynamic model: How does the system react to external events? How is the event flow in the system ?</a:t>
            </a:r>
          </a:p>
        </p:txBody>
      </p:sp>
    </p:spTree>
    <p:extLst>
      <p:ext uri="{BB962C8B-B14F-4D97-AF65-F5344CB8AC3E}">
        <p14:creationId xmlns:p14="http://schemas.microsoft.com/office/powerpoint/2010/main" val="174153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xfrm>
            <a:off x="3884613" y="8685213"/>
            <a:ext cx="2971800" cy="457200"/>
          </a:xfrm>
          <a:prstGeom prst="rect">
            <a:avLst/>
          </a:prstGeom>
          <a:noFill/>
        </p:spPr>
        <p:txBody>
          <a:bodyPr/>
          <a:lstStyle/>
          <a:p>
            <a:fld id="{63B21773-AC4E-F841-BEBC-CB253437146A}" type="slidenum">
              <a:rPr lang="en-US">
                <a:latin typeface="Helvetica" charset="0"/>
              </a:rPr>
              <a:pPr/>
              <a:t>36</a:t>
            </a:fld>
            <a:endParaRPr lang="en-US">
              <a:latin typeface="Helvetica" charset="0"/>
            </a:endParaRPr>
          </a:p>
        </p:txBody>
      </p:sp>
      <p:sp>
        <p:nvSpPr>
          <p:cNvPr id="35843" name="Rectangle 2"/>
          <p:cNvSpPr>
            <a:spLocks noGrp="1" noRot="1" noChangeAspect="1" noChangeArrowheads="1"/>
          </p:cNvSpPr>
          <p:nvPr>
            <p:ph type="sldImg"/>
          </p:nvPr>
        </p:nvSpPr>
        <p:spPr>
          <a:xfrm>
            <a:off x="598488" y="31750"/>
            <a:ext cx="5549900" cy="3122613"/>
          </a:xfrm>
          <a:solidFill>
            <a:srgbClr val="FFFFFF"/>
          </a:solidFill>
          <a:ln/>
        </p:spPr>
      </p:sp>
      <p:sp>
        <p:nvSpPr>
          <p:cNvPr id="35844"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prstTxWarp prst="textNoShape">
              <a:avLst/>
            </a:prstTxWarp>
          </a:bodyPr>
          <a:lstStyle/>
          <a:p>
            <a:pPr lvl="1"/>
            <a:r>
              <a:rPr lang="en-US" dirty="0">
                <a:latin typeface="Times" charset="0"/>
              </a:rPr>
              <a:t>Object model: What is the structure of the system?  What are the objects and how are they related?</a:t>
            </a:r>
          </a:p>
          <a:p>
            <a:pPr lvl="1"/>
            <a:r>
              <a:rPr lang="en-US" dirty="0">
                <a:latin typeface="Times" charset="0"/>
              </a:rPr>
              <a:t>Functional model: What are the functions of the system? How is data flowing through the system?</a:t>
            </a:r>
          </a:p>
          <a:p>
            <a:pPr lvl="1"/>
            <a:r>
              <a:rPr lang="en-US" dirty="0">
                <a:latin typeface="Times" charset="0"/>
              </a:rPr>
              <a:t>Dynamic model: How does the system react to external events? How is the event flow in the system ?</a:t>
            </a:r>
          </a:p>
        </p:txBody>
      </p:sp>
    </p:spTree>
    <p:extLst>
      <p:ext uri="{BB962C8B-B14F-4D97-AF65-F5344CB8AC3E}">
        <p14:creationId xmlns:p14="http://schemas.microsoft.com/office/powerpoint/2010/main" val="130828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Actor</a:t>
            </a:r>
            <a:r>
              <a:rPr lang="en-US" baseline="0" dirty="0"/>
              <a:t>, classifier, and system boundaries</a:t>
            </a:r>
            <a:endParaRPr lang="en-US" dirty="0"/>
          </a:p>
        </p:txBody>
      </p:sp>
      <p:sp>
        <p:nvSpPr>
          <p:cNvPr id="4" name="Slide Number Placeholder 3"/>
          <p:cNvSpPr>
            <a:spLocks noGrp="1"/>
          </p:cNvSpPr>
          <p:nvPr>
            <p:ph type="sldNum" sz="quarter" idx="10"/>
          </p:nvPr>
        </p:nvSpPr>
        <p:spPr/>
        <p:txBody>
          <a:bodyPr/>
          <a:lstStyle/>
          <a:p>
            <a:fld id="{DC710427-00A1-3E40-B638-CE20FF6F366C}" type="slidenum">
              <a:rPr lang="de-DE" smtClean="0"/>
              <a:t>40</a:t>
            </a:fld>
            <a:endParaRPr lang="de-DE"/>
          </a:p>
        </p:txBody>
      </p:sp>
    </p:spTree>
    <p:extLst>
      <p:ext uri="{BB962C8B-B14F-4D97-AF65-F5344CB8AC3E}">
        <p14:creationId xmlns:p14="http://schemas.microsoft.com/office/powerpoint/2010/main" val="301207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452BEA4-BB99-3348-B68C-DEAB3F6B98C4}" type="slidenum">
              <a:rPr lang="en-US"/>
              <a:pPr/>
              <a:t>41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r>
              <a:rPr lang="en-US" dirty="0">
                <a:latin typeface="Times" charset="0"/>
              </a:rPr>
              <a:t>=</a:t>
            </a:r>
          </a:p>
        </p:txBody>
      </p:sp>
    </p:spTree>
    <p:extLst>
      <p:ext uri="{BB962C8B-B14F-4D97-AF65-F5344CB8AC3E}">
        <p14:creationId xmlns:p14="http://schemas.microsoft.com/office/powerpoint/2010/main" val="1043927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6384244-85B7-1745-A977-B7244021229E}" type="slidenum">
              <a:rPr lang="en-US"/>
              <a:pPr/>
              <a:t>42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r>
              <a:rPr lang="en-US" dirty="0" err="1">
                <a:latin typeface="Times" charset="0"/>
              </a:rPr>
              <a:t>Seperater</a:t>
            </a:r>
            <a:r>
              <a:rPr lang="en-US" dirty="0">
                <a:latin typeface="Times" charset="0"/>
              </a:rPr>
              <a:t> </a:t>
            </a:r>
            <a:r>
              <a:rPr lang="en-US" dirty="0" err="1">
                <a:latin typeface="Times" charset="0"/>
              </a:rPr>
              <a:t>Mechanismus</a:t>
            </a:r>
            <a:r>
              <a:rPr lang="en-US" dirty="0">
                <a:latin typeface="Times" charset="0"/>
              </a:rPr>
              <a:t> </a:t>
            </a:r>
            <a:r>
              <a:rPr lang="en-US" dirty="0" err="1">
                <a:latin typeface="Times" charset="0"/>
              </a:rPr>
              <a:t>zu</a:t>
            </a:r>
            <a:r>
              <a:rPr lang="en-US" dirty="0">
                <a:latin typeface="Times" charset="0"/>
              </a:rPr>
              <a:t> UML an</a:t>
            </a:r>
            <a:r>
              <a:rPr lang="en-US" baseline="0" dirty="0">
                <a:latin typeface="Times" charset="0"/>
              </a:rPr>
              <a:t> </a:t>
            </a:r>
            <a:r>
              <a:rPr lang="en-US" baseline="0" dirty="0" err="1">
                <a:latin typeface="Times" charset="0"/>
              </a:rPr>
              <a:t>sich</a:t>
            </a:r>
            <a:r>
              <a:rPr lang="en-US" baseline="0" dirty="0">
                <a:latin typeface="Times" charset="0"/>
              </a:rPr>
              <a:t> </a:t>
            </a:r>
            <a:r>
              <a:rPr lang="en-US" baseline="0" dirty="0" err="1">
                <a:latin typeface="Times" charset="0"/>
              </a:rPr>
              <a:t>kein</a:t>
            </a:r>
            <a:r>
              <a:rPr lang="en-US" baseline="0" dirty="0">
                <a:latin typeface="Times" charset="0"/>
              </a:rPr>
              <a:t> UML</a:t>
            </a:r>
            <a:endParaRPr lang="en-US" dirty="0">
              <a:latin typeface="Times" charset="0"/>
            </a:endParaRPr>
          </a:p>
        </p:txBody>
      </p:sp>
    </p:spTree>
    <p:extLst>
      <p:ext uri="{BB962C8B-B14F-4D97-AF65-F5344CB8AC3E}">
        <p14:creationId xmlns:p14="http://schemas.microsoft.com/office/powerpoint/2010/main" val="161701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5685465-B67C-304C-8C80-5CF002D32604}" type="slidenum">
              <a:rPr lang="en-US"/>
              <a:pPr/>
              <a:t>44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endParaRPr lang="en-US">
              <a:latin typeface="Times" charset="0"/>
            </a:endParaRPr>
          </a:p>
        </p:txBody>
      </p:sp>
    </p:spTree>
    <p:extLst>
      <p:ext uri="{BB962C8B-B14F-4D97-AF65-F5344CB8AC3E}">
        <p14:creationId xmlns:p14="http://schemas.microsoft.com/office/powerpoint/2010/main" val="3122751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a:t>
            </a:r>
            <a:r>
              <a:rPr lang="en-US" baseline="0" dirty="0"/>
              <a:t> – when base use case when do you use extends cases (first demo </a:t>
            </a:r>
            <a:r>
              <a:rPr lang="en-US" baseline="0" dirty="0" err="1"/>
              <a:t>vs</a:t>
            </a:r>
            <a:r>
              <a:rPr lang="en-US" baseline="0" dirty="0"/>
              <a:t> later prototype)</a:t>
            </a:r>
          </a:p>
          <a:p>
            <a:r>
              <a:rPr lang="en-US" baseline="0" dirty="0"/>
              <a:t>First demo just </a:t>
            </a:r>
            <a:r>
              <a:rPr lang="en-US" baseline="0" dirty="0" err="1"/>
              <a:t>PurchaceTicket</a:t>
            </a:r>
            <a:r>
              <a:rPr lang="en-US" baseline="0" dirty="0"/>
              <a:t> then we have a later prototype defining </a:t>
            </a:r>
            <a:r>
              <a:rPr lang="en-US" baseline="0" dirty="0" err="1"/>
              <a:t>subusecases</a:t>
            </a:r>
            <a:endParaRPr lang="en-US" baseline="0" dirty="0"/>
          </a:p>
          <a:p>
            <a:endParaRPr lang="en-US" baseline="0" dirty="0"/>
          </a:p>
          <a:p>
            <a:r>
              <a:rPr lang="en-US" baseline="0" dirty="0" err="1"/>
              <a:t>Extention</a:t>
            </a:r>
            <a:r>
              <a:rPr lang="en-US" baseline="0" dirty="0"/>
              <a:t> point – UML graphical notation</a:t>
            </a:r>
            <a:endParaRPr lang="en-US" dirty="0"/>
          </a:p>
        </p:txBody>
      </p:sp>
      <p:sp>
        <p:nvSpPr>
          <p:cNvPr id="4" name="Slide Number Placeholder 3"/>
          <p:cNvSpPr>
            <a:spLocks noGrp="1"/>
          </p:cNvSpPr>
          <p:nvPr>
            <p:ph type="sldNum" sz="quarter" idx="10"/>
          </p:nvPr>
        </p:nvSpPr>
        <p:spPr/>
        <p:txBody>
          <a:bodyPr/>
          <a:lstStyle/>
          <a:p>
            <a:fld id="{DC710427-00A1-3E40-B638-CE20FF6F366C}" type="slidenum">
              <a:rPr lang="de-DE" smtClean="0"/>
              <a:t>45</a:t>
            </a:fld>
            <a:endParaRPr lang="de-DE"/>
          </a:p>
        </p:txBody>
      </p:sp>
    </p:spTree>
    <p:extLst>
      <p:ext uri="{BB962C8B-B14F-4D97-AF65-F5344CB8AC3E}">
        <p14:creationId xmlns:p14="http://schemas.microsoft.com/office/powerpoint/2010/main" val="2619690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Includes –functional decomposition</a:t>
            </a:r>
          </a:p>
          <a:p>
            <a:endParaRPr lang="en-US" dirty="0"/>
          </a:p>
          <a:p>
            <a:r>
              <a:rPr lang="en-US" dirty="0"/>
              <a:t>Use-case</a:t>
            </a:r>
            <a:r>
              <a:rPr lang="en-US" baseline="0" dirty="0"/>
              <a:t> include relationship has to happen, its not optional.</a:t>
            </a:r>
          </a:p>
          <a:p>
            <a:endParaRPr lang="en-US" dirty="0"/>
          </a:p>
        </p:txBody>
      </p:sp>
      <p:sp>
        <p:nvSpPr>
          <p:cNvPr id="4" name="Slide Number Placeholder 3"/>
          <p:cNvSpPr>
            <a:spLocks noGrp="1"/>
          </p:cNvSpPr>
          <p:nvPr>
            <p:ph type="sldNum" sz="quarter" idx="10"/>
          </p:nvPr>
        </p:nvSpPr>
        <p:spPr/>
        <p:txBody>
          <a:bodyPr/>
          <a:lstStyle/>
          <a:p>
            <a:fld id="{DC710427-00A1-3E40-B638-CE20FF6F366C}" type="slidenum">
              <a:rPr lang="de-DE" smtClean="0"/>
              <a:t>46</a:t>
            </a:fld>
            <a:endParaRPr lang="de-DE"/>
          </a:p>
        </p:txBody>
      </p:sp>
    </p:spTree>
    <p:extLst>
      <p:ext uri="{BB962C8B-B14F-4D97-AF65-F5344CB8AC3E}">
        <p14:creationId xmlns:p14="http://schemas.microsoft.com/office/powerpoint/2010/main" val="3071167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Includes –</a:t>
            </a:r>
            <a:r>
              <a:rPr lang="en-US"/>
              <a:t>functional decomposition</a:t>
            </a:r>
          </a:p>
        </p:txBody>
      </p:sp>
      <p:sp>
        <p:nvSpPr>
          <p:cNvPr id="4" name="Slide Number Placeholder 3"/>
          <p:cNvSpPr>
            <a:spLocks noGrp="1"/>
          </p:cNvSpPr>
          <p:nvPr>
            <p:ph type="sldNum" sz="quarter" idx="10"/>
          </p:nvPr>
        </p:nvSpPr>
        <p:spPr/>
        <p:txBody>
          <a:bodyPr/>
          <a:lstStyle/>
          <a:p>
            <a:fld id="{DC710427-00A1-3E40-B638-CE20FF6F366C}" type="slidenum">
              <a:rPr lang="de-DE" smtClean="0"/>
              <a:t>47</a:t>
            </a:fld>
            <a:endParaRPr lang="de-DE"/>
          </a:p>
        </p:txBody>
      </p:sp>
    </p:spTree>
    <p:extLst>
      <p:ext uri="{BB962C8B-B14F-4D97-AF65-F5344CB8AC3E}">
        <p14:creationId xmlns:p14="http://schemas.microsoft.com/office/powerpoint/2010/main" val="1280628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C3533D2-6CAB-0044-BBBC-1B25C2B0D7F2}" type="slidenum">
              <a:rPr lang="en-US"/>
              <a:pPr/>
              <a:t>51</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r>
              <a:rPr lang="en-US" dirty="0">
                <a:latin typeface="Times" charset="0"/>
              </a:rPr>
              <a:t>Change to Student To</a:t>
            </a:r>
            <a:r>
              <a:rPr lang="en-US" baseline="0" dirty="0">
                <a:latin typeface="Times" charset="0"/>
              </a:rPr>
              <a:t> Lecture</a:t>
            </a:r>
          </a:p>
          <a:p>
            <a:endParaRPr lang="en-US" dirty="0">
              <a:latin typeface="Times" charset="0"/>
            </a:endParaRPr>
          </a:p>
        </p:txBody>
      </p:sp>
    </p:spTree>
    <p:extLst>
      <p:ext uri="{BB962C8B-B14F-4D97-AF65-F5344CB8AC3E}">
        <p14:creationId xmlns:p14="http://schemas.microsoft.com/office/powerpoint/2010/main" val="233912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p:cNvSpPr>
          <p:nvPr>
            <p:ph type="sldImg"/>
          </p:nvPr>
        </p:nvSpPr>
        <p:spPr>
          <a:xfrm>
            <a:off x="598488" y="31750"/>
            <a:ext cx="5549900" cy="3122613"/>
          </a:xfrm>
          <a:solidFill>
            <a:srgbClr val="FFFFFF"/>
          </a:solidFill>
          <a:ln/>
        </p:spPr>
      </p:sp>
      <p:sp>
        <p:nvSpPr>
          <p:cNvPr id="22531" name="Rectangle 3"/>
          <p:cNvSpPr>
            <a:spLocks noGrp="1" noChangeArrowheads="1"/>
          </p:cNvSpPr>
          <p:nvPr>
            <p:ph type="body" idx="1"/>
          </p:nvPr>
        </p:nvSpPr>
        <p:spPr>
          <a:solidFill>
            <a:srgbClr val="FFFFFF"/>
          </a:solidFill>
          <a:ln>
            <a:solidFill>
              <a:srgbClr val="000000"/>
            </a:solidFill>
          </a:ln>
        </p:spPr>
        <p:txBody>
          <a:bodyPr/>
          <a:lstStyle/>
          <a:p>
            <a:endParaRPr lang="de-DE">
              <a:ea typeface="ＭＳ Ｐゴシック" charset="-128"/>
              <a:cs typeface="ＭＳ Ｐゴシック" charset="-128"/>
            </a:endParaRPr>
          </a:p>
        </p:txBody>
      </p:sp>
    </p:spTree>
    <p:extLst>
      <p:ext uri="{BB962C8B-B14F-4D97-AF65-F5344CB8AC3E}">
        <p14:creationId xmlns:p14="http://schemas.microsoft.com/office/powerpoint/2010/main" val="3771690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without</a:t>
            </a:r>
            <a:r>
              <a:rPr lang="en-US" baseline="0" dirty="0"/>
              <a:t> types, used for Brainstorming</a:t>
            </a:r>
          </a:p>
          <a:p>
            <a:r>
              <a:rPr lang="en-US" baseline="0" dirty="0"/>
              <a:t>Minimal specification is the Name</a:t>
            </a:r>
            <a:endParaRPr lang="en-US" dirty="0"/>
          </a:p>
        </p:txBody>
      </p:sp>
      <p:sp>
        <p:nvSpPr>
          <p:cNvPr id="4" name="Slide Number Placeholder 3"/>
          <p:cNvSpPr>
            <a:spLocks noGrp="1"/>
          </p:cNvSpPr>
          <p:nvPr>
            <p:ph type="sldNum" sz="quarter" idx="10"/>
          </p:nvPr>
        </p:nvSpPr>
        <p:spPr/>
        <p:txBody>
          <a:bodyPr/>
          <a:lstStyle/>
          <a:p>
            <a:fld id="{DC710427-00A1-3E40-B638-CE20FF6F366C}" type="slidenum">
              <a:rPr lang="de-DE" smtClean="0"/>
              <a:t>52</a:t>
            </a:fld>
            <a:endParaRPr lang="de-DE"/>
          </a:p>
        </p:txBody>
      </p:sp>
    </p:spTree>
    <p:extLst>
      <p:ext uri="{BB962C8B-B14F-4D97-AF65-F5344CB8AC3E}">
        <p14:creationId xmlns:p14="http://schemas.microsoft.com/office/powerpoint/2010/main" val="3566944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VISIBILITY MODIFIER</a:t>
            </a:r>
          </a:p>
        </p:txBody>
      </p:sp>
      <p:sp>
        <p:nvSpPr>
          <p:cNvPr id="4" name="Slide Number Placeholder 3"/>
          <p:cNvSpPr>
            <a:spLocks noGrp="1"/>
          </p:cNvSpPr>
          <p:nvPr>
            <p:ph type="sldNum" sz="quarter" idx="10"/>
          </p:nvPr>
        </p:nvSpPr>
        <p:spPr/>
        <p:txBody>
          <a:bodyPr/>
          <a:lstStyle/>
          <a:p>
            <a:fld id="{DC710427-00A1-3E40-B638-CE20FF6F366C}" type="slidenum">
              <a:rPr lang="de-DE" smtClean="0"/>
              <a:t>53</a:t>
            </a:fld>
            <a:endParaRPr lang="de-DE"/>
          </a:p>
        </p:txBody>
      </p:sp>
    </p:spTree>
    <p:extLst>
      <p:ext uri="{BB962C8B-B14F-4D97-AF65-F5344CB8AC3E}">
        <p14:creationId xmlns:p14="http://schemas.microsoft.com/office/powerpoint/2010/main" val="1260206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VISIBILITY MODIFIER</a:t>
            </a:r>
          </a:p>
        </p:txBody>
      </p:sp>
      <p:sp>
        <p:nvSpPr>
          <p:cNvPr id="4" name="Slide Number Placeholder 3"/>
          <p:cNvSpPr>
            <a:spLocks noGrp="1"/>
          </p:cNvSpPr>
          <p:nvPr>
            <p:ph type="sldNum" sz="quarter" idx="10"/>
          </p:nvPr>
        </p:nvSpPr>
        <p:spPr/>
        <p:txBody>
          <a:bodyPr/>
          <a:lstStyle/>
          <a:p>
            <a:fld id="{DC710427-00A1-3E40-B638-CE20FF6F366C}" type="slidenum">
              <a:rPr lang="de-DE" smtClean="0"/>
              <a:t>54</a:t>
            </a:fld>
            <a:endParaRPr lang="de-DE"/>
          </a:p>
        </p:txBody>
      </p:sp>
    </p:spTree>
    <p:extLst>
      <p:ext uri="{BB962C8B-B14F-4D97-AF65-F5344CB8AC3E}">
        <p14:creationId xmlns:p14="http://schemas.microsoft.com/office/powerpoint/2010/main" val="215320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VISIBILITY MODIFIER</a:t>
            </a:r>
          </a:p>
        </p:txBody>
      </p:sp>
      <p:sp>
        <p:nvSpPr>
          <p:cNvPr id="4" name="Slide Number Placeholder 3"/>
          <p:cNvSpPr>
            <a:spLocks noGrp="1"/>
          </p:cNvSpPr>
          <p:nvPr>
            <p:ph type="sldNum" sz="quarter" idx="10"/>
          </p:nvPr>
        </p:nvSpPr>
        <p:spPr/>
        <p:txBody>
          <a:bodyPr/>
          <a:lstStyle/>
          <a:p>
            <a:fld id="{DC710427-00A1-3E40-B638-CE20FF6F366C}" type="slidenum">
              <a:rPr lang="de-DE" smtClean="0"/>
              <a:t>55</a:t>
            </a:fld>
            <a:endParaRPr lang="de-DE"/>
          </a:p>
        </p:txBody>
      </p:sp>
    </p:spTree>
    <p:extLst>
      <p:ext uri="{BB962C8B-B14F-4D97-AF65-F5344CB8AC3E}">
        <p14:creationId xmlns:p14="http://schemas.microsoft.com/office/powerpoint/2010/main" val="4138662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Characterisitc</a:t>
            </a:r>
            <a:r>
              <a:rPr lang="en-US" dirty="0"/>
              <a:t> of the real world</a:t>
            </a:r>
          </a:p>
        </p:txBody>
      </p:sp>
      <p:sp>
        <p:nvSpPr>
          <p:cNvPr id="4" name="Slide Number Placeholder 3"/>
          <p:cNvSpPr>
            <a:spLocks noGrp="1"/>
          </p:cNvSpPr>
          <p:nvPr>
            <p:ph type="sldNum" sz="quarter" idx="10"/>
          </p:nvPr>
        </p:nvSpPr>
        <p:spPr/>
        <p:txBody>
          <a:bodyPr/>
          <a:lstStyle/>
          <a:p>
            <a:fld id="{DC710427-00A1-3E40-B638-CE20FF6F366C}" type="slidenum">
              <a:rPr lang="de-DE" smtClean="0"/>
              <a:t>56</a:t>
            </a:fld>
            <a:endParaRPr lang="de-DE"/>
          </a:p>
        </p:txBody>
      </p:sp>
    </p:spTree>
    <p:extLst>
      <p:ext uri="{BB962C8B-B14F-4D97-AF65-F5344CB8AC3E}">
        <p14:creationId xmlns:p14="http://schemas.microsoft.com/office/powerpoint/2010/main" val="2823318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Hoch </a:t>
            </a:r>
            <a:r>
              <a:rPr lang="en-US" dirty="0" err="1"/>
              <a:t>zu</a:t>
            </a:r>
            <a:r>
              <a:rPr lang="en-US" dirty="0"/>
              <a:t> pass</a:t>
            </a:r>
            <a:r>
              <a:rPr lang="en-US" baseline="0" dirty="0"/>
              <a:t> 1</a:t>
            </a:r>
            <a:endParaRPr lang="en-US" dirty="0"/>
          </a:p>
        </p:txBody>
      </p:sp>
      <p:sp>
        <p:nvSpPr>
          <p:cNvPr id="4" name="Slide Number Placeholder 3"/>
          <p:cNvSpPr>
            <a:spLocks noGrp="1"/>
          </p:cNvSpPr>
          <p:nvPr>
            <p:ph type="sldNum" sz="quarter" idx="10"/>
          </p:nvPr>
        </p:nvSpPr>
        <p:spPr/>
        <p:txBody>
          <a:bodyPr/>
          <a:lstStyle/>
          <a:p>
            <a:fld id="{DC710427-00A1-3E40-B638-CE20FF6F366C}" type="slidenum">
              <a:rPr lang="de-DE" smtClean="0"/>
              <a:t>57</a:t>
            </a:fld>
            <a:endParaRPr lang="de-DE"/>
          </a:p>
        </p:txBody>
      </p:sp>
    </p:spTree>
    <p:extLst>
      <p:ext uri="{BB962C8B-B14F-4D97-AF65-F5344CB8AC3E}">
        <p14:creationId xmlns:p14="http://schemas.microsoft.com/office/powerpoint/2010/main" val="910327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E10A49C-DC12-D04F-8151-E0A21BF7C35A}" type="slidenum">
              <a:rPr lang="en-US"/>
              <a:pPr/>
              <a:t>58</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r>
              <a:rPr lang="en-US" dirty="0">
                <a:latin typeface="Times" charset="0"/>
              </a:rPr>
              <a:t>Law of least surprise</a:t>
            </a:r>
            <a:r>
              <a:rPr lang="en-US" baseline="0" dirty="0">
                <a:latin typeface="Times" charset="0"/>
              </a:rPr>
              <a:t> – keep order of drawings</a:t>
            </a:r>
            <a:endParaRPr lang="en-US" dirty="0">
              <a:latin typeface="Times" charset="0"/>
            </a:endParaRPr>
          </a:p>
        </p:txBody>
      </p:sp>
    </p:spTree>
    <p:extLst>
      <p:ext uri="{BB962C8B-B14F-4D97-AF65-F5344CB8AC3E}">
        <p14:creationId xmlns:p14="http://schemas.microsoft.com/office/powerpoint/2010/main" val="366204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E10A49C-DC12-D04F-8151-E0A21BF7C35A}" type="slidenum">
              <a:rPr lang="en-US"/>
              <a:pPr/>
              <a:t>59</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endParaRPr lang="en-US">
              <a:latin typeface="Times" charset="0"/>
            </a:endParaRPr>
          </a:p>
        </p:txBody>
      </p:sp>
    </p:spTree>
    <p:extLst>
      <p:ext uri="{BB962C8B-B14F-4D97-AF65-F5344CB8AC3E}">
        <p14:creationId xmlns:p14="http://schemas.microsoft.com/office/powerpoint/2010/main" val="1382053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145DC80-EAD7-BB4C-9BA4-26F0E34465BF}" type="slidenum">
              <a:rPr lang="en-US"/>
              <a:pPr/>
              <a:t>60</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r>
              <a:rPr lang="en-US" dirty="0">
                <a:latin typeface="Times" charset="0"/>
              </a:rPr>
              <a:t>Pass 1</a:t>
            </a:r>
          </a:p>
        </p:txBody>
      </p:sp>
    </p:spTree>
    <p:extLst>
      <p:ext uri="{BB962C8B-B14F-4D97-AF65-F5344CB8AC3E}">
        <p14:creationId xmlns:p14="http://schemas.microsoft.com/office/powerpoint/2010/main" val="157133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a:latin typeface="Times" pitchFamily="-1" charset="0"/>
                <a:ea typeface="ＭＳ Ｐゴシック" pitchFamily="-1" charset="-128"/>
                <a:cs typeface="ＭＳ Ｐゴシック" pitchFamily="-1" charset="-128"/>
              </a:rPr>
              <a:t>If Advertiser accesses only Account, but not vice versa, the class Account can be made a local attribute in the Advertiser class</a:t>
            </a:r>
          </a:p>
        </p:txBody>
      </p:sp>
    </p:spTree>
    <p:extLst>
      <p:ext uri="{BB962C8B-B14F-4D97-AF65-F5344CB8AC3E}">
        <p14:creationId xmlns:p14="http://schemas.microsoft.com/office/powerpoint/2010/main" val="368539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p:cNvSpPr>
          <p:nvPr>
            <p:ph type="sldImg"/>
          </p:nvPr>
        </p:nvSpPr>
        <p:spPr>
          <a:xfrm>
            <a:off x="598488" y="31750"/>
            <a:ext cx="5549900" cy="3122613"/>
          </a:xfrm>
          <a:solidFill>
            <a:srgbClr val="FFFFFF"/>
          </a:solidFill>
          <a:ln/>
        </p:spPr>
      </p:sp>
      <p:sp>
        <p:nvSpPr>
          <p:cNvPr id="22531" name="Rectangle 3"/>
          <p:cNvSpPr>
            <a:spLocks noGrp="1" noChangeArrowheads="1"/>
          </p:cNvSpPr>
          <p:nvPr>
            <p:ph type="body" idx="1"/>
          </p:nvPr>
        </p:nvSpPr>
        <p:spPr>
          <a:solidFill>
            <a:srgbClr val="FFFFFF"/>
          </a:solidFill>
          <a:ln>
            <a:solidFill>
              <a:srgbClr val="000000"/>
            </a:solidFill>
          </a:ln>
        </p:spPr>
        <p:txBody>
          <a:bodyPr/>
          <a:lstStyle/>
          <a:p>
            <a:pPr marL="0" indent="0">
              <a:buNone/>
            </a:pPr>
            <a:endParaRPr lang="en-GB" dirty="0"/>
          </a:p>
          <a:p>
            <a:pPr marL="0" indent="0">
              <a:buNone/>
            </a:pPr>
            <a:endParaRPr lang="en-GB" dirty="0"/>
          </a:p>
          <a:p>
            <a:pPr marL="0" indent="0">
              <a:buNone/>
            </a:pPr>
            <a:r>
              <a:rPr lang="en-GB" dirty="0"/>
              <a:t>Client and developers define the purpose of the system</a:t>
            </a:r>
          </a:p>
          <a:p>
            <a:pPr marL="0" indent="0">
              <a:buNone/>
            </a:pPr>
            <a:endParaRPr lang="en-GB" dirty="0"/>
          </a:p>
          <a:p>
            <a:pPr marL="0" indent="0">
              <a:buNone/>
            </a:pPr>
            <a:r>
              <a:rPr lang="en-GB" dirty="0"/>
              <a:t>Actors include roles such as end users, other computers the system needs to deal with</a:t>
            </a:r>
          </a:p>
          <a:p>
            <a:pPr marL="0" indent="0">
              <a:buNone/>
            </a:pPr>
            <a:r>
              <a:rPr lang="en-GB" dirty="0"/>
              <a:t>Use cases are general sequences of events that describe the environment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Result:</a:t>
            </a:r>
          </a:p>
          <a:p>
            <a:pPr marL="0" indent="0">
              <a:buNone/>
            </a:pPr>
            <a:r>
              <a:rPr lang="en-GB" dirty="0"/>
              <a:t>Description of a system in terms of actors and use cases</a:t>
            </a:r>
          </a:p>
          <a:p>
            <a:endParaRPr lang="de-DE" dirty="0">
              <a:ea typeface="ＭＳ Ｐゴシック" charset="-128"/>
              <a:cs typeface="ＭＳ Ｐゴシック" charset="-128"/>
            </a:endParaRPr>
          </a:p>
        </p:txBody>
      </p:sp>
    </p:spTree>
    <p:extLst>
      <p:ext uri="{BB962C8B-B14F-4D97-AF65-F5344CB8AC3E}">
        <p14:creationId xmlns:p14="http://schemas.microsoft.com/office/powerpoint/2010/main" val="1705248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p:spPr>
        <p:txBody>
          <a:bodyPr/>
          <a:lstStyle/>
          <a:p>
            <a:endParaRPr lang="en-US">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992606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r>
              <a:rPr lang="en-US" dirty="0">
                <a:latin typeface="Times" pitchFamily="-1" charset="0"/>
                <a:ea typeface="ＭＳ Ｐゴシック" pitchFamily="-1" charset="-128"/>
                <a:cs typeface="ＭＳ Ｐゴシック" pitchFamily="-1" charset="-128"/>
              </a:rPr>
              <a:t>Set</a:t>
            </a:r>
            <a:r>
              <a:rPr lang="en-US" baseline="0" dirty="0">
                <a:latin typeface="Times" pitchFamily="-1" charset="0"/>
                <a:ea typeface="ＭＳ Ｐゴシック" pitchFamily="-1" charset="-128"/>
                <a:cs typeface="ＭＳ Ｐゴシック" pitchFamily="-1" charset="-128"/>
              </a:rPr>
              <a:t> is a special type of list – unique elements!</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835679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r>
              <a:rPr lang="en-US" dirty="0">
                <a:latin typeface="Times" pitchFamily="-1" charset="0"/>
                <a:ea typeface="ＭＳ Ｐゴシック" pitchFamily="-1" charset="-128"/>
                <a:cs typeface="ＭＳ Ｐゴシック" pitchFamily="-1" charset="-128"/>
              </a:rPr>
              <a:t>XXX edit shapes to Rectangle!</a:t>
            </a:r>
          </a:p>
        </p:txBody>
      </p:sp>
    </p:spTree>
    <p:extLst>
      <p:ext uri="{BB962C8B-B14F-4D97-AF65-F5344CB8AC3E}">
        <p14:creationId xmlns:p14="http://schemas.microsoft.com/office/powerpoint/2010/main" val="859995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B522F33-87A7-2849-A89F-09015E63BC85}" type="slidenum">
              <a:rPr lang="en-US"/>
              <a:pPr/>
              <a:t>65</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r>
              <a:rPr lang="en-US" dirty="0" err="1">
                <a:latin typeface="Times" charset="0"/>
              </a:rPr>
              <a:t>Aggegation</a:t>
            </a:r>
            <a:r>
              <a:rPr lang="en-US" dirty="0">
                <a:latin typeface="Times" charset="0"/>
              </a:rPr>
              <a:t>, if a lecture is</a:t>
            </a:r>
            <a:r>
              <a:rPr lang="en-US" baseline="0" dirty="0">
                <a:latin typeface="Times" charset="0"/>
              </a:rPr>
              <a:t> canceled, well students will do something like this?</a:t>
            </a:r>
            <a:endParaRPr lang="en-US" dirty="0">
              <a:latin typeface="Times" charset="0"/>
            </a:endParaRPr>
          </a:p>
        </p:txBody>
      </p:sp>
    </p:spTree>
    <p:extLst>
      <p:ext uri="{BB962C8B-B14F-4D97-AF65-F5344CB8AC3E}">
        <p14:creationId xmlns:p14="http://schemas.microsoft.com/office/powerpoint/2010/main" val="619793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B522F33-87A7-2849-A89F-09015E63BC85}" type="slidenum">
              <a:rPr lang="en-US"/>
              <a:pPr/>
              <a:t>66</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r>
              <a:rPr lang="en-US" dirty="0">
                <a:latin typeface="Times" charset="0"/>
              </a:rPr>
              <a:t>Think about solid as stronger, the composition</a:t>
            </a:r>
            <a:r>
              <a:rPr lang="en-US" baseline="0" dirty="0">
                <a:latin typeface="Times" charset="0"/>
              </a:rPr>
              <a:t> relation is stronger than the </a:t>
            </a:r>
            <a:r>
              <a:rPr lang="en-US" baseline="0" dirty="0" err="1">
                <a:latin typeface="Times" charset="0"/>
              </a:rPr>
              <a:t>aggegation</a:t>
            </a:r>
            <a:r>
              <a:rPr lang="en-US" baseline="0" dirty="0">
                <a:latin typeface="Times" charset="0"/>
              </a:rPr>
              <a:t>.</a:t>
            </a:r>
          </a:p>
          <a:p>
            <a:endParaRPr lang="en-US" baseline="0" dirty="0">
              <a:latin typeface="Times" charset="0"/>
            </a:endParaRPr>
          </a:p>
          <a:p>
            <a:r>
              <a:rPr lang="en-US" baseline="0" dirty="0">
                <a:latin typeface="Times" charset="0"/>
              </a:rPr>
              <a:t>Why is there a multiplicity of 1 for a composition and not for the </a:t>
            </a:r>
            <a:r>
              <a:rPr lang="en-US" baseline="0" dirty="0" err="1">
                <a:latin typeface="Times" charset="0"/>
              </a:rPr>
              <a:t>aggegation</a:t>
            </a:r>
            <a:r>
              <a:rPr lang="en-US" baseline="0" dirty="0">
                <a:latin typeface="Times" charset="0"/>
              </a:rPr>
              <a:t>?</a:t>
            </a:r>
          </a:p>
          <a:p>
            <a:endParaRPr lang="en-US" baseline="0" dirty="0">
              <a:latin typeface="Times" charset="0"/>
            </a:endParaRPr>
          </a:p>
          <a:p>
            <a:r>
              <a:rPr lang="en-US" baseline="0" dirty="0">
                <a:latin typeface="Times" charset="0"/>
              </a:rPr>
              <a:t>A student can be in multiple lectures, but one Room belongs to one building.!</a:t>
            </a:r>
            <a:endParaRPr lang="en-US" dirty="0">
              <a:latin typeface="Times" charset="0"/>
            </a:endParaRPr>
          </a:p>
        </p:txBody>
      </p:sp>
    </p:spTree>
    <p:extLst>
      <p:ext uri="{BB962C8B-B14F-4D97-AF65-F5344CB8AC3E}">
        <p14:creationId xmlns:p14="http://schemas.microsoft.com/office/powerpoint/2010/main" val="2059352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B522F33-87A7-2849-A89F-09015E63BC85}" type="slidenum">
              <a:rPr lang="en-US"/>
              <a:pPr/>
              <a:t>67</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wrap="none" anchor="ctr">
            <a:prstTxWarp prst="textNoShape">
              <a:avLst/>
            </a:prstTxWarp>
          </a:bodyPr>
          <a:lstStyle/>
          <a:p>
            <a:r>
              <a:rPr lang="en-US" dirty="0">
                <a:latin typeface="Times" charset="0"/>
              </a:rPr>
              <a:t>There are multiple ways to implement</a:t>
            </a:r>
            <a:r>
              <a:rPr lang="en-US" baseline="0" dirty="0">
                <a:latin typeface="Times" charset="0"/>
              </a:rPr>
              <a:t> composition and aggregation:</a:t>
            </a:r>
          </a:p>
          <a:p>
            <a:r>
              <a:rPr lang="en-US" baseline="0" dirty="0">
                <a:latin typeface="Times" charset="0"/>
              </a:rPr>
              <a:t>Inner classes, etc. but make yourself clear that the “Component” is either contained or not contained by the </a:t>
            </a:r>
            <a:r>
              <a:rPr lang="en-US" baseline="0" dirty="0" err="1">
                <a:latin typeface="Times" charset="0"/>
              </a:rPr>
              <a:t>aggegate</a:t>
            </a:r>
            <a:r>
              <a:rPr lang="en-US" baseline="0" dirty="0">
                <a:latin typeface="Times" charset="0"/>
              </a:rPr>
              <a:t>!</a:t>
            </a:r>
            <a:endParaRPr lang="en-US" dirty="0">
              <a:latin typeface="Times" charset="0"/>
            </a:endParaRPr>
          </a:p>
        </p:txBody>
      </p:sp>
    </p:spTree>
    <p:extLst>
      <p:ext uri="{BB962C8B-B14F-4D97-AF65-F5344CB8AC3E}">
        <p14:creationId xmlns:p14="http://schemas.microsoft.com/office/powerpoint/2010/main" val="399139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p:spPr>
        <p:txBody>
          <a:bodyPr/>
          <a:lstStyle/>
          <a:p>
            <a:r>
              <a:rPr lang="en-US" dirty="0">
                <a:latin typeface="Palatino" charset="0"/>
                <a:ea typeface="ＭＳ Ｐゴシック" charset="-128"/>
                <a:cs typeface="ＭＳ Ｐゴシック" charset="-128"/>
              </a:rPr>
              <a:t>Graph:  Nodes</a:t>
            </a:r>
            <a:r>
              <a:rPr lang="en-US" baseline="0" dirty="0">
                <a:latin typeface="Palatino" charset="0"/>
                <a:ea typeface="ＭＳ Ｐゴシック" charset="-128"/>
                <a:cs typeface="ＭＳ Ｐゴシック" charset="-128"/>
              </a:rPr>
              <a:t> (activities) and edges (dependencies)</a:t>
            </a:r>
            <a:endParaRPr lang="en-US" dirty="0">
              <a:latin typeface="Palatino" charset="0"/>
              <a:ea typeface="ＭＳ Ｐゴシック" charset="-128"/>
              <a:cs typeface="ＭＳ Ｐゴシック" charset="-128"/>
            </a:endParaRPr>
          </a:p>
        </p:txBody>
      </p:sp>
    </p:spTree>
    <p:extLst>
      <p:ext uri="{BB962C8B-B14F-4D97-AF65-F5344CB8AC3E}">
        <p14:creationId xmlns:p14="http://schemas.microsoft.com/office/powerpoint/2010/main" val="904713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a:t>Examples:</a:t>
            </a:r>
          </a:p>
          <a:p>
            <a:r>
              <a:rPr lang="en-US" dirty="0"/>
              <a:t>Naming: Companies</a:t>
            </a:r>
            <a:r>
              <a:rPr lang="en-US" baseline="0" dirty="0"/>
              <a:t>, for example, use different names for the same activity. Now, what happens if two of these companies merge? ? -&gt; Tailoring</a:t>
            </a:r>
          </a:p>
          <a:p>
            <a:r>
              <a:rPr lang="en-US" baseline="0" dirty="0"/>
              <a:t>Cutting: R&amp;D project: </a:t>
            </a:r>
            <a:r>
              <a:rPr lang="en-US" baseline="0" dirty="0" err="1"/>
              <a:t>Maintainance</a:t>
            </a:r>
            <a:r>
              <a:rPr lang="en-US" baseline="0" dirty="0"/>
              <a:t> is not needed</a:t>
            </a:r>
          </a:p>
          <a:p>
            <a:r>
              <a:rPr lang="en-US" baseline="0" dirty="0"/>
              <a:t>Ordering: In XP (extreme programming), testing is done before coding!</a:t>
            </a:r>
            <a:endParaRPr lang="en-US" dirty="0"/>
          </a:p>
        </p:txBody>
      </p:sp>
    </p:spTree>
    <p:extLst>
      <p:ext uri="{BB962C8B-B14F-4D97-AF65-F5344CB8AC3E}">
        <p14:creationId xmlns:p14="http://schemas.microsoft.com/office/powerpoint/2010/main" val="3496495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p:cNvSpPr>
          <p:nvPr>
            <p:ph type="sldImg"/>
          </p:nvPr>
        </p:nvSpPr>
        <p:spPr>
          <a:xfrm>
            <a:off x="598488" y="31750"/>
            <a:ext cx="5549900" cy="3122613"/>
          </a:xfrm>
          <a:solidFill>
            <a:srgbClr val="FFFFFF"/>
          </a:solidFill>
          <a:ln/>
        </p:spPr>
      </p:sp>
      <p:sp>
        <p:nvSpPr>
          <p:cNvPr id="22531" name="Rectangle 3"/>
          <p:cNvSpPr>
            <a:spLocks noGrp="1" noChangeArrowheads="1"/>
          </p:cNvSpPr>
          <p:nvPr>
            <p:ph type="body" idx="1"/>
          </p:nvPr>
        </p:nvSpPr>
        <p:spPr>
          <a:solidFill>
            <a:srgbClr val="FFFFFF"/>
          </a:solidFill>
          <a:ln>
            <a:solidFill>
              <a:srgbClr val="000000"/>
            </a:solidFill>
          </a:ln>
        </p:spPr>
        <p:txBody>
          <a:bodyPr/>
          <a:lstStyle/>
          <a:p>
            <a:pPr marL="0" indent="0">
              <a:buNone/>
            </a:pPr>
            <a:endParaRPr lang="en-GB" dirty="0"/>
          </a:p>
          <a:p>
            <a:pPr marL="0" indent="0">
              <a:buNone/>
            </a:pPr>
            <a:endParaRPr lang="en-GB" dirty="0"/>
          </a:p>
          <a:p>
            <a:pPr marL="0" indent="0">
              <a:buNone/>
            </a:pPr>
            <a:r>
              <a:rPr lang="en-GB" dirty="0"/>
              <a:t>Client and developers define the purpose of the system</a:t>
            </a:r>
          </a:p>
          <a:p>
            <a:pPr marL="0" indent="0">
              <a:buNone/>
            </a:pPr>
            <a:endParaRPr lang="en-GB" dirty="0"/>
          </a:p>
          <a:p>
            <a:pPr marL="0" indent="0">
              <a:buNone/>
            </a:pPr>
            <a:r>
              <a:rPr lang="en-GB" dirty="0"/>
              <a:t>Actors include roles such as end users, other computers the system needs to deal with</a:t>
            </a:r>
          </a:p>
          <a:p>
            <a:pPr marL="0" indent="0">
              <a:buNone/>
            </a:pPr>
            <a:r>
              <a:rPr lang="en-GB" dirty="0"/>
              <a:t>Use cases are general sequences of events that describe the environment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Result:</a:t>
            </a:r>
          </a:p>
          <a:p>
            <a:pPr marL="0" indent="0">
              <a:buNone/>
            </a:pPr>
            <a:r>
              <a:rPr lang="en-GB" dirty="0"/>
              <a:t>Description of a system in terms of actors and use cases</a:t>
            </a:r>
          </a:p>
          <a:p>
            <a:endParaRPr lang="de-DE" dirty="0">
              <a:ea typeface="ＭＳ Ｐゴシック" charset="-128"/>
              <a:cs typeface="ＭＳ Ｐゴシック" charset="-128"/>
            </a:endParaRPr>
          </a:p>
        </p:txBody>
      </p:sp>
    </p:spTree>
    <p:extLst>
      <p:ext uri="{BB962C8B-B14F-4D97-AF65-F5344CB8AC3E}">
        <p14:creationId xmlns:p14="http://schemas.microsoft.com/office/powerpoint/2010/main" val="1670266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p:cNvSpPr>
          <p:nvPr>
            <p:ph type="sldImg"/>
          </p:nvPr>
        </p:nvSpPr>
        <p:spPr>
          <a:xfrm>
            <a:off x="598488" y="31750"/>
            <a:ext cx="5549900" cy="3122613"/>
          </a:xfrm>
          <a:solidFill>
            <a:srgbClr val="FFFFFF"/>
          </a:solidFill>
          <a:ln/>
        </p:spPr>
      </p:sp>
      <p:sp>
        <p:nvSpPr>
          <p:cNvPr id="22531" name="Rectangle 3"/>
          <p:cNvSpPr>
            <a:spLocks noGrp="1" noChangeArrowheads="1"/>
          </p:cNvSpPr>
          <p:nvPr>
            <p:ph type="body" idx="1"/>
          </p:nvPr>
        </p:nvSpPr>
        <p:spPr>
          <a:solidFill>
            <a:srgbClr val="FFFFFF"/>
          </a:solidFill>
          <a:ln>
            <a:solidFill>
              <a:srgbClr val="000000"/>
            </a:solidFill>
          </a:ln>
        </p:spPr>
        <p:txBody>
          <a:bodyPr/>
          <a:lstStyle/>
          <a:p>
            <a:pPr marL="0" indent="0">
              <a:buNone/>
            </a:pPr>
            <a:endParaRPr lang="en-GB" dirty="0"/>
          </a:p>
          <a:p>
            <a:pPr marL="0" indent="0">
              <a:buNone/>
            </a:pPr>
            <a:endParaRPr lang="en-GB" dirty="0"/>
          </a:p>
          <a:p>
            <a:pPr marL="0" indent="0">
              <a:buNone/>
            </a:pPr>
            <a:r>
              <a:rPr lang="en-GB" dirty="0"/>
              <a:t>Client and developers define the purpose of the system</a:t>
            </a:r>
          </a:p>
          <a:p>
            <a:pPr marL="0" indent="0">
              <a:buNone/>
            </a:pPr>
            <a:endParaRPr lang="en-GB" dirty="0"/>
          </a:p>
          <a:p>
            <a:pPr marL="0" indent="0">
              <a:buNone/>
            </a:pPr>
            <a:r>
              <a:rPr lang="en-GB" dirty="0"/>
              <a:t>Actors include roles such as end users, other computers the system needs to deal with</a:t>
            </a:r>
          </a:p>
          <a:p>
            <a:pPr marL="0" indent="0">
              <a:buNone/>
            </a:pPr>
            <a:r>
              <a:rPr lang="en-GB" dirty="0"/>
              <a:t>Use cases are general sequences of events that describe the environment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Result:</a:t>
            </a:r>
          </a:p>
          <a:p>
            <a:pPr marL="0" indent="0">
              <a:buNone/>
            </a:pPr>
            <a:r>
              <a:rPr lang="en-GB" dirty="0"/>
              <a:t>Description of a system in terms of actors and use cases</a:t>
            </a:r>
          </a:p>
          <a:p>
            <a:endParaRPr lang="de-DE" dirty="0">
              <a:ea typeface="ＭＳ Ｐゴシック" charset="-128"/>
              <a:cs typeface="ＭＳ Ｐゴシック" charset="-128"/>
            </a:endParaRPr>
          </a:p>
        </p:txBody>
      </p:sp>
    </p:spTree>
    <p:extLst>
      <p:ext uri="{BB962C8B-B14F-4D97-AF65-F5344CB8AC3E}">
        <p14:creationId xmlns:p14="http://schemas.microsoft.com/office/powerpoint/2010/main" val="3406119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p:spPr>
        <p:txBody>
          <a:bodyPr/>
          <a:lstStyle/>
          <a:p>
            <a:r>
              <a:rPr lang="en-US">
                <a:latin typeface="Palatino" charset="0"/>
                <a:ea typeface="ＭＳ Ｐゴシック" charset="-128"/>
                <a:cs typeface="ＭＳ Ｐゴシック" charset="-128"/>
              </a:rPr>
              <a:t>The waterfall model was first described by Royse [Royce, 1970].</a:t>
            </a:r>
          </a:p>
          <a:p>
            <a:r>
              <a:rPr lang="en-US">
                <a:latin typeface="Palatino" charset="0"/>
                <a:ea typeface="ＭＳ Ｐゴシック" charset="-128"/>
                <a:cs typeface="ＭＳ Ｐゴシック" charset="-128"/>
              </a:rPr>
              <a:t> The waterfall model is an activity-centered life cycle model that prescribes a sequential execution of a subset of the development processes and management processes we have mentioned so far. </a:t>
            </a:r>
          </a:p>
          <a:p>
            <a:r>
              <a:rPr lang="en-US">
                <a:latin typeface="Palatino" charset="0"/>
                <a:ea typeface="ＭＳ Ｐゴシック" charset="-128"/>
                <a:cs typeface="ＭＳ Ｐゴシック" charset="-128"/>
              </a:rPr>
              <a:t> This slide shows UML activity diagram of the waterfall model adapted from [Royce, 1970] using IEEE 1074 names; project management and cross-development processes are omitted.</a:t>
            </a:r>
          </a:p>
          <a:p>
            <a:r>
              <a:rPr lang="en-US">
                <a:latin typeface="Palatino" charset="0"/>
                <a:ea typeface="ＭＳ Ｐゴシック" charset="-128"/>
                <a:cs typeface="ＭＳ Ｐゴシック" charset="-128"/>
              </a:rPr>
              <a:t>The requirements activities are all completed before the system design activity starts. </a:t>
            </a:r>
          </a:p>
          <a:p>
            <a:r>
              <a:rPr lang="en-US">
                <a:latin typeface="Palatino" charset="0"/>
                <a:ea typeface="ＭＳ Ｐゴシック" charset="-128"/>
                <a:cs typeface="ＭＳ Ｐゴシック" charset="-128"/>
              </a:rPr>
              <a:t>The goal is to never turn back once an activity is completed. The key feature of his model is the constant verification activity (called “verification step” by Royse) that ensures that each development activity does not introduce unwanted or deletes mandatory requirements. </a:t>
            </a:r>
          </a:p>
          <a:p>
            <a:r>
              <a:rPr lang="en-US">
                <a:latin typeface="Palatino" charset="0"/>
                <a:ea typeface="ＭＳ Ｐゴシック" charset="-128"/>
                <a:cs typeface="ＭＳ Ｐゴシック" charset="-128"/>
              </a:rPr>
              <a:t>This model provides a simple (or even simplistic) view of software development that measures progress by the number of tasks that have been completed. </a:t>
            </a:r>
          </a:p>
          <a:p>
            <a:r>
              <a:rPr lang="en-US">
                <a:latin typeface="Palatino" charset="0"/>
                <a:ea typeface="ＭＳ Ｐゴシック" charset="-128"/>
                <a:cs typeface="ＭＳ Ｐゴシック" charset="-128"/>
              </a:rPr>
              <a:t>The model assumes that software development can be scheduled as a step-by-step process that transforms user needs into code</a:t>
            </a:r>
            <a:endParaRPr lang="de-DE">
              <a:latin typeface="Palatino" charset="0"/>
              <a:ea typeface="ＭＳ Ｐゴシック" charset="-128"/>
              <a:cs typeface="ＭＳ Ｐゴシック" charset="-128"/>
            </a:endParaRPr>
          </a:p>
        </p:txBody>
      </p:sp>
      <p:sp>
        <p:nvSpPr>
          <p:cNvPr id="68611" name="Rectangle 3"/>
          <p:cNvSpPr>
            <a:spLocks noGrp="1" noRot="1" noChangeAspect="1" noChangeArrowheads="1"/>
          </p:cNvSpPr>
          <p:nvPr>
            <p:ph type="sldImg"/>
          </p:nvPr>
        </p:nvSpPr>
        <p:spPr>
          <a:ln cap="flat"/>
        </p:spPr>
      </p:sp>
    </p:spTree>
    <p:extLst>
      <p:ext uri="{BB962C8B-B14F-4D97-AF65-F5344CB8AC3E}">
        <p14:creationId xmlns:p14="http://schemas.microsoft.com/office/powerpoint/2010/main" val="192871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w="9525"/>
        </p:spPr>
        <p:txBody>
          <a:bodyPr/>
          <a:lstStyle/>
          <a:p>
            <a:r>
              <a:rPr lang="en-US">
                <a:latin typeface="Palatino" charset="0"/>
                <a:ea typeface="ＭＳ Ｐゴシック" charset="-128"/>
                <a:cs typeface="ＭＳ Ｐゴシック" charset="-128"/>
              </a:rPr>
              <a:t>The spiral model focuses on addressing risks incrementally, in order of priority. </a:t>
            </a:r>
          </a:p>
          <a:p>
            <a:endParaRPr lang="en-US">
              <a:latin typeface="Palatino" charset="0"/>
              <a:ea typeface="ＭＳ Ｐゴシック" charset="-128"/>
              <a:cs typeface="ＭＳ Ｐゴシック" charset="-128"/>
            </a:endParaRPr>
          </a:p>
          <a:p>
            <a:r>
              <a:rPr lang="en-US">
                <a:latin typeface="Palatino" charset="0"/>
                <a:ea typeface="ＭＳ Ｐゴシック" charset="-128"/>
                <a:cs typeface="ＭＳ Ｐゴシック" charset="-128"/>
              </a:rPr>
              <a:t>Boehm’s spiral model distinguishes the following rounds: Concept of Operation, Software Requirements, Software Product Design, Detailed Design, Code, Unit Test, Integration and Test, Acceptance Test, Implementation</a:t>
            </a:r>
          </a:p>
          <a:p>
            <a:endParaRPr lang="en-US">
              <a:latin typeface="Palatino" charset="0"/>
              <a:ea typeface="ＭＳ Ｐゴシック" charset="-128"/>
              <a:cs typeface="ＭＳ Ｐゴシック" charset="-128"/>
            </a:endParaRPr>
          </a:p>
          <a:p>
            <a:r>
              <a:rPr lang="en-US">
                <a:latin typeface="Palatino" charset="0"/>
                <a:ea typeface="ＭＳ Ｐゴシック" charset="-128"/>
                <a:cs typeface="ＭＳ Ｐゴシック" charset="-128"/>
              </a:rPr>
              <a:t>Each round is composed of four phases.</a:t>
            </a:r>
          </a:p>
          <a:p>
            <a:endParaRPr lang="en-US">
              <a:latin typeface="Palatino" charset="0"/>
              <a:ea typeface="ＭＳ Ｐゴシック" charset="-128"/>
              <a:cs typeface="ＭＳ Ｐゴシック" charset="-128"/>
            </a:endParaRPr>
          </a:p>
          <a:p>
            <a:r>
              <a:rPr lang="en-US">
                <a:latin typeface="Palatino" charset="0"/>
                <a:ea typeface="ＭＳ Ｐゴシック" charset="-128"/>
                <a:cs typeface="ＭＳ Ｐゴシック" charset="-128"/>
              </a:rPr>
              <a:t>The first 3 rounds are shown in a polar coordinate system.</a:t>
            </a:r>
          </a:p>
          <a:p>
            <a:pPr lvl="1"/>
            <a:r>
              <a:rPr lang="en-US">
                <a:latin typeface="Palatino" charset="0"/>
              </a:rPr>
              <a:t>The polar coordinates r = (l, a) of a point indicate the resource spent in the project and the type of activity</a:t>
            </a:r>
          </a:p>
          <a:p>
            <a:endParaRPr lang="de-DE">
              <a:latin typeface="Palatino" charset="0"/>
              <a:ea typeface="ＭＳ Ｐゴシック" charset="-128"/>
              <a:cs typeface="ＭＳ Ｐゴシック" charset="-128"/>
            </a:endParaRPr>
          </a:p>
        </p:txBody>
      </p:sp>
      <p:sp>
        <p:nvSpPr>
          <p:cNvPr id="89091" name="Rectangle 3"/>
          <p:cNvSpPr>
            <a:spLocks noGrp="1" noRot="1" noChangeAspect="1" noChangeArrowheads="1"/>
          </p:cNvSpPr>
          <p:nvPr>
            <p:ph type="sldImg"/>
          </p:nvPr>
        </p:nvSpPr>
        <p:spPr>
          <a:xfrm>
            <a:off x="596900" y="307975"/>
            <a:ext cx="5611813" cy="3157538"/>
          </a:xfrm>
          <a:ln cap="flat"/>
        </p:spPr>
      </p:sp>
    </p:spTree>
    <p:extLst>
      <p:ext uri="{BB962C8B-B14F-4D97-AF65-F5344CB8AC3E}">
        <p14:creationId xmlns:p14="http://schemas.microsoft.com/office/powerpoint/2010/main" val="17040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070C-DB2C-D94E-8AC5-32C3E0B0AC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AF191403-A507-F949-AF99-31EFE719F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5DE9399F-EB45-DE4F-B838-98DE4FFEDE81}"/>
              </a:ext>
            </a:extLst>
          </p:cNvPr>
          <p:cNvSpPr>
            <a:spLocks noGrp="1"/>
          </p:cNvSpPr>
          <p:nvPr>
            <p:ph type="dt" sz="half" idx="10"/>
          </p:nvPr>
        </p:nvSpPr>
        <p:spPr/>
        <p:txBody>
          <a:bodyPr/>
          <a:lstStyle/>
          <a:p>
            <a:fld id="{AEDF22F1-9A27-0B40-A4C9-1D86A6F9B9FB}" type="datetime1">
              <a:rPr lang="de-DE" smtClean="0"/>
              <a:t>16.05.18</a:t>
            </a:fld>
            <a:endParaRPr lang="de-DE"/>
          </a:p>
        </p:txBody>
      </p:sp>
      <p:sp>
        <p:nvSpPr>
          <p:cNvPr id="5" name="Footer Placeholder 4">
            <a:extLst>
              <a:ext uri="{FF2B5EF4-FFF2-40B4-BE49-F238E27FC236}">
                <a16:creationId xmlns:a16="http://schemas.microsoft.com/office/drawing/2014/main" id="{79A90E7E-D52F-7349-823F-88E54858EF9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C1723F0-A426-CB4C-A7C3-80048BB8AD90}"/>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25835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D438-C958-8542-B3E8-00233202535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9963364D-63AA-B348-9D8F-2360A435FF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1F7E0C5-826D-C644-82BC-E5683B723082}"/>
              </a:ext>
            </a:extLst>
          </p:cNvPr>
          <p:cNvSpPr>
            <a:spLocks noGrp="1"/>
          </p:cNvSpPr>
          <p:nvPr>
            <p:ph type="dt" sz="half" idx="10"/>
          </p:nvPr>
        </p:nvSpPr>
        <p:spPr/>
        <p:txBody>
          <a:bodyPr/>
          <a:lstStyle/>
          <a:p>
            <a:fld id="{77032430-4CDB-C34B-9540-45352CD13E14}" type="datetime1">
              <a:rPr lang="de-DE" smtClean="0"/>
              <a:t>16.05.18</a:t>
            </a:fld>
            <a:endParaRPr lang="de-DE"/>
          </a:p>
        </p:txBody>
      </p:sp>
      <p:sp>
        <p:nvSpPr>
          <p:cNvPr id="5" name="Footer Placeholder 4">
            <a:extLst>
              <a:ext uri="{FF2B5EF4-FFF2-40B4-BE49-F238E27FC236}">
                <a16:creationId xmlns:a16="http://schemas.microsoft.com/office/drawing/2014/main" id="{2DA7ACFF-C105-DD4B-96D6-ED83168E5C3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5182950-2271-984A-98D1-700C9291386B}"/>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151601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1DC16-7A1C-2B4C-BA24-CF23BA08A9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5536C144-5124-CF4C-933D-D2FA7851C6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C7C5451-8D7B-A247-98FF-2DE388DF6F72}"/>
              </a:ext>
            </a:extLst>
          </p:cNvPr>
          <p:cNvSpPr>
            <a:spLocks noGrp="1"/>
          </p:cNvSpPr>
          <p:nvPr>
            <p:ph type="dt" sz="half" idx="10"/>
          </p:nvPr>
        </p:nvSpPr>
        <p:spPr/>
        <p:txBody>
          <a:bodyPr/>
          <a:lstStyle/>
          <a:p>
            <a:fld id="{6CEAA8D0-7C50-8944-9E9E-384CE81A1F80}" type="datetime1">
              <a:rPr lang="de-DE" smtClean="0"/>
              <a:t>16.05.18</a:t>
            </a:fld>
            <a:endParaRPr lang="de-DE"/>
          </a:p>
        </p:txBody>
      </p:sp>
      <p:sp>
        <p:nvSpPr>
          <p:cNvPr id="5" name="Footer Placeholder 4">
            <a:extLst>
              <a:ext uri="{FF2B5EF4-FFF2-40B4-BE49-F238E27FC236}">
                <a16:creationId xmlns:a16="http://schemas.microsoft.com/office/drawing/2014/main" id="{516A72F4-5F5E-F54A-B334-50ADA83C426C}"/>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32D7A09-5F99-114F-8E9C-826FC1A1BC2B}"/>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334435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24DD-8545-2248-85B3-9DE6F61F0ED0}"/>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34BF10C5-E621-7845-8654-B747C6B401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B1594E8-AEC4-1146-B455-E426C077024A}"/>
              </a:ext>
            </a:extLst>
          </p:cNvPr>
          <p:cNvSpPr>
            <a:spLocks noGrp="1"/>
          </p:cNvSpPr>
          <p:nvPr>
            <p:ph type="dt" sz="half" idx="10"/>
          </p:nvPr>
        </p:nvSpPr>
        <p:spPr/>
        <p:txBody>
          <a:bodyPr/>
          <a:lstStyle/>
          <a:p>
            <a:fld id="{69EB0401-A8D7-324C-9956-5523912B2D5B}" type="datetime1">
              <a:rPr lang="de-DE" smtClean="0"/>
              <a:t>16.05.18</a:t>
            </a:fld>
            <a:endParaRPr lang="de-DE"/>
          </a:p>
        </p:txBody>
      </p:sp>
      <p:sp>
        <p:nvSpPr>
          <p:cNvPr id="5" name="Footer Placeholder 4">
            <a:extLst>
              <a:ext uri="{FF2B5EF4-FFF2-40B4-BE49-F238E27FC236}">
                <a16:creationId xmlns:a16="http://schemas.microsoft.com/office/drawing/2014/main" id="{EB9D8EA0-74E6-3B4F-BC66-70DBA703255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DF5E90F-3A1C-FB4B-9F78-282146AF634A}"/>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137889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5AA4-49EC-DA42-A46C-477836D38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85808FC1-5345-A944-A507-842ADBD1B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2B06FD-9914-F247-A9EE-00A56A43A76C}"/>
              </a:ext>
            </a:extLst>
          </p:cNvPr>
          <p:cNvSpPr>
            <a:spLocks noGrp="1"/>
          </p:cNvSpPr>
          <p:nvPr>
            <p:ph type="dt" sz="half" idx="10"/>
          </p:nvPr>
        </p:nvSpPr>
        <p:spPr/>
        <p:txBody>
          <a:bodyPr/>
          <a:lstStyle/>
          <a:p>
            <a:fld id="{7ED3598D-691F-9045-AC08-DFE26962FB7D}" type="datetime1">
              <a:rPr lang="de-DE" smtClean="0"/>
              <a:t>16.05.18</a:t>
            </a:fld>
            <a:endParaRPr lang="de-DE"/>
          </a:p>
        </p:txBody>
      </p:sp>
      <p:sp>
        <p:nvSpPr>
          <p:cNvPr id="5" name="Footer Placeholder 4">
            <a:extLst>
              <a:ext uri="{FF2B5EF4-FFF2-40B4-BE49-F238E27FC236}">
                <a16:creationId xmlns:a16="http://schemas.microsoft.com/office/drawing/2014/main" id="{58B7043E-D5CB-CA44-95D6-1365B854F314}"/>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209D17F-2873-4E4F-9B64-3BBD9C590401}"/>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159507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CD6C-7032-C842-9F88-CB303E4DDC5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131113DE-907E-2540-9710-C2D4111C2F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27D4C680-0FE9-974E-A552-405D64C91E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32224BCE-B984-574B-A788-830FA69D6B76}"/>
              </a:ext>
            </a:extLst>
          </p:cNvPr>
          <p:cNvSpPr>
            <a:spLocks noGrp="1"/>
          </p:cNvSpPr>
          <p:nvPr>
            <p:ph type="dt" sz="half" idx="10"/>
          </p:nvPr>
        </p:nvSpPr>
        <p:spPr/>
        <p:txBody>
          <a:bodyPr/>
          <a:lstStyle/>
          <a:p>
            <a:fld id="{7DFF6403-E3D1-9944-B0EF-EA57AEE32039}" type="datetime1">
              <a:rPr lang="de-DE" smtClean="0"/>
              <a:t>16.05.18</a:t>
            </a:fld>
            <a:endParaRPr lang="de-DE"/>
          </a:p>
        </p:txBody>
      </p:sp>
      <p:sp>
        <p:nvSpPr>
          <p:cNvPr id="6" name="Footer Placeholder 5">
            <a:extLst>
              <a:ext uri="{FF2B5EF4-FFF2-40B4-BE49-F238E27FC236}">
                <a16:creationId xmlns:a16="http://schemas.microsoft.com/office/drawing/2014/main" id="{C0A500BC-B15E-0546-9089-BBC9F257459A}"/>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898648B7-A0CD-A241-B751-9D6FD60D0F25}"/>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122152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BEF3-05B1-374F-9EF8-8D5FEF51869E}"/>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AF41979C-3FCE-644F-B0EB-3DEF577FD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BC0095-E5B9-C044-A8EE-749BB9FF44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8AF4DE2D-A3A4-C24D-8CF7-B24219AB2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F99CB1-3F6D-5440-8F8A-8CC136A207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22CB700A-13A5-2943-A667-F7E5F6A409D8}"/>
              </a:ext>
            </a:extLst>
          </p:cNvPr>
          <p:cNvSpPr>
            <a:spLocks noGrp="1"/>
          </p:cNvSpPr>
          <p:nvPr>
            <p:ph type="dt" sz="half" idx="10"/>
          </p:nvPr>
        </p:nvSpPr>
        <p:spPr/>
        <p:txBody>
          <a:bodyPr/>
          <a:lstStyle/>
          <a:p>
            <a:fld id="{E0A59105-7B1E-3941-B989-2AA9682C6927}" type="datetime1">
              <a:rPr lang="de-DE" smtClean="0"/>
              <a:t>16.05.18</a:t>
            </a:fld>
            <a:endParaRPr lang="de-DE"/>
          </a:p>
        </p:txBody>
      </p:sp>
      <p:sp>
        <p:nvSpPr>
          <p:cNvPr id="8" name="Footer Placeholder 7">
            <a:extLst>
              <a:ext uri="{FF2B5EF4-FFF2-40B4-BE49-F238E27FC236}">
                <a16:creationId xmlns:a16="http://schemas.microsoft.com/office/drawing/2014/main" id="{2F044358-41B4-BA48-AF31-60C1B8344BCA}"/>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7FF97AB0-E0DF-C146-BD64-810EA6F15493}"/>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412209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DA14-88ED-084F-91E8-A6B20C758CD7}"/>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FE85B171-BA74-934E-8694-976D28CDDD8E}"/>
              </a:ext>
            </a:extLst>
          </p:cNvPr>
          <p:cNvSpPr>
            <a:spLocks noGrp="1"/>
          </p:cNvSpPr>
          <p:nvPr>
            <p:ph type="dt" sz="half" idx="10"/>
          </p:nvPr>
        </p:nvSpPr>
        <p:spPr/>
        <p:txBody>
          <a:bodyPr/>
          <a:lstStyle/>
          <a:p>
            <a:fld id="{652615C4-FDA9-604B-8640-4B1D933EB3AB}" type="datetime1">
              <a:rPr lang="de-DE" smtClean="0"/>
              <a:t>16.05.18</a:t>
            </a:fld>
            <a:endParaRPr lang="de-DE"/>
          </a:p>
        </p:txBody>
      </p:sp>
      <p:sp>
        <p:nvSpPr>
          <p:cNvPr id="4" name="Footer Placeholder 3">
            <a:extLst>
              <a:ext uri="{FF2B5EF4-FFF2-40B4-BE49-F238E27FC236}">
                <a16:creationId xmlns:a16="http://schemas.microsoft.com/office/drawing/2014/main" id="{848331ED-8D53-954B-A16E-69F3033CA023}"/>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D70EEA9C-0E4B-D845-8FAB-EEE7D4F29E3D}"/>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143621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5600F8-FF2E-AF41-BF4A-9E3A28801B09}"/>
              </a:ext>
            </a:extLst>
          </p:cNvPr>
          <p:cNvSpPr>
            <a:spLocks noGrp="1"/>
          </p:cNvSpPr>
          <p:nvPr>
            <p:ph type="dt" sz="half" idx="10"/>
          </p:nvPr>
        </p:nvSpPr>
        <p:spPr/>
        <p:txBody>
          <a:bodyPr/>
          <a:lstStyle/>
          <a:p>
            <a:fld id="{657DB5F9-FF61-9749-9432-2363C090FC86}" type="datetime1">
              <a:rPr lang="de-DE" smtClean="0"/>
              <a:t>16.05.18</a:t>
            </a:fld>
            <a:endParaRPr lang="de-DE"/>
          </a:p>
        </p:txBody>
      </p:sp>
      <p:sp>
        <p:nvSpPr>
          <p:cNvPr id="3" name="Footer Placeholder 2">
            <a:extLst>
              <a:ext uri="{FF2B5EF4-FFF2-40B4-BE49-F238E27FC236}">
                <a16:creationId xmlns:a16="http://schemas.microsoft.com/office/drawing/2014/main" id="{3DDF2DB4-3A1F-A04D-AE49-A7F7CBCDC3E3}"/>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F8A0F580-5F6D-D242-87A1-AB66641E22BD}"/>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20195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A54D-D0C3-7F44-99FE-C93D0809D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5A224B96-9944-0845-A39B-4EB521D18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BAE15865-CB07-8F44-ADFF-A6A395535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036E78-B52C-B043-AB2C-18041D8225DA}"/>
              </a:ext>
            </a:extLst>
          </p:cNvPr>
          <p:cNvSpPr>
            <a:spLocks noGrp="1"/>
          </p:cNvSpPr>
          <p:nvPr>
            <p:ph type="dt" sz="half" idx="10"/>
          </p:nvPr>
        </p:nvSpPr>
        <p:spPr/>
        <p:txBody>
          <a:bodyPr/>
          <a:lstStyle/>
          <a:p>
            <a:fld id="{C88DADB0-F990-2B4C-B51A-AC732666231B}" type="datetime1">
              <a:rPr lang="de-DE" smtClean="0"/>
              <a:t>16.05.18</a:t>
            </a:fld>
            <a:endParaRPr lang="de-DE"/>
          </a:p>
        </p:txBody>
      </p:sp>
      <p:sp>
        <p:nvSpPr>
          <p:cNvPr id="6" name="Footer Placeholder 5">
            <a:extLst>
              <a:ext uri="{FF2B5EF4-FFF2-40B4-BE49-F238E27FC236}">
                <a16:creationId xmlns:a16="http://schemas.microsoft.com/office/drawing/2014/main" id="{C5A155CF-C8CB-BC40-BF15-F43AF31DD54E}"/>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9844012-5A98-7C43-9685-894A2C92B57F}"/>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207147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93B1-B59F-B049-8329-0FFA421BC9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453F1B79-C945-D944-BBFB-951600BA7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4A571A69-F4B4-F048-89E9-CB612871E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8D55FB-3C7E-8446-B500-D29BBD69C08D}"/>
              </a:ext>
            </a:extLst>
          </p:cNvPr>
          <p:cNvSpPr>
            <a:spLocks noGrp="1"/>
          </p:cNvSpPr>
          <p:nvPr>
            <p:ph type="dt" sz="half" idx="10"/>
          </p:nvPr>
        </p:nvSpPr>
        <p:spPr/>
        <p:txBody>
          <a:bodyPr/>
          <a:lstStyle/>
          <a:p>
            <a:fld id="{52EB1B4E-B202-D24F-905C-140ACE1C67D0}" type="datetime1">
              <a:rPr lang="de-DE" smtClean="0"/>
              <a:t>16.05.18</a:t>
            </a:fld>
            <a:endParaRPr lang="de-DE"/>
          </a:p>
        </p:txBody>
      </p:sp>
      <p:sp>
        <p:nvSpPr>
          <p:cNvPr id="6" name="Footer Placeholder 5">
            <a:extLst>
              <a:ext uri="{FF2B5EF4-FFF2-40B4-BE49-F238E27FC236}">
                <a16:creationId xmlns:a16="http://schemas.microsoft.com/office/drawing/2014/main" id="{085B3491-2038-2F4F-9404-9A0BD029656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C63FD4C1-4FD3-0941-9792-FA0307FA7751}"/>
              </a:ext>
            </a:extLst>
          </p:cNvPr>
          <p:cNvSpPr>
            <a:spLocks noGrp="1"/>
          </p:cNvSpPr>
          <p:nvPr>
            <p:ph type="sldNum" sz="quarter" idx="12"/>
          </p:nvPr>
        </p:nvSpPr>
        <p:spPr/>
        <p:txBody>
          <a:bodyPr/>
          <a:lstStyle/>
          <a:p>
            <a:fld id="{8F7BED4A-9061-4B4F-AFEA-D2B76092FA66}" type="slidenum">
              <a:rPr lang="de-DE" smtClean="0"/>
              <a:t>‹#›</a:t>
            </a:fld>
            <a:endParaRPr lang="de-DE"/>
          </a:p>
        </p:txBody>
      </p:sp>
    </p:spTree>
    <p:extLst>
      <p:ext uri="{BB962C8B-B14F-4D97-AF65-F5344CB8AC3E}">
        <p14:creationId xmlns:p14="http://schemas.microsoft.com/office/powerpoint/2010/main" val="310388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36A57-92EA-1240-BFE1-E78AA3205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8AD1F80F-3BF1-C841-BC9C-A62029C41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1CD1E4D3-3981-654B-8434-83A291DF7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EED91-CFD5-EC45-B2A7-45C7A7E8F701}" type="datetime1">
              <a:rPr lang="de-DE" smtClean="0"/>
              <a:t>16.05.18</a:t>
            </a:fld>
            <a:endParaRPr lang="de-DE"/>
          </a:p>
        </p:txBody>
      </p:sp>
      <p:sp>
        <p:nvSpPr>
          <p:cNvPr id="5" name="Footer Placeholder 4">
            <a:extLst>
              <a:ext uri="{FF2B5EF4-FFF2-40B4-BE49-F238E27FC236}">
                <a16:creationId xmlns:a16="http://schemas.microsoft.com/office/drawing/2014/main" id="{D7E6E9CA-6795-7448-A927-10FB29778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81A8C933-5E1B-994E-80F6-2F96C28B5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BED4A-9061-4B4F-AFEA-D2B76092FA66}" type="slidenum">
              <a:rPr lang="de-DE" smtClean="0"/>
              <a:t>‹#›</a:t>
            </a:fld>
            <a:endParaRPr lang="de-DE"/>
          </a:p>
        </p:txBody>
      </p:sp>
    </p:spTree>
    <p:extLst>
      <p:ext uri="{BB962C8B-B14F-4D97-AF65-F5344CB8AC3E}">
        <p14:creationId xmlns:p14="http://schemas.microsoft.com/office/powerpoint/2010/main" val="402823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s/_rels/slide2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1.emf"/><Relationship Id="rId10" Type="http://schemas.openxmlformats.org/officeDocument/2006/relationships/image" Target="../media/image8.emf"/><Relationship Id="rId4" Type="http://schemas.openxmlformats.org/officeDocument/2006/relationships/image" Target="../media/image4.emf"/><Relationship Id="rId9" Type="http://schemas.openxmlformats.org/officeDocument/2006/relationships/image" Target="../media/image7.emf"/></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image" Target="../media/image11.emf"/></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image" Target="../media/image11.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Chapter II – Software Engineering, Principles, Tools, Lifecycles</a:t>
            </a:r>
          </a:p>
        </p:txBody>
      </p:sp>
      <p:sp>
        <p:nvSpPr>
          <p:cNvPr id="3" name="Untertitel 2"/>
          <p:cNvSpPr>
            <a:spLocks noGrp="1"/>
          </p:cNvSpPr>
          <p:nvPr>
            <p:ph type="body" idx="1"/>
          </p:nvPr>
        </p:nvSpPr>
        <p:spPr/>
        <p:txBody>
          <a:bodyPr/>
          <a:lstStyle/>
          <a:p>
            <a:r>
              <a:rPr lang="en-GB" dirty="0"/>
              <a:t>Informatics II for engineering sciences (MSE)</a:t>
            </a:r>
          </a:p>
        </p:txBody>
      </p:sp>
    </p:spTree>
    <p:extLst>
      <p:ext uri="{BB962C8B-B14F-4D97-AF65-F5344CB8AC3E}">
        <p14:creationId xmlns:p14="http://schemas.microsoft.com/office/powerpoint/2010/main" val="206630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Session Outline</a:t>
            </a:r>
          </a:p>
        </p:txBody>
      </p:sp>
      <p:sp>
        <p:nvSpPr>
          <p:cNvPr id="4" name="Textplatzhalter 3"/>
          <p:cNvSpPr>
            <a:spLocks noGrp="1"/>
          </p:cNvSpPr>
          <p:nvPr>
            <p:ph type="body" idx="1"/>
          </p:nvPr>
        </p:nvSpPr>
        <p:spPr/>
        <p:txBody>
          <a:bodyPr/>
          <a:lstStyle/>
          <a:p>
            <a:r>
              <a:rPr lang="en-GB" dirty="0"/>
              <a:t>Session #3 - #8</a:t>
            </a:r>
          </a:p>
        </p:txBody>
      </p:sp>
      <p:sp>
        <p:nvSpPr>
          <p:cNvPr id="3" name="Inhaltsplatzhalter 2"/>
          <p:cNvSpPr>
            <a:spLocks noGrp="1"/>
          </p:cNvSpPr>
          <p:nvPr>
            <p:ph sz="half" idx="2"/>
          </p:nvPr>
        </p:nvSpPr>
        <p:spPr/>
        <p:txBody>
          <a:bodyPr>
            <a:normAutofit/>
          </a:bodyPr>
          <a:lstStyle/>
          <a:p>
            <a:r>
              <a:rPr lang="en-GB" dirty="0">
                <a:solidFill>
                  <a:srgbClr val="A6A6A6"/>
                </a:solidFill>
              </a:rPr>
              <a:t>Introduction in Software Engineering</a:t>
            </a:r>
          </a:p>
          <a:p>
            <a:r>
              <a:rPr lang="en-GB" dirty="0">
                <a:solidFill>
                  <a:srgbClr val="A6A6A6"/>
                </a:solidFill>
              </a:rPr>
              <a:t>Software Development Lifecycle</a:t>
            </a:r>
          </a:p>
          <a:p>
            <a:r>
              <a:rPr lang="en-GB" dirty="0">
                <a:solidFill>
                  <a:srgbClr val="A6A6A6"/>
                </a:solidFill>
              </a:rPr>
              <a:t>Model based Software Development</a:t>
            </a:r>
          </a:p>
          <a:p>
            <a:r>
              <a:rPr lang="en-GB" dirty="0">
                <a:solidFill>
                  <a:srgbClr val="A6A6A6"/>
                </a:solidFill>
              </a:rPr>
              <a:t>Software Patterns</a:t>
            </a:r>
          </a:p>
        </p:txBody>
      </p:sp>
      <p:sp>
        <p:nvSpPr>
          <p:cNvPr id="5" name="Textplatzhalter 4"/>
          <p:cNvSpPr>
            <a:spLocks noGrp="1"/>
          </p:cNvSpPr>
          <p:nvPr>
            <p:ph type="body" sz="quarter" idx="3"/>
          </p:nvPr>
        </p:nvSpPr>
        <p:spPr/>
        <p:txBody>
          <a:bodyPr/>
          <a:lstStyle/>
          <a:p>
            <a:r>
              <a:rPr lang="en-GB" dirty="0"/>
              <a:t>Session #9 - #13</a:t>
            </a:r>
          </a:p>
        </p:txBody>
      </p:sp>
      <p:sp>
        <p:nvSpPr>
          <p:cNvPr id="6" name="Inhaltsplatzhalter 5"/>
          <p:cNvSpPr>
            <a:spLocks noGrp="1"/>
          </p:cNvSpPr>
          <p:nvPr>
            <p:ph sz="quarter" idx="4"/>
          </p:nvPr>
        </p:nvSpPr>
        <p:spPr/>
        <p:txBody>
          <a:bodyPr>
            <a:normAutofit/>
          </a:bodyPr>
          <a:lstStyle/>
          <a:p>
            <a:r>
              <a:rPr lang="en-GB" dirty="0">
                <a:solidFill>
                  <a:srgbClr val="A6A6A6"/>
                </a:solidFill>
              </a:rPr>
              <a:t>Databases</a:t>
            </a:r>
          </a:p>
          <a:p>
            <a:pPr lvl="1"/>
            <a:r>
              <a:rPr lang="en-GB" dirty="0">
                <a:solidFill>
                  <a:srgbClr val="A6A6A6"/>
                </a:solidFill>
              </a:rPr>
              <a:t>Introduction to databases</a:t>
            </a:r>
          </a:p>
          <a:p>
            <a:pPr lvl="1"/>
            <a:r>
              <a:rPr lang="en-GB" dirty="0">
                <a:solidFill>
                  <a:srgbClr val="A6A6A6"/>
                </a:solidFill>
              </a:rPr>
              <a:t>SQL</a:t>
            </a:r>
          </a:p>
          <a:p>
            <a:pPr lvl="1"/>
            <a:r>
              <a:rPr lang="en-GB" dirty="0">
                <a:solidFill>
                  <a:srgbClr val="A6A6A6"/>
                </a:solidFill>
              </a:rPr>
              <a:t>Mapping Code and Databases</a:t>
            </a:r>
            <a:endParaRPr lang="en-GB" dirty="0"/>
          </a:p>
        </p:txBody>
      </p:sp>
    </p:spTree>
    <p:extLst>
      <p:ext uri="{BB962C8B-B14F-4D97-AF65-F5344CB8AC3E}">
        <p14:creationId xmlns:p14="http://schemas.microsoft.com/office/powerpoint/2010/main" val="222669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Session Outline</a:t>
            </a:r>
          </a:p>
        </p:txBody>
      </p:sp>
      <p:sp>
        <p:nvSpPr>
          <p:cNvPr id="4" name="Textplatzhalter 3"/>
          <p:cNvSpPr>
            <a:spLocks noGrp="1"/>
          </p:cNvSpPr>
          <p:nvPr>
            <p:ph type="body" idx="1"/>
          </p:nvPr>
        </p:nvSpPr>
        <p:spPr/>
        <p:txBody>
          <a:bodyPr/>
          <a:lstStyle/>
          <a:p>
            <a:r>
              <a:rPr lang="en-GB" dirty="0"/>
              <a:t>Session #3 - #8</a:t>
            </a:r>
          </a:p>
        </p:txBody>
      </p:sp>
      <p:sp>
        <p:nvSpPr>
          <p:cNvPr id="3" name="Inhaltsplatzhalter 2"/>
          <p:cNvSpPr>
            <a:spLocks noGrp="1"/>
          </p:cNvSpPr>
          <p:nvPr>
            <p:ph sz="half" idx="2"/>
          </p:nvPr>
        </p:nvSpPr>
        <p:spPr/>
        <p:txBody>
          <a:bodyPr>
            <a:normAutofit/>
          </a:bodyPr>
          <a:lstStyle/>
          <a:p>
            <a:r>
              <a:rPr lang="en-GB" dirty="0">
                <a:solidFill>
                  <a:srgbClr val="A6A6A6"/>
                </a:solidFill>
              </a:rPr>
              <a:t>Introduction in Software Engineering</a:t>
            </a:r>
          </a:p>
          <a:p>
            <a:r>
              <a:rPr lang="en-GB" dirty="0">
                <a:solidFill>
                  <a:srgbClr val="A6A6A6"/>
                </a:solidFill>
              </a:rPr>
              <a:t>Software Development Lifecycle</a:t>
            </a:r>
          </a:p>
          <a:p>
            <a:r>
              <a:rPr lang="en-GB" b="1" dirty="0">
                <a:solidFill>
                  <a:schemeClr val="tx1"/>
                </a:solidFill>
              </a:rPr>
              <a:t>Model based Software Development</a:t>
            </a:r>
          </a:p>
          <a:p>
            <a:r>
              <a:rPr lang="en-GB" dirty="0">
                <a:solidFill>
                  <a:srgbClr val="A6A6A6"/>
                </a:solidFill>
              </a:rPr>
              <a:t>Software Patterns</a:t>
            </a:r>
          </a:p>
        </p:txBody>
      </p:sp>
      <p:sp>
        <p:nvSpPr>
          <p:cNvPr id="5" name="Textplatzhalter 4"/>
          <p:cNvSpPr>
            <a:spLocks noGrp="1"/>
          </p:cNvSpPr>
          <p:nvPr>
            <p:ph type="body" sz="quarter" idx="3"/>
          </p:nvPr>
        </p:nvSpPr>
        <p:spPr/>
        <p:txBody>
          <a:bodyPr/>
          <a:lstStyle/>
          <a:p>
            <a:r>
              <a:rPr lang="en-GB" dirty="0"/>
              <a:t>Session #9 - #13</a:t>
            </a:r>
          </a:p>
        </p:txBody>
      </p:sp>
      <p:sp>
        <p:nvSpPr>
          <p:cNvPr id="6" name="Inhaltsplatzhalter 5"/>
          <p:cNvSpPr>
            <a:spLocks noGrp="1"/>
          </p:cNvSpPr>
          <p:nvPr>
            <p:ph sz="quarter" idx="4"/>
          </p:nvPr>
        </p:nvSpPr>
        <p:spPr/>
        <p:txBody>
          <a:bodyPr>
            <a:normAutofit/>
          </a:bodyPr>
          <a:lstStyle/>
          <a:p>
            <a:r>
              <a:rPr lang="en-GB" dirty="0">
                <a:solidFill>
                  <a:srgbClr val="A6A6A6"/>
                </a:solidFill>
              </a:rPr>
              <a:t>Databases</a:t>
            </a:r>
          </a:p>
          <a:p>
            <a:pPr lvl="1"/>
            <a:r>
              <a:rPr lang="en-GB" dirty="0">
                <a:solidFill>
                  <a:srgbClr val="A6A6A6"/>
                </a:solidFill>
              </a:rPr>
              <a:t>Introduction to databases</a:t>
            </a:r>
          </a:p>
          <a:p>
            <a:pPr lvl="1"/>
            <a:r>
              <a:rPr lang="en-GB" dirty="0">
                <a:solidFill>
                  <a:srgbClr val="A6A6A6"/>
                </a:solidFill>
              </a:rPr>
              <a:t>SQL</a:t>
            </a:r>
          </a:p>
          <a:p>
            <a:pPr lvl="1"/>
            <a:r>
              <a:rPr lang="en-GB" dirty="0">
                <a:solidFill>
                  <a:srgbClr val="A6A6A6"/>
                </a:solidFill>
              </a:rPr>
              <a:t>Mapping Code and Databases</a:t>
            </a:r>
            <a:endParaRPr lang="en-GB" dirty="0"/>
          </a:p>
        </p:txBody>
      </p:sp>
    </p:spTree>
    <p:extLst>
      <p:ext uri="{BB962C8B-B14F-4D97-AF65-F5344CB8AC3E}">
        <p14:creationId xmlns:p14="http://schemas.microsoft.com/office/powerpoint/2010/main" val="173434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Session #4 – Detailed Outline</a:t>
            </a:r>
          </a:p>
        </p:txBody>
      </p:sp>
      <p:sp>
        <p:nvSpPr>
          <p:cNvPr id="3" name="Inhaltsplatzhalter 2"/>
          <p:cNvSpPr>
            <a:spLocks noGrp="1"/>
          </p:cNvSpPr>
          <p:nvPr>
            <p:ph idx="1"/>
          </p:nvPr>
        </p:nvSpPr>
        <p:spPr/>
        <p:txBody>
          <a:bodyPr>
            <a:normAutofit fontScale="92500" lnSpcReduction="20000"/>
          </a:bodyPr>
          <a:lstStyle/>
          <a:p>
            <a:pPr marL="0" indent="0">
              <a:buNone/>
            </a:pPr>
            <a:r>
              <a:rPr lang="en-GB" b="1" dirty="0">
                <a:solidFill>
                  <a:schemeClr val="tx1"/>
                </a:solidFill>
              </a:rPr>
              <a:t>Model based Software Development</a:t>
            </a:r>
          </a:p>
          <a:p>
            <a:r>
              <a:rPr lang="en-GB" dirty="0"/>
              <a:t>Software Lifecycle definition - redefined</a:t>
            </a:r>
          </a:p>
          <a:p>
            <a:r>
              <a:rPr lang="en-GB" dirty="0"/>
              <a:t>Software Lifecycle tailoring</a:t>
            </a:r>
          </a:p>
          <a:p>
            <a:r>
              <a:rPr lang="en-GB" dirty="0"/>
              <a:t>Software Lifecycle model definition</a:t>
            </a:r>
          </a:p>
          <a:p>
            <a:pPr lvl="1"/>
            <a:r>
              <a:rPr lang="en-GB" dirty="0"/>
              <a:t>Examples</a:t>
            </a:r>
          </a:p>
          <a:p>
            <a:r>
              <a:rPr lang="en-GB" dirty="0"/>
              <a:t>Unified </a:t>
            </a:r>
            <a:r>
              <a:rPr lang="en-GB" dirty="0" err="1"/>
              <a:t>Modeling</a:t>
            </a:r>
            <a:r>
              <a:rPr lang="en-GB" dirty="0"/>
              <a:t> Language</a:t>
            </a:r>
          </a:p>
          <a:p>
            <a:pPr lvl="1"/>
            <a:r>
              <a:rPr lang="en-GB" dirty="0"/>
              <a:t>Use case diagrams</a:t>
            </a:r>
          </a:p>
          <a:p>
            <a:pPr lvl="1"/>
            <a:r>
              <a:rPr lang="en-GB" dirty="0"/>
              <a:t>Class diagrams</a:t>
            </a:r>
          </a:p>
          <a:p>
            <a:pPr lvl="1"/>
            <a:r>
              <a:rPr lang="en-GB" dirty="0"/>
              <a:t>Communication diagrams</a:t>
            </a:r>
          </a:p>
          <a:p>
            <a:pPr lvl="1"/>
            <a:r>
              <a:rPr lang="en-GB" dirty="0"/>
              <a:t>Component diagrams</a:t>
            </a:r>
          </a:p>
          <a:p>
            <a:pPr lvl="1"/>
            <a:r>
              <a:rPr lang="en-GB" dirty="0" err="1"/>
              <a:t>Statechart</a:t>
            </a:r>
            <a:r>
              <a:rPr lang="en-GB" dirty="0"/>
              <a:t> diagrams</a:t>
            </a:r>
          </a:p>
          <a:p>
            <a:pPr lvl="1"/>
            <a:r>
              <a:rPr lang="en-GB" dirty="0"/>
              <a:t>Deployment diagrams</a:t>
            </a:r>
          </a:p>
        </p:txBody>
      </p:sp>
    </p:spTree>
    <p:extLst>
      <p:ext uri="{BB962C8B-B14F-4D97-AF65-F5344CB8AC3E}">
        <p14:creationId xmlns:p14="http://schemas.microsoft.com/office/powerpoint/2010/main" val="214687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Session #4 – Detailed Outline</a:t>
            </a:r>
          </a:p>
        </p:txBody>
      </p:sp>
      <p:sp>
        <p:nvSpPr>
          <p:cNvPr id="3" name="Inhaltsplatzhalter 2"/>
          <p:cNvSpPr>
            <a:spLocks noGrp="1"/>
          </p:cNvSpPr>
          <p:nvPr>
            <p:ph idx="1"/>
          </p:nvPr>
        </p:nvSpPr>
        <p:spPr/>
        <p:txBody>
          <a:bodyPr>
            <a:normAutofit fontScale="92500" lnSpcReduction="20000"/>
          </a:bodyPr>
          <a:lstStyle/>
          <a:p>
            <a:pPr marL="0" indent="0">
              <a:buNone/>
            </a:pPr>
            <a:r>
              <a:rPr lang="en-GB" b="1" dirty="0">
                <a:solidFill>
                  <a:schemeClr val="tx1"/>
                </a:solidFill>
              </a:rPr>
              <a:t>Model based Software Development</a:t>
            </a:r>
          </a:p>
          <a:p>
            <a:r>
              <a:rPr lang="en-GB" b="1" dirty="0"/>
              <a:t>Software Lifecycle definition - redefined</a:t>
            </a:r>
          </a:p>
          <a:p>
            <a:r>
              <a:rPr lang="en-GB" dirty="0">
                <a:solidFill>
                  <a:srgbClr val="BFBFBF"/>
                </a:solidFill>
              </a:rPr>
              <a:t>Software Lifecycle tailoring</a:t>
            </a:r>
          </a:p>
          <a:p>
            <a:r>
              <a:rPr lang="en-GB" dirty="0">
                <a:solidFill>
                  <a:srgbClr val="BFBFBF"/>
                </a:solidFill>
              </a:rPr>
              <a:t>Software Lifecycle model definition</a:t>
            </a:r>
          </a:p>
          <a:p>
            <a:pPr lvl="1"/>
            <a:r>
              <a:rPr lang="en-GB" dirty="0">
                <a:solidFill>
                  <a:srgbClr val="BFBFBF"/>
                </a:solidFill>
              </a:rPr>
              <a:t>Examples</a:t>
            </a:r>
          </a:p>
          <a:p>
            <a:r>
              <a:rPr lang="en-GB" dirty="0">
                <a:solidFill>
                  <a:srgbClr val="BFBFBF"/>
                </a:solidFill>
              </a:rPr>
              <a:t>Unified </a:t>
            </a:r>
            <a:r>
              <a:rPr lang="en-GB" dirty="0" err="1">
                <a:solidFill>
                  <a:srgbClr val="BFBFBF"/>
                </a:solidFill>
              </a:rPr>
              <a:t>Modeling</a:t>
            </a:r>
            <a:r>
              <a:rPr lang="en-GB" dirty="0">
                <a:solidFill>
                  <a:srgbClr val="BFBFBF"/>
                </a:solidFill>
              </a:rPr>
              <a:t> Language</a:t>
            </a:r>
          </a:p>
          <a:p>
            <a:pPr lvl="1"/>
            <a:r>
              <a:rPr lang="en-GB" dirty="0">
                <a:solidFill>
                  <a:srgbClr val="BFBFBF"/>
                </a:solidFill>
              </a:rPr>
              <a:t>Use case diagrams</a:t>
            </a:r>
          </a:p>
          <a:p>
            <a:pPr lvl="1"/>
            <a:r>
              <a:rPr lang="en-GB" dirty="0">
                <a:solidFill>
                  <a:srgbClr val="BFBFBF"/>
                </a:solidFill>
              </a:rPr>
              <a:t>Class diagrams</a:t>
            </a:r>
          </a:p>
          <a:p>
            <a:pPr lvl="1"/>
            <a:r>
              <a:rPr lang="en-GB" dirty="0">
                <a:solidFill>
                  <a:srgbClr val="BFBFBF"/>
                </a:solidFill>
              </a:rPr>
              <a:t>Communication diagrams</a:t>
            </a:r>
          </a:p>
          <a:p>
            <a:pPr lvl="1"/>
            <a:r>
              <a:rPr lang="en-GB" dirty="0">
                <a:solidFill>
                  <a:srgbClr val="BFBFBF"/>
                </a:solidFill>
              </a:rPr>
              <a:t>Component diagrams</a:t>
            </a:r>
          </a:p>
          <a:p>
            <a:pPr lvl="1"/>
            <a:r>
              <a:rPr lang="en-GB" dirty="0" err="1">
                <a:solidFill>
                  <a:srgbClr val="BFBFBF"/>
                </a:solidFill>
              </a:rPr>
              <a:t>Statechart</a:t>
            </a:r>
            <a:r>
              <a:rPr lang="en-GB" dirty="0">
                <a:solidFill>
                  <a:srgbClr val="BFBFBF"/>
                </a:solidFill>
              </a:rPr>
              <a:t> diagrams</a:t>
            </a:r>
          </a:p>
          <a:p>
            <a:pPr lvl="1"/>
            <a:r>
              <a:rPr lang="en-GB" dirty="0">
                <a:solidFill>
                  <a:srgbClr val="BFBFBF"/>
                </a:solidFill>
              </a:rPr>
              <a:t>Deployment diagrams</a:t>
            </a:r>
          </a:p>
        </p:txBody>
      </p:sp>
    </p:spTree>
    <p:extLst>
      <p:ext uri="{BB962C8B-B14F-4D97-AF65-F5344CB8AC3E}">
        <p14:creationId xmlns:p14="http://schemas.microsoft.com/office/powerpoint/2010/main" val="92976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ea typeface="ＭＳ Ｐゴシック" charset="-128"/>
                <a:cs typeface="ＭＳ Ｐゴシック" charset="-128"/>
              </a:rPr>
              <a:t>Software Life cycle: previous definition</a:t>
            </a:r>
            <a:endParaRPr lang="en-GB" dirty="0"/>
          </a:p>
        </p:txBody>
      </p:sp>
      <p:sp>
        <p:nvSpPr>
          <p:cNvPr id="3" name="Inhaltsplatzhalter 2"/>
          <p:cNvSpPr>
            <a:spLocks noGrp="1"/>
          </p:cNvSpPr>
          <p:nvPr>
            <p:ph idx="1"/>
          </p:nvPr>
        </p:nvSpPr>
        <p:spPr/>
        <p:txBody>
          <a:bodyPr/>
          <a:lstStyle/>
          <a:p>
            <a:pPr marL="0" indent="0">
              <a:buNone/>
            </a:pPr>
            <a:r>
              <a:rPr lang="en-GB" b="1" dirty="0"/>
              <a:t>Software life cycle (software process):</a:t>
            </a:r>
          </a:p>
          <a:p>
            <a:pPr marL="0" indent="0">
              <a:buNone/>
            </a:pPr>
            <a:r>
              <a:rPr lang="en-GB" dirty="0"/>
              <a:t>“All </a:t>
            </a:r>
            <a:r>
              <a:rPr lang="en-GB" b="1" i="1" dirty="0"/>
              <a:t>activities</a:t>
            </a:r>
            <a:r>
              <a:rPr lang="en-GB" dirty="0"/>
              <a:t> and </a:t>
            </a:r>
            <a:r>
              <a:rPr lang="en-GB" b="1" i="1" dirty="0"/>
              <a:t>work products </a:t>
            </a:r>
            <a:r>
              <a:rPr lang="en-GB" dirty="0"/>
              <a:t>necessary for the development of a software system.”</a:t>
            </a:r>
          </a:p>
        </p:txBody>
      </p:sp>
    </p:spTree>
    <p:extLst>
      <p:ext uri="{BB962C8B-B14F-4D97-AF65-F5344CB8AC3E}">
        <p14:creationId xmlns:p14="http://schemas.microsoft.com/office/powerpoint/2010/main" val="148956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ChangeArrowheads="1"/>
          </p:cNvSpPr>
          <p:nvPr>
            <p:ph type="title"/>
          </p:nvPr>
        </p:nvSpPr>
        <p:spPr>
          <a:noFill/>
        </p:spPr>
        <p:txBody>
          <a:bodyPr vert="horz" lIns="92407" tIns="45420" rIns="92407" bIns="45420" rtlCol="0" anchor="ctr">
            <a:noAutofit/>
          </a:bodyPr>
          <a:lstStyle/>
          <a:p>
            <a:r>
              <a:rPr lang="en-US" dirty="0">
                <a:ea typeface="ＭＳ Ｐゴシック" charset="-128"/>
                <a:cs typeface="ＭＳ Ｐゴシック" charset="-128"/>
              </a:rPr>
              <a:t>Software Life cycle activities – previous lecture</a:t>
            </a:r>
          </a:p>
        </p:txBody>
      </p:sp>
      <p:sp>
        <p:nvSpPr>
          <p:cNvPr id="9" name="Inhaltsplatzhalter 8"/>
          <p:cNvSpPr>
            <a:spLocks noGrp="1"/>
          </p:cNvSpPr>
          <p:nvPr>
            <p:ph idx="1"/>
          </p:nvPr>
        </p:nvSpPr>
        <p:spPr/>
        <p:txBody>
          <a:bodyPr>
            <a:normAutofit/>
          </a:bodyPr>
          <a:lstStyle/>
          <a:p>
            <a:pPr marL="0" indent="0">
              <a:buNone/>
            </a:pPr>
            <a:endParaRPr lang="en-GB" dirty="0"/>
          </a:p>
          <a:p>
            <a:pPr marL="0" indent="0">
              <a:buNone/>
            </a:pPr>
            <a:r>
              <a:rPr lang="en-GB" dirty="0"/>
              <a:t>We covered several different activities in the last lecture:</a:t>
            </a:r>
          </a:p>
        </p:txBody>
      </p:sp>
      <p:sp>
        <p:nvSpPr>
          <p:cNvPr id="21507" name="Rectangle 3"/>
          <p:cNvSpPr>
            <a:spLocks noChangeArrowheads="1"/>
          </p:cNvSpPr>
          <p:nvPr/>
        </p:nvSpPr>
        <p:spPr bwMode="auto">
          <a:xfrm>
            <a:off x="3235325" y="1698625"/>
            <a:ext cx="6618288" cy="3862388"/>
          </a:xfrm>
          <a:prstGeom prst="rect">
            <a:avLst/>
          </a:prstGeom>
          <a:noFill/>
          <a:ln w="12700">
            <a:noFill/>
            <a:miter lim="800000"/>
            <a:headEnd/>
            <a:tailEnd/>
          </a:ln>
        </p:spPr>
        <p:txBody>
          <a:bodyPr wrap="none" anchor="ctr">
            <a:prstTxWarp prst="textNoShape">
              <a:avLst/>
            </a:prstTxWarp>
          </a:bodyPr>
          <a:lstStyle/>
          <a:p>
            <a:endParaRPr lang="de-DE"/>
          </a:p>
        </p:txBody>
      </p:sp>
      <p:pic>
        <p:nvPicPr>
          <p:cNvPr id="16" name="Bild 15"/>
          <p:cNvPicPr>
            <a:picLocks noChangeAspect="1"/>
          </p:cNvPicPr>
          <p:nvPr/>
        </p:nvPicPr>
        <p:blipFill>
          <a:blip r:embed="rId3"/>
          <a:stretch>
            <a:fillRect/>
          </a:stretch>
        </p:blipFill>
        <p:spPr>
          <a:xfrm>
            <a:off x="1981200" y="2447875"/>
            <a:ext cx="8310466" cy="674136"/>
          </a:xfrm>
          <a:prstGeom prst="rect">
            <a:avLst/>
          </a:prstGeom>
        </p:spPr>
      </p:pic>
    </p:spTree>
    <p:extLst>
      <p:ext uri="{BB962C8B-B14F-4D97-AF65-F5344CB8AC3E}">
        <p14:creationId xmlns:p14="http://schemas.microsoft.com/office/powerpoint/2010/main" val="24067793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vert="horz" lIns="92407" tIns="45420" rIns="92407" bIns="45420" rtlCol="0" anchor="ctr">
            <a:noAutofit/>
          </a:bodyPr>
          <a:lstStyle/>
          <a:p>
            <a:r>
              <a:rPr lang="en-US" dirty="0">
                <a:ea typeface="ＭＳ Ｐゴシック" charset="-128"/>
                <a:cs typeface="ＭＳ Ｐゴシック" charset="-128"/>
              </a:rPr>
              <a:t>Software Life cycle: refined definition</a:t>
            </a:r>
          </a:p>
        </p:txBody>
      </p:sp>
      <p:sp>
        <p:nvSpPr>
          <p:cNvPr id="2" name="Inhaltsplatzhalter 1"/>
          <p:cNvSpPr>
            <a:spLocks noGrp="1"/>
          </p:cNvSpPr>
          <p:nvPr>
            <p:ph idx="1"/>
          </p:nvPr>
        </p:nvSpPr>
        <p:spPr/>
        <p:txBody>
          <a:bodyPr>
            <a:normAutofit fontScale="70000" lnSpcReduction="20000"/>
          </a:bodyPr>
          <a:lstStyle/>
          <a:p>
            <a:pPr marL="0" indent="0">
              <a:buNone/>
            </a:pPr>
            <a:r>
              <a:rPr lang="en-GB" b="1" dirty="0"/>
              <a:t>Software life cycle (software process):</a:t>
            </a:r>
          </a:p>
          <a:p>
            <a:pPr marL="0" indent="0">
              <a:buNone/>
            </a:pPr>
            <a:r>
              <a:rPr lang="en-GB" dirty="0"/>
              <a:t>“All </a:t>
            </a:r>
            <a:r>
              <a:rPr lang="en-GB" b="1" i="1" dirty="0"/>
              <a:t>activities</a:t>
            </a:r>
            <a:r>
              <a:rPr lang="en-GB" dirty="0"/>
              <a:t> and </a:t>
            </a:r>
            <a:r>
              <a:rPr lang="en-GB" b="1" i="1" dirty="0"/>
              <a:t>work products </a:t>
            </a:r>
            <a:r>
              <a:rPr lang="en-GB" dirty="0"/>
              <a:t>necessary for the development of a software system.”</a:t>
            </a:r>
          </a:p>
          <a:p>
            <a:pPr marL="0" indent="0">
              <a:buNone/>
            </a:pPr>
            <a:endParaRPr lang="en-US" b="1" dirty="0">
              <a:solidFill>
                <a:schemeClr val="tx1"/>
              </a:solidFill>
            </a:endParaRPr>
          </a:p>
          <a:p>
            <a:pPr marL="0" indent="0">
              <a:buNone/>
            </a:pPr>
            <a:r>
              <a:rPr lang="en-US" b="1" i="1" dirty="0">
                <a:solidFill>
                  <a:schemeClr val="tx1"/>
                </a:solidFill>
              </a:rPr>
              <a:t>Refined:</a:t>
            </a:r>
          </a:p>
          <a:p>
            <a:pPr marL="0" indent="0">
              <a:buNone/>
            </a:pPr>
            <a:endParaRPr lang="en-US" b="1" dirty="0">
              <a:solidFill>
                <a:schemeClr val="tx1"/>
              </a:solidFill>
            </a:endParaRPr>
          </a:p>
          <a:p>
            <a:pPr marL="0" indent="0">
              <a:buNone/>
            </a:pPr>
            <a:r>
              <a:rPr lang="en-US" b="1" dirty="0">
                <a:solidFill>
                  <a:schemeClr val="tx1"/>
                </a:solidFill>
              </a:rPr>
              <a:t>Software life cycle (software process):</a:t>
            </a:r>
          </a:p>
          <a:p>
            <a:pPr marL="0" indent="0">
              <a:buNone/>
            </a:pPr>
            <a:r>
              <a:rPr lang="en-US" b="1" dirty="0">
                <a:solidFill>
                  <a:srgbClr val="1F497D"/>
                </a:solidFill>
              </a:rPr>
              <a:t>Set</a:t>
            </a:r>
            <a:r>
              <a:rPr lang="en-US" dirty="0"/>
              <a:t> of </a:t>
            </a:r>
            <a:r>
              <a:rPr lang="en-US" b="1" dirty="0"/>
              <a:t>activities</a:t>
            </a:r>
            <a:r>
              <a:rPr lang="en-US" dirty="0"/>
              <a:t> and </a:t>
            </a:r>
            <a:r>
              <a:rPr lang="en-US" b="1" dirty="0"/>
              <a:t>work products </a:t>
            </a:r>
            <a:r>
              <a:rPr lang="en-US" dirty="0"/>
              <a:t>and their </a:t>
            </a:r>
            <a:r>
              <a:rPr lang="en-US" b="1" dirty="0">
                <a:solidFill>
                  <a:schemeClr val="tx2"/>
                </a:solidFill>
              </a:rPr>
              <a:t>relationships to each other to support</a:t>
            </a:r>
            <a:r>
              <a:rPr lang="en-US" dirty="0"/>
              <a:t> the development of a software system </a:t>
            </a:r>
          </a:p>
          <a:p>
            <a:pPr marL="0" indent="0">
              <a:buNone/>
            </a:pPr>
            <a:endParaRPr lang="en-US" dirty="0"/>
          </a:p>
          <a:p>
            <a:pPr marL="0" indent="0">
              <a:buNone/>
            </a:pPr>
            <a:endParaRPr lang="en-US" dirty="0"/>
          </a:p>
          <a:p>
            <a:pPr marL="0" indent="0">
              <a:buNone/>
            </a:pPr>
            <a:r>
              <a:rPr lang="en-US" b="1" u="sng" dirty="0"/>
              <a:t>What’s new:</a:t>
            </a:r>
          </a:p>
          <a:p>
            <a:pPr marL="0" indent="0">
              <a:buNone/>
            </a:pPr>
            <a:r>
              <a:rPr lang="en-US" dirty="0"/>
              <a:t>A software life cycle can contain activities</a:t>
            </a:r>
            <a:r>
              <a:rPr lang="en-US" b="1" dirty="0"/>
              <a:t> </a:t>
            </a:r>
            <a:r>
              <a:rPr lang="en-US" dirty="0"/>
              <a:t>and the </a:t>
            </a:r>
            <a:r>
              <a:rPr lang="en-US" b="1" dirty="0"/>
              <a:t>relationships between these activities</a:t>
            </a:r>
            <a:r>
              <a:rPr lang="en-US" dirty="0"/>
              <a:t> are important!</a:t>
            </a:r>
          </a:p>
        </p:txBody>
      </p:sp>
      <p:sp>
        <p:nvSpPr>
          <p:cNvPr id="21507" name="Rectangle 3"/>
          <p:cNvSpPr>
            <a:spLocks noChangeArrowheads="1"/>
          </p:cNvSpPr>
          <p:nvPr/>
        </p:nvSpPr>
        <p:spPr bwMode="auto">
          <a:xfrm>
            <a:off x="3235325" y="1698625"/>
            <a:ext cx="6618288" cy="3862388"/>
          </a:xfrm>
          <a:prstGeom prst="rect">
            <a:avLst/>
          </a:prstGeom>
          <a:noFill/>
          <a:ln w="12700">
            <a:noFill/>
            <a:miter lim="800000"/>
            <a:headEnd/>
            <a:tailEnd/>
          </a:ln>
        </p:spPr>
        <p:txBody>
          <a:bodyPr wrap="none" anchor="ctr">
            <a:prstTxWarp prst="textNoShape">
              <a:avLst/>
            </a:prstTxWarp>
          </a:bodyPr>
          <a:lstStyle/>
          <a:p>
            <a:endParaRPr lang="de-DE"/>
          </a:p>
        </p:txBody>
      </p:sp>
    </p:spTree>
    <p:extLst>
      <p:ext uri="{BB962C8B-B14F-4D97-AF65-F5344CB8AC3E}">
        <p14:creationId xmlns:p14="http://schemas.microsoft.com/office/powerpoint/2010/main" val="14717980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ChangeArrowheads="1"/>
          </p:cNvSpPr>
          <p:nvPr>
            <p:ph type="title"/>
          </p:nvPr>
        </p:nvSpPr>
        <p:spPr>
          <a:noFill/>
        </p:spPr>
        <p:txBody>
          <a:bodyPr vert="horz" lIns="92407" tIns="45420" rIns="92407" bIns="45420" rtlCol="0" anchor="ctr">
            <a:noAutofit/>
          </a:bodyPr>
          <a:lstStyle/>
          <a:p>
            <a:r>
              <a:rPr lang="en-US" dirty="0">
                <a:ea typeface="ＭＳ Ｐゴシック" charset="-128"/>
                <a:cs typeface="ＭＳ Ｐゴシック" charset="-128"/>
              </a:rPr>
              <a:t>Software Life cycle activities - refined</a:t>
            </a:r>
          </a:p>
        </p:txBody>
      </p:sp>
      <p:sp>
        <p:nvSpPr>
          <p:cNvPr id="9" name="Inhaltsplatzhalter 8"/>
          <p:cNvSpPr>
            <a:spLocks noGrp="1"/>
          </p:cNvSpPr>
          <p:nvPr>
            <p:ph idx="1"/>
          </p:nvPr>
        </p:nvSpPr>
        <p:spPr/>
        <p:txBody>
          <a:bodyPr>
            <a:normAutofit/>
          </a:bodyPr>
          <a:lstStyle/>
          <a:p>
            <a:pPr marL="0" indent="0">
              <a:buNone/>
            </a:pPr>
            <a:r>
              <a:rPr lang="en-GB" dirty="0"/>
              <a:t>Dependency arrows denote relationships between different activities</a:t>
            </a:r>
          </a:p>
        </p:txBody>
      </p:sp>
      <p:sp>
        <p:nvSpPr>
          <p:cNvPr id="21507" name="Rectangle 3"/>
          <p:cNvSpPr>
            <a:spLocks noChangeArrowheads="1"/>
          </p:cNvSpPr>
          <p:nvPr/>
        </p:nvSpPr>
        <p:spPr bwMode="auto">
          <a:xfrm>
            <a:off x="3235325" y="1698625"/>
            <a:ext cx="6618288" cy="3862388"/>
          </a:xfrm>
          <a:prstGeom prst="rect">
            <a:avLst/>
          </a:prstGeom>
          <a:noFill/>
          <a:ln w="12700">
            <a:noFill/>
            <a:miter lim="800000"/>
            <a:headEnd/>
            <a:tailEnd/>
          </a:ln>
        </p:spPr>
        <p:txBody>
          <a:bodyPr wrap="none" anchor="ctr">
            <a:prstTxWarp prst="textNoShape">
              <a:avLst/>
            </a:prstTxWarp>
          </a:bodyPr>
          <a:lstStyle/>
          <a:p>
            <a:endParaRPr lang="de-DE"/>
          </a:p>
        </p:txBody>
      </p:sp>
      <p:pic>
        <p:nvPicPr>
          <p:cNvPr id="21542" name="Bild 21541"/>
          <p:cNvPicPr>
            <a:picLocks noChangeAspect="1"/>
          </p:cNvPicPr>
          <p:nvPr/>
        </p:nvPicPr>
        <p:blipFill>
          <a:blip r:embed="rId3"/>
          <a:stretch>
            <a:fillRect/>
          </a:stretch>
        </p:blipFill>
        <p:spPr>
          <a:xfrm>
            <a:off x="1981200" y="2245070"/>
            <a:ext cx="8310466" cy="3812354"/>
          </a:xfrm>
          <a:prstGeom prst="rect">
            <a:avLst/>
          </a:prstGeom>
        </p:spPr>
      </p:pic>
    </p:spTree>
    <p:extLst>
      <p:ext uri="{BB962C8B-B14F-4D97-AF65-F5344CB8AC3E}">
        <p14:creationId xmlns:p14="http://schemas.microsoft.com/office/powerpoint/2010/main" val="18277246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normAutofit/>
          </a:bodyPr>
          <a:lstStyle/>
          <a:p>
            <a:r>
              <a:rPr lang="en-US" dirty="0">
                <a:ea typeface="ＭＳ Ｐゴシック" charset="-128"/>
                <a:cs typeface="ＭＳ Ｐゴシック" charset="-128"/>
              </a:rPr>
              <a:t>Software Life Cycle Questions</a:t>
            </a:r>
          </a:p>
        </p:txBody>
      </p:sp>
      <p:sp>
        <p:nvSpPr>
          <p:cNvPr id="23557" name="Rectangle 5"/>
          <p:cNvSpPr>
            <a:spLocks noGrp="1" noChangeArrowheads="1"/>
          </p:cNvSpPr>
          <p:nvPr>
            <p:ph idx="1"/>
          </p:nvPr>
        </p:nvSpPr>
        <p:spPr/>
        <p:txBody>
          <a:bodyPr>
            <a:normAutofit/>
          </a:bodyPr>
          <a:lstStyle/>
          <a:p>
            <a:r>
              <a:rPr lang="en-US" b="1" i="1" dirty="0">
                <a:solidFill>
                  <a:srgbClr val="264F81"/>
                </a:solidFill>
                <a:ea typeface="ＭＳ Ｐゴシック" charset="-128"/>
                <a:cs typeface="ＭＳ Ｐゴシック" charset="-128"/>
              </a:rPr>
              <a:t>Which activities</a:t>
            </a:r>
            <a:r>
              <a:rPr lang="en-US" dirty="0">
                <a:solidFill>
                  <a:srgbClr val="0000FF"/>
                </a:solidFill>
                <a:ea typeface="ＭＳ Ｐゴシック" charset="-128"/>
                <a:cs typeface="ＭＳ Ｐゴシック" charset="-128"/>
              </a:rPr>
              <a:t> </a:t>
            </a:r>
            <a:r>
              <a:rPr lang="en-US" dirty="0">
                <a:ea typeface="ＭＳ Ｐゴシック" charset="-128"/>
                <a:cs typeface="ＭＳ Ｐゴシック" charset="-128"/>
              </a:rPr>
              <a:t>should we select for the software project?</a:t>
            </a:r>
          </a:p>
          <a:p>
            <a:r>
              <a:rPr lang="en-US" dirty="0">
                <a:ea typeface="ＭＳ Ｐゴシック" charset="-128"/>
                <a:cs typeface="ＭＳ Ｐゴシック" charset="-128"/>
              </a:rPr>
              <a:t>What are the </a:t>
            </a:r>
            <a:r>
              <a:rPr lang="en-US" b="1" i="1" dirty="0">
                <a:solidFill>
                  <a:srgbClr val="264F81"/>
                </a:solidFill>
                <a:ea typeface="ＭＳ Ｐゴシック" charset="-128"/>
                <a:cs typeface="ＭＳ Ｐゴシック" charset="-128"/>
              </a:rPr>
              <a:t>dependencies between activities</a:t>
            </a:r>
            <a:r>
              <a:rPr lang="en-US" dirty="0">
                <a:ea typeface="ＭＳ Ｐゴシック" charset="-128"/>
                <a:cs typeface="ＭＳ Ｐゴシック" charset="-128"/>
              </a:rPr>
              <a:t>? </a:t>
            </a:r>
          </a:p>
          <a:p>
            <a:r>
              <a:rPr lang="en-US" dirty="0">
                <a:ea typeface="ＭＳ Ｐゴシック" charset="-128"/>
                <a:cs typeface="ＭＳ Ｐゴシック" charset="-128"/>
              </a:rPr>
              <a:t>How should we </a:t>
            </a:r>
            <a:r>
              <a:rPr lang="en-US" b="1" i="1" dirty="0">
                <a:solidFill>
                  <a:srgbClr val="1F497D"/>
                </a:solidFill>
                <a:ea typeface="ＭＳ Ｐゴシック" charset="-128"/>
                <a:cs typeface="ＭＳ Ｐゴシック" charset="-128"/>
              </a:rPr>
              <a:t>schedule the activities</a:t>
            </a:r>
            <a:r>
              <a:rPr lang="en-US" dirty="0">
                <a:ea typeface="ＭＳ Ｐゴシック" charset="-128"/>
                <a:cs typeface="ＭＳ Ｐゴシック" charset="-128"/>
              </a:rPr>
              <a:t>?</a:t>
            </a:r>
          </a:p>
        </p:txBody>
      </p:sp>
    </p:spTree>
    <p:extLst>
      <p:ext uri="{BB962C8B-B14F-4D97-AF65-F5344CB8AC3E}">
        <p14:creationId xmlns:p14="http://schemas.microsoft.com/office/powerpoint/2010/main" val="41401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Session #4 – Detailed Outline</a:t>
            </a:r>
          </a:p>
        </p:txBody>
      </p:sp>
      <p:sp>
        <p:nvSpPr>
          <p:cNvPr id="3" name="Inhaltsplatzhalter 2"/>
          <p:cNvSpPr>
            <a:spLocks noGrp="1"/>
          </p:cNvSpPr>
          <p:nvPr>
            <p:ph idx="1"/>
          </p:nvPr>
        </p:nvSpPr>
        <p:spPr/>
        <p:txBody>
          <a:bodyPr>
            <a:normAutofit fontScale="92500" lnSpcReduction="20000"/>
          </a:bodyPr>
          <a:lstStyle/>
          <a:p>
            <a:pPr marL="0" indent="0">
              <a:buNone/>
            </a:pPr>
            <a:r>
              <a:rPr lang="en-GB" b="1" dirty="0">
                <a:solidFill>
                  <a:schemeClr val="tx1"/>
                </a:solidFill>
              </a:rPr>
              <a:t>Model based Software Development</a:t>
            </a:r>
          </a:p>
          <a:p>
            <a:r>
              <a:rPr lang="en-GB" dirty="0">
                <a:solidFill>
                  <a:srgbClr val="BFBFBF"/>
                </a:solidFill>
              </a:rPr>
              <a:t>Software Lifecycle definition - redefined</a:t>
            </a:r>
          </a:p>
          <a:p>
            <a:r>
              <a:rPr lang="en-GB" b="1" dirty="0"/>
              <a:t>Software Lifecycle tailoring</a:t>
            </a:r>
          </a:p>
          <a:p>
            <a:r>
              <a:rPr lang="en-GB" dirty="0">
                <a:solidFill>
                  <a:srgbClr val="BFBFBF"/>
                </a:solidFill>
              </a:rPr>
              <a:t>Software Lifecycle model definition</a:t>
            </a:r>
          </a:p>
          <a:p>
            <a:pPr lvl="1"/>
            <a:r>
              <a:rPr lang="en-GB" dirty="0">
                <a:solidFill>
                  <a:srgbClr val="BFBFBF"/>
                </a:solidFill>
              </a:rPr>
              <a:t>Examples</a:t>
            </a:r>
          </a:p>
          <a:p>
            <a:r>
              <a:rPr lang="en-GB" dirty="0">
                <a:solidFill>
                  <a:srgbClr val="BFBFBF"/>
                </a:solidFill>
              </a:rPr>
              <a:t>Unified </a:t>
            </a:r>
            <a:r>
              <a:rPr lang="en-GB" dirty="0" err="1">
                <a:solidFill>
                  <a:srgbClr val="BFBFBF"/>
                </a:solidFill>
              </a:rPr>
              <a:t>Modeling</a:t>
            </a:r>
            <a:r>
              <a:rPr lang="en-GB" dirty="0">
                <a:solidFill>
                  <a:srgbClr val="BFBFBF"/>
                </a:solidFill>
              </a:rPr>
              <a:t> Language</a:t>
            </a:r>
          </a:p>
          <a:p>
            <a:pPr lvl="1"/>
            <a:r>
              <a:rPr lang="en-GB" dirty="0">
                <a:solidFill>
                  <a:srgbClr val="BFBFBF"/>
                </a:solidFill>
              </a:rPr>
              <a:t>Use case diagrams</a:t>
            </a:r>
          </a:p>
          <a:p>
            <a:pPr lvl="1"/>
            <a:r>
              <a:rPr lang="en-GB" dirty="0">
                <a:solidFill>
                  <a:srgbClr val="BFBFBF"/>
                </a:solidFill>
              </a:rPr>
              <a:t>Class diagrams</a:t>
            </a:r>
          </a:p>
          <a:p>
            <a:pPr lvl="1"/>
            <a:r>
              <a:rPr lang="en-GB" dirty="0">
                <a:solidFill>
                  <a:srgbClr val="BFBFBF"/>
                </a:solidFill>
              </a:rPr>
              <a:t>Communication diagrams</a:t>
            </a:r>
          </a:p>
          <a:p>
            <a:pPr lvl="1"/>
            <a:r>
              <a:rPr lang="en-GB" dirty="0">
                <a:solidFill>
                  <a:srgbClr val="BFBFBF"/>
                </a:solidFill>
              </a:rPr>
              <a:t>Component diagrams</a:t>
            </a:r>
          </a:p>
          <a:p>
            <a:pPr lvl="1"/>
            <a:r>
              <a:rPr lang="en-GB" dirty="0" err="1">
                <a:solidFill>
                  <a:srgbClr val="BFBFBF"/>
                </a:solidFill>
              </a:rPr>
              <a:t>Statechart</a:t>
            </a:r>
            <a:r>
              <a:rPr lang="en-GB" dirty="0">
                <a:solidFill>
                  <a:srgbClr val="BFBFBF"/>
                </a:solidFill>
              </a:rPr>
              <a:t> diagrams</a:t>
            </a:r>
          </a:p>
          <a:p>
            <a:pPr lvl="1"/>
            <a:r>
              <a:rPr lang="en-GB" dirty="0">
                <a:solidFill>
                  <a:srgbClr val="BFBFBF"/>
                </a:solidFill>
              </a:rPr>
              <a:t>Deployment diagrams</a:t>
            </a:r>
          </a:p>
        </p:txBody>
      </p:sp>
    </p:spTree>
    <p:extLst>
      <p:ext uri="{BB962C8B-B14F-4D97-AF65-F5344CB8AC3E}">
        <p14:creationId xmlns:p14="http://schemas.microsoft.com/office/powerpoint/2010/main" val="395760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Solution / Discussion</a:t>
            </a:r>
          </a:p>
        </p:txBody>
      </p:sp>
      <p:sp>
        <p:nvSpPr>
          <p:cNvPr id="3" name="Textplatzhalter 2"/>
          <p:cNvSpPr>
            <a:spLocks noGrp="1"/>
          </p:cNvSpPr>
          <p:nvPr>
            <p:ph type="body" idx="1"/>
          </p:nvPr>
        </p:nvSpPr>
        <p:spPr/>
        <p:txBody>
          <a:bodyPr/>
          <a:lstStyle/>
          <a:p>
            <a:r>
              <a:rPr lang="en-GB" dirty="0"/>
              <a:t>Homework #3</a:t>
            </a:r>
          </a:p>
        </p:txBody>
      </p:sp>
    </p:spTree>
    <p:extLst>
      <p:ext uri="{BB962C8B-B14F-4D97-AF65-F5344CB8AC3E}">
        <p14:creationId xmlns:p14="http://schemas.microsoft.com/office/powerpoint/2010/main" val="274564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ea typeface="ＭＳ Ｐゴシック" charset="-128"/>
                <a:cs typeface="ＭＳ Ｐゴシック" charset="-128"/>
              </a:rPr>
              <a:t>Software Life cycle activities – </a:t>
            </a:r>
            <a:r>
              <a:rPr lang="en-US" dirty="0"/>
              <a:t>Tailoring</a:t>
            </a:r>
          </a:p>
        </p:txBody>
      </p:sp>
      <p:sp>
        <p:nvSpPr>
          <p:cNvPr id="3" name="Inhaltsplatzhalter 2"/>
          <p:cNvSpPr>
            <a:spLocks noGrp="1"/>
          </p:cNvSpPr>
          <p:nvPr>
            <p:ph idx="1"/>
          </p:nvPr>
        </p:nvSpPr>
        <p:spPr/>
        <p:txBody>
          <a:bodyPr/>
          <a:lstStyle/>
          <a:p>
            <a:pPr marL="0" indent="0">
              <a:buNone/>
            </a:pPr>
            <a:r>
              <a:rPr lang="en-US" dirty="0"/>
              <a:t>There is no “one size fits all” software lifecycle that works for all possible software engineering projects</a:t>
            </a:r>
          </a:p>
          <a:p>
            <a:endParaRPr lang="en-US" dirty="0">
              <a:solidFill>
                <a:srgbClr val="274F82"/>
              </a:solidFill>
            </a:endParaRPr>
          </a:p>
          <a:p>
            <a:pPr marL="0" indent="0">
              <a:buNone/>
            </a:pPr>
            <a:r>
              <a:rPr lang="en-US" dirty="0">
                <a:solidFill>
                  <a:srgbClr val="274F82"/>
                </a:solidFill>
              </a:rPr>
              <a:t>Tailoring</a:t>
            </a:r>
            <a:r>
              <a:rPr lang="en-US" dirty="0"/>
              <a:t>: Adjusting lifecycle activities to fit a project</a:t>
            </a:r>
          </a:p>
          <a:p>
            <a:pPr lvl="1"/>
            <a:r>
              <a:rPr lang="en-US" dirty="0">
                <a:solidFill>
                  <a:srgbClr val="274F82"/>
                </a:solidFill>
              </a:rPr>
              <a:t>Naming</a:t>
            </a:r>
            <a:r>
              <a:rPr lang="en-US" dirty="0"/>
              <a:t>: Adjusting the naming of activities</a:t>
            </a:r>
          </a:p>
          <a:p>
            <a:pPr lvl="1"/>
            <a:r>
              <a:rPr lang="en-US" dirty="0">
                <a:solidFill>
                  <a:srgbClr val="274F82"/>
                </a:solidFill>
              </a:rPr>
              <a:t>Adding/Cutting</a:t>
            </a:r>
            <a:r>
              <a:rPr lang="en-US" dirty="0"/>
              <a:t>: Adding/removing activities to the project</a:t>
            </a:r>
          </a:p>
          <a:p>
            <a:pPr lvl="1"/>
            <a:r>
              <a:rPr lang="en-US" dirty="0">
                <a:solidFill>
                  <a:srgbClr val="274F82"/>
                </a:solidFill>
              </a:rPr>
              <a:t>Ordering</a:t>
            </a:r>
            <a:r>
              <a:rPr lang="en-US" dirty="0"/>
              <a:t>: Defining the order the activities take place in.</a:t>
            </a:r>
          </a:p>
        </p:txBody>
      </p:sp>
    </p:spTree>
    <p:extLst>
      <p:ext uri="{BB962C8B-B14F-4D97-AF65-F5344CB8AC3E}">
        <p14:creationId xmlns:p14="http://schemas.microsoft.com/office/powerpoint/2010/main" val="310961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ChangeArrowheads="1"/>
          </p:cNvSpPr>
          <p:nvPr>
            <p:ph type="title"/>
          </p:nvPr>
        </p:nvSpPr>
        <p:spPr>
          <a:noFill/>
        </p:spPr>
        <p:txBody>
          <a:bodyPr vert="horz" lIns="92407" tIns="45420" rIns="92407" bIns="45420" rtlCol="0" anchor="ctr">
            <a:noAutofit/>
          </a:bodyPr>
          <a:lstStyle/>
          <a:p>
            <a:r>
              <a:rPr lang="en-US" dirty="0">
                <a:ea typeface="ＭＳ Ｐゴシック" charset="-128"/>
                <a:cs typeface="ＭＳ Ｐゴシック" charset="-128"/>
              </a:rPr>
              <a:t>Software Life cycle activities – rename activities</a:t>
            </a:r>
          </a:p>
        </p:txBody>
      </p:sp>
      <p:sp>
        <p:nvSpPr>
          <p:cNvPr id="9" name="Inhaltsplatzhalter 8"/>
          <p:cNvSpPr>
            <a:spLocks noGrp="1"/>
          </p:cNvSpPr>
          <p:nvPr>
            <p:ph idx="1"/>
          </p:nvPr>
        </p:nvSpPr>
        <p:spPr/>
        <p:txBody>
          <a:bodyPr>
            <a:normAutofit/>
          </a:bodyPr>
          <a:lstStyle/>
          <a:p>
            <a:pPr marL="0" indent="0">
              <a:buNone/>
            </a:pPr>
            <a:endParaRPr lang="en-GB" dirty="0"/>
          </a:p>
        </p:txBody>
      </p:sp>
      <p:sp>
        <p:nvSpPr>
          <p:cNvPr id="21507" name="Rectangle 3"/>
          <p:cNvSpPr>
            <a:spLocks noChangeArrowheads="1"/>
          </p:cNvSpPr>
          <p:nvPr/>
        </p:nvSpPr>
        <p:spPr bwMode="auto">
          <a:xfrm>
            <a:off x="3235325" y="1698625"/>
            <a:ext cx="6618288" cy="3862388"/>
          </a:xfrm>
          <a:prstGeom prst="rect">
            <a:avLst/>
          </a:prstGeom>
          <a:noFill/>
          <a:ln w="12700">
            <a:noFill/>
            <a:miter lim="800000"/>
            <a:headEnd/>
            <a:tailEnd/>
          </a:ln>
        </p:spPr>
        <p:txBody>
          <a:bodyPr wrap="none" anchor="ctr">
            <a:prstTxWarp prst="textNoShape">
              <a:avLst/>
            </a:prstTxWarp>
          </a:bodyPr>
          <a:lstStyle/>
          <a:p>
            <a:endParaRPr lang="de-DE"/>
          </a:p>
        </p:txBody>
      </p:sp>
      <p:pic>
        <p:nvPicPr>
          <p:cNvPr id="2" name="Bild 1"/>
          <p:cNvPicPr>
            <a:picLocks noChangeAspect="1"/>
          </p:cNvPicPr>
          <p:nvPr/>
        </p:nvPicPr>
        <p:blipFill>
          <a:blip r:embed="rId3"/>
          <a:stretch>
            <a:fillRect/>
          </a:stretch>
        </p:blipFill>
        <p:spPr>
          <a:xfrm>
            <a:off x="1981200" y="2122552"/>
            <a:ext cx="1714500" cy="939800"/>
          </a:xfrm>
          <a:prstGeom prst="rect">
            <a:avLst/>
          </a:prstGeom>
        </p:spPr>
      </p:pic>
      <p:pic>
        <p:nvPicPr>
          <p:cNvPr id="7" name="Bild 6"/>
          <p:cNvPicPr>
            <a:picLocks noChangeAspect="1"/>
          </p:cNvPicPr>
          <p:nvPr/>
        </p:nvPicPr>
        <p:blipFill>
          <a:blip r:embed="rId4"/>
          <a:stretch>
            <a:fillRect/>
          </a:stretch>
        </p:blipFill>
        <p:spPr>
          <a:xfrm>
            <a:off x="3321077" y="3200645"/>
            <a:ext cx="1155700" cy="939800"/>
          </a:xfrm>
          <a:prstGeom prst="rect">
            <a:avLst/>
          </a:prstGeom>
        </p:spPr>
      </p:pic>
      <p:pic>
        <p:nvPicPr>
          <p:cNvPr id="10" name="Bild 9"/>
          <p:cNvPicPr>
            <a:picLocks noChangeAspect="1"/>
          </p:cNvPicPr>
          <p:nvPr/>
        </p:nvPicPr>
        <p:blipFill>
          <a:blip r:embed="rId5"/>
          <a:stretch>
            <a:fillRect/>
          </a:stretch>
        </p:blipFill>
        <p:spPr>
          <a:xfrm>
            <a:off x="4757299" y="2122552"/>
            <a:ext cx="1257300" cy="939800"/>
          </a:xfrm>
          <a:prstGeom prst="rect">
            <a:avLst/>
          </a:prstGeom>
        </p:spPr>
      </p:pic>
      <p:pic>
        <p:nvPicPr>
          <p:cNvPr id="12" name="Bild 11"/>
          <p:cNvPicPr>
            <a:picLocks noChangeAspect="1"/>
          </p:cNvPicPr>
          <p:nvPr/>
        </p:nvPicPr>
        <p:blipFill>
          <a:blip r:embed="rId6"/>
          <a:stretch>
            <a:fillRect/>
          </a:stretch>
        </p:blipFill>
        <p:spPr>
          <a:xfrm>
            <a:off x="8769803" y="3200645"/>
            <a:ext cx="1155700" cy="939800"/>
          </a:xfrm>
          <a:prstGeom prst="rect">
            <a:avLst/>
          </a:prstGeom>
        </p:spPr>
      </p:pic>
      <p:pic>
        <p:nvPicPr>
          <p:cNvPr id="14" name="Bild 13"/>
          <p:cNvPicPr>
            <a:picLocks noChangeAspect="1"/>
          </p:cNvPicPr>
          <p:nvPr/>
        </p:nvPicPr>
        <p:blipFill>
          <a:blip r:embed="rId7"/>
          <a:stretch>
            <a:fillRect/>
          </a:stretch>
        </p:blipFill>
        <p:spPr>
          <a:xfrm>
            <a:off x="3619527" y="4494012"/>
            <a:ext cx="1714500" cy="939800"/>
          </a:xfrm>
          <a:prstGeom prst="rect">
            <a:avLst/>
          </a:prstGeom>
          <a:ln w="38100" cmpd="sng">
            <a:noFill/>
            <a:prstDash val="lgDash"/>
          </a:ln>
        </p:spPr>
      </p:pic>
      <p:pic>
        <p:nvPicPr>
          <p:cNvPr id="15" name="Bild 14"/>
          <p:cNvPicPr>
            <a:picLocks noChangeAspect="1"/>
          </p:cNvPicPr>
          <p:nvPr/>
        </p:nvPicPr>
        <p:blipFill>
          <a:blip r:embed="rId8"/>
          <a:stretch>
            <a:fillRect/>
          </a:stretch>
        </p:blipFill>
        <p:spPr>
          <a:xfrm>
            <a:off x="6717272" y="4494012"/>
            <a:ext cx="1498600" cy="939800"/>
          </a:xfrm>
          <a:prstGeom prst="rect">
            <a:avLst/>
          </a:prstGeom>
          <a:ln w="38100" cmpd="sng">
            <a:noFill/>
            <a:prstDash val="lgDash"/>
          </a:ln>
        </p:spPr>
      </p:pic>
      <p:pic>
        <p:nvPicPr>
          <p:cNvPr id="13" name="Bild 12"/>
          <p:cNvPicPr>
            <a:picLocks noChangeAspect="1"/>
          </p:cNvPicPr>
          <p:nvPr/>
        </p:nvPicPr>
        <p:blipFill>
          <a:blip r:embed="rId9"/>
          <a:stretch>
            <a:fillRect/>
          </a:stretch>
        </p:blipFill>
        <p:spPr>
          <a:xfrm>
            <a:off x="6109449" y="3200645"/>
            <a:ext cx="1206500" cy="939800"/>
          </a:xfrm>
          <a:prstGeom prst="rect">
            <a:avLst/>
          </a:prstGeom>
          <a:ln w="28575" cmpd="sng">
            <a:solidFill>
              <a:srgbClr val="FF0000"/>
            </a:solidFill>
            <a:prstDash val="lgDash"/>
          </a:ln>
        </p:spPr>
      </p:pic>
      <p:pic>
        <p:nvPicPr>
          <p:cNvPr id="17" name="Bild 16"/>
          <p:cNvPicPr>
            <a:picLocks noChangeAspect="1"/>
          </p:cNvPicPr>
          <p:nvPr/>
        </p:nvPicPr>
        <p:blipFill>
          <a:blip r:embed="rId10"/>
          <a:stretch>
            <a:fillRect/>
          </a:stretch>
        </p:blipFill>
        <p:spPr>
          <a:xfrm>
            <a:off x="7383110" y="2122552"/>
            <a:ext cx="1714500" cy="939800"/>
          </a:xfrm>
          <a:prstGeom prst="rect">
            <a:avLst/>
          </a:prstGeom>
          <a:ln w="28575" cmpd="sng">
            <a:solidFill>
              <a:srgbClr val="FF0000"/>
            </a:solidFill>
            <a:prstDash val="lgDash"/>
          </a:ln>
        </p:spPr>
      </p:pic>
      <p:pic>
        <p:nvPicPr>
          <p:cNvPr id="20" name="Bild 19"/>
          <p:cNvPicPr>
            <a:picLocks noChangeAspect="1"/>
          </p:cNvPicPr>
          <p:nvPr/>
        </p:nvPicPr>
        <p:blipFill>
          <a:blip r:embed="rId11"/>
          <a:stretch>
            <a:fillRect/>
          </a:stretch>
        </p:blipFill>
        <p:spPr>
          <a:xfrm>
            <a:off x="6106712" y="3200645"/>
            <a:ext cx="1206500" cy="939800"/>
          </a:xfrm>
          <a:prstGeom prst="rect">
            <a:avLst/>
          </a:prstGeom>
          <a:ln w="38100" cmpd="sng">
            <a:solidFill>
              <a:srgbClr val="274F82"/>
            </a:solidFill>
            <a:prstDash val="lgDash"/>
          </a:ln>
        </p:spPr>
      </p:pic>
      <p:pic>
        <p:nvPicPr>
          <p:cNvPr id="21" name="Bild 20"/>
          <p:cNvPicPr>
            <a:picLocks noChangeAspect="1"/>
          </p:cNvPicPr>
          <p:nvPr/>
        </p:nvPicPr>
        <p:blipFill>
          <a:blip r:embed="rId12"/>
          <a:stretch>
            <a:fillRect/>
          </a:stretch>
        </p:blipFill>
        <p:spPr>
          <a:xfrm>
            <a:off x="7377173" y="2122552"/>
            <a:ext cx="1714500" cy="939800"/>
          </a:xfrm>
          <a:prstGeom prst="rect">
            <a:avLst/>
          </a:prstGeom>
          <a:ln w="38100" cmpd="sng">
            <a:solidFill>
              <a:srgbClr val="274F82"/>
            </a:solidFill>
            <a:prstDash val="lgDash"/>
          </a:ln>
        </p:spPr>
      </p:pic>
      <p:pic>
        <p:nvPicPr>
          <p:cNvPr id="24" name="Bild 23"/>
          <p:cNvPicPr>
            <a:picLocks noChangeAspect="1"/>
          </p:cNvPicPr>
          <p:nvPr/>
        </p:nvPicPr>
        <p:blipFill>
          <a:blip r:embed="rId11"/>
          <a:stretch>
            <a:fillRect/>
          </a:stretch>
        </p:blipFill>
        <p:spPr>
          <a:xfrm>
            <a:off x="6106712" y="3200645"/>
            <a:ext cx="1206500" cy="939800"/>
          </a:xfrm>
          <a:prstGeom prst="rect">
            <a:avLst/>
          </a:prstGeom>
          <a:ln w="38100" cmpd="sng">
            <a:noFill/>
            <a:prstDash val="lgDash"/>
          </a:ln>
        </p:spPr>
      </p:pic>
      <p:pic>
        <p:nvPicPr>
          <p:cNvPr id="25" name="Bild 24"/>
          <p:cNvPicPr>
            <a:picLocks noChangeAspect="1"/>
          </p:cNvPicPr>
          <p:nvPr/>
        </p:nvPicPr>
        <p:blipFill>
          <a:blip r:embed="rId12"/>
          <a:stretch>
            <a:fillRect/>
          </a:stretch>
        </p:blipFill>
        <p:spPr>
          <a:xfrm>
            <a:off x="7377173" y="2122552"/>
            <a:ext cx="1714500" cy="939800"/>
          </a:xfrm>
          <a:prstGeom prst="rect">
            <a:avLst/>
          </a:prstGeom>
          <a:ln w="38100" cmpd="sng">
            <a:noFill/>
            <a:prstDash val="lgDash"/>
          </a:ln>
        </p:spPr>
      </p:pic>
    </p:spTree>
    <p:extLst>
      <p:ext uri="{BB962C8B-B14F-4D97-AF65-F5344CB8AC3E}">
        <p14:creationId xmlns:p14="http://schemas.microsoft.com/office/powerpoint/2010/main" val="2143413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20"/>
                                        </p:tgtEl>
                                        <p:attrNameLst>
                                          <p:attrName>ppt_x</p:attrName>
                                        </p:attrNameLst>
                                      </p:cBhvr>
                                      <p:tavLst>
                                        <p:tav tm="0">
                                          <p:val>
                                            <p:strVal val="ppt_x"/>
                                          </p:val>
                                        </p:tav>
                                        <p:tav tm="100000">
                                          <p:val>
                                            <p:strVal val="ppt_x"/>
                                          </p:val>
                                        </p:tav>
                                      </p:tavLst>
                                    </p:anim>
                                    <p:anim calcmode="lin" valueType="num">
                                      <p:cBhvr additive="base">
                                        <p:cTn id="17" dur="500"/>
                                        <p:tgtEl>
                                          <p:spTgt spid="20"/>
                                        </p:tgtEl>
                                        <p:attrNameLst>
                                          <p:attrName>ppt_y</p:attrName>
                                        </p:attrNameLst>
                                      </p:cBhvr>
                                      <p:tavLst>
                                        <p:tav tm="0">
                                          <p:val>
                                            <p:strVal val="ppt_y"/>
                                          </p:val>
                                        </p:tav>
                                        <p:tav tm="100000">
                                          <p:val>
                                            <p:strVal val="1+ppt_h/2"/>
                                          </p:val>
                                        </p:tav>
                                      </p:tavLst>
                                    </p:anim>
                                    <p:set>
                                      <p:cBhvr>
                                        <p:cTn id="18" dur="1" fill="hold">
                                          <p:stCondLst>
                                            <p:cond delay="499"/>
                                          </p:stCondLst>
                                        </p:cTn>
                                        <p:tgtEl>
                                          <p:spTgt spid="20"/>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21"/>
                                        </p:tgtEl>
                                        <p:attrNameLst>
                                          <p:attrName>ppt_x</p:attrName>
                                        </p:attrNameLst>
                                      </p:cBhvr>
                                      <p:tavLst>
                                        <p:tav tm="0">
                                          <p:val>
                                            <p:strVal val="ppt_x"/>
                                          </p:val>
                                        </p:tav>
                                        <p:tav tm="100000">
                                          <p:val>
                                            <p:strVal val="ppt_x"/>
                                          </p:val>
                                        </p:tav>
                                      </p:tavLst>
                                    </p:anim>
                                    <p:anim calcmode="lin" valueType="num">
                                      <p:cBhvr additive="base">
                                        <p:cTn id="21" dur="500"/>
                                        <p:tgtEl>
                                          <p:spTgt spid="21"/>
                                        </p:tgtEl>
                                        <p:attrNameLst>
                                          <p:attrName>ppt_y</p:attrName>
                                        </p:attrNameLst>
                                      </p:cBhvr>
                                      <p:tavLst>
                                        <p:tav tm="0">
                                          <p:val>
                                            <p:strVal val="ppt_y"/>
                                          </p:val>
                                        </p:tav>
                                        <p:tav tm="100000">
                                          <p:val>
                                            <p:strVal val="1+ppt_h/2"/>
                                          </p:val>
                                        </p:tav>
                                      </p:tavLst>
                                    </p:anim>
                                    <p:set>
                                      <p:cBhvr>
                                        <p:cTn id="22" dur="1" fill="hold">
                                          <p:stCondLst>
                                            <p:cond delay="499"/>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1+#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ChangeArrowheads="1"/>
          </p:cNvSpPr>
          <p:nvPr>
            <p:ph type="title"/>
          </p:nvPr>
        </p:nvSpPr>
        <p:spPr>
          <a:noFill/>
        </p:spPr>
        <p:txBody>
          <a:bodyPr vert="horz" lIns="92407" tIns="45420" rIns="92407" bIns="45420" rtlCol="0" anchor="ctr">
            <a:noAutofit/>
          </a:bodyPr>
          <a:lstStyle/>
          <a:p>
            <a:r>
              <a:rPr lang="en-US" dirty="0">
                <a:ea typeface="ＭＳ Ｐゴシック" charset="-128"/>
                <a:cs typeface="ＭＳ Ｐゴシック" charset="-128"/>
              </a:rPr>
              <a:t>Software Life cycle activities – add/cut activities</a:t>
            </a:r>
          </a:p>
        </p:txBody>
      </p:sp>
      <p:sp>
        <p:nvSpPr>
          <p:cNvPr id="9" name="Inhaltsplatzhalter 8"/>
          <p:cNvSpPr>
            <a:spLocks noGrp="1"/>
          </p:cNvSpPr>
          <p:nvPr>
            <p:ph idx="1"/>
          </p:nvPr>
        </p:nvSpPr>
        <p:spPr/>
        <p:txBody>
          <a:bodyPr>
            <a:normAutofit/>
          </a:bodyPr>
          <a:lstStyle/>
          <a:p>
            <a:pPr marL="0" indent="0">
              <a:buNone/>
            </a:pPr>
            <a:endParaRPr lang="en-GB" dirty="0"/>
          </a:p>
        </p:txBody>
      </p:sp>
      <p:sp>
        <p:nvSpPr>
          <p:cNvPr id="21507" name="Rectangle 3"/>
          <p:cNvSpPr>
            <a:spLocks noChangeArrowheads="1"/>
          </p:cNvSpPr>
          <p:nvPr/>
        </p:nvSpPr>
        <p:spPr bwMode="auto">
          <a:xfrm>
            <a:off x="3235325" y="1698625"/>
            <a:ext cx="6618288" cy="3862388"/>
          </a:xfrm>
          <a:prstGeom prst="rect">
            <a:avLst/>
          </a:prstGeom>
          <a:noFill/>
          <a:ln w="12700">
            <a:noFill/>
            <a:miter lim="800000"/>
            <a:headEnd/>
            <a:tailEnd/>
          </a:ln>
        </p:spPr>
        <p:txBody>
          <a:bodyPr wrap="none" anchor="ctr">
            <a:prstTxWarp prst="textNoShape">
              <a:avLst/>
            </a:prstTxWarp>
          </a:bodyPr>
          <a:lstStyle/>
          <a:p>
            <a:endParaRPr lang="de-DE"/>
          </a:p>
        </p:txBody>
      </p:sp>
      <p:pic>
        <p:nvPicPr>
          <p:cNvPr id="2" name="Bild 1"/>
          <p:cNvPicPr>
            <a:picLocks noChangeAspect="1"/>
          </p:cNvPicPr>
          <p:nvPr/>
        </p:nvPicPr>
        <p:blipFill>
          <a:blip r:embed="rId3"/>
          <a:stretch>
            <a:fillRect/>
          </a:stretch>
        </p:blipFill>
        <p:spPr>
          <a:xfrm>
            <a:off x="1981200" y="2122552"/>
            <a:ext cx="1714500" cy="939800"/>
          </a:xfrm>
          <a:prstGeom prst="rect">
            <a:avLst/>
          </a:prstGeom>
        </p:spPr>
      </p:pic>
      <p:pic>
        <p:nvPicPr>
          <p:cNvPr id="7" name="Bild 6"/>
          <p:cNvPicPr>
            <a:picLocks noChangeAspect="1"/>
          </p:cNvPicPr>
          <p:nvPr/>
        </p:nvPicPr>
        <p:blipFill>
          <a:blip r:embed="rId4"/>
          <a:stretch>
            <a:fillRect/>
          </a:stretch>
        </p:blipFill>
        <p:spPr>
          <a:xfrm>
            <a:off x="3321077" y="3200645"/>
            <a:ext cx="1155700" cy="939800"/>
          </a:xfrm>
          <a:prstGeom prst="rect">
            <a:avLst/>
          </a:prstGeom>
        </p:spPr>
      </p:pic>
      <p:pic>
        <p:nvPicPr>
          <p:cNvPr id="8" name="Bild 7"/>
          <p:cNvPicPr>
            <a:picLocks noChangeAspect="1"/>
          </p:cNvPicPr>
          <p:nvPr/>
        </p:nvPicPr>
        <p:blipFill>
          <a:blip r:embed="rId5"/>
          <a:stretch>
            <a:fillRect/>
          </a:stretch>
        </p:blipFill>
        <p:spPr>
          <a:xfrm>
            <a:off x="6115107" y="3200645"/>
            <a:ext cx="1206500" cy="939800"/>
          </a:xfrm>
          <a:prstGeom prst="rect">
            <a:avLst/>
          </a:prstGeom>
          <a:ln w="38100" cmpd="sng">
            <a:solidFill>
              <a:srgbClr val="274F82"/>
            </a:solidFill>
            <a:prstDash val="lgDash"/>
          </a:ln>
        </p:spPr>
      </p:pic>
      <p:pic>
        <p:nvPicPr>
          <p:cNvPr id="10" name="Bild 9"/>
          <p:cNvPicPr>
            <a:picLocks noChangeAspect="1"/>
          </p:cNvPicPr>
          <p:nvPr/>
        </p:nvPicPr>
        <p:blipFill>
          <a:blip r:embed="rId6"/>
          <a:stretch>
            <a:fillRect/>
          </a:stretch>
        </p:blipFill>
        <p:spPr>
          <a:xfrm>
            <a:off x="4757299" y="2122552"/>
            <a:ext cx="1257300" cy="939800"/>
          </a:xfrm>
          <a:prstGeom prst="rect">
            <a:avLst/>
          </a:prstGeom>
          <a:ln w="38100" cmpd="sng">
            <a:solidFill>
              <a:srgbClr val="274F82"/>
            </a:solidFill>
            <a:prstDash val="lgDash"/>
          </a:ln>
        </p:spPr>
      </p:pic>
      <p:pic>
        <p:nvPicPr>
          <p:cNvPr id="11" name="Bild 10"/>
          <p:cNvPicPr>
            <a:picLocks noChangeAspect="1"/>
          </p:cNvPicPr>
          <p:nvPr/>
        </p:nvPicPr>
        <p:blipFill>
          <a:blip r:embed="rId7"/>
          <a:stretch>
            <a:fillRect/>
          </a:stretch>
        </p:blipFill>
        <p:spPr>
          <a:xfrm>
            <a:off x="7385568" y="2122552"/>
            <a:ext cx="1714500" cy="939800"/>
          </a:xfrm>
          <a:prstGeom prst="rect">
            <a:avLst/>
          </a:prstGeom>
        </p:spPr>
      </p:pic>
      <p:pic>
        <p:nvPicPr>
          <p:cNvPr id="12" name="Bild 11"/>
          <p:cNvPicPr>
            <a:picLocks noChangeAspect="1"/>
          </p:cNvPicPr>
          <p:nvPr/>
        </p:nvPicPr>
        <p:blipFill>
          <a:blip r:embed="rId8"/>
          <a:stretch>
            <a:fillRect/>
          </a:stretch>
        </p:blipFill>
        <p:spPr>
          <a:xfrm>
            <a:off x="8769803" y="3200645"/>
            <a:ext cx="1155700" cy="939800"/>
          </a:xfrm>
          <a:prstGeom prst="rect">
            <a:avLst/>
          </a:prstGeom>
        </p:spPr>
      </p:pic>
      <p:pic>
        <p:nvPicPr>
          <p:cNvPr id="14" name="Bild 13"/>
          <p:cNvPicPr>
            <a:picLocks noChangeAspect="1"/>
          </p:cNvPicPr>
          <p:nvPr/>
        </p:nvPicPr>
        <p:blipFill>
          <a:blip r:embed="rId9"/>
          <a:stretch>
            <a:fillRect/>
          </a:stretch>
        </p:blipFill>
        <p:spPr>
          <a:xfrm>
            <a:off x="3619527" y="4494012"/>
            <a:ext cx="1714500" cy="939800"/>
          </a:xfrm>
          <a:prstGeom prst="rect">
            <a:avLst/>
          </a:prstGeom>
          <a:ln w="38100" cmpd="sng">
            <a:solidFill>
              <a:srgbClr val="264F81"/>
            </a:solidFill>
            <a:prstDash val="lgDash"/>
          </a:ln>
        </p:spPr>
      </p:pic>
      <p:pic>
        <p:nvPicPr>
          <p:cNvPr id="15" name="Bild 14"/>
          <p:cNvPicPr>
            <a:picLocks noChangeAspect="1"/>
          </p:cNvPicPr>
          <p:nvPr/>
        </p:nvPicPr>
        <p:blipFill>
          <a:blip r:embed="rId10"/>
          <a:stretch>
            <a:fillRect/>
          </a:stretch>
        </p:blipFill>
        <p:spPr>
          <a:xfrm>
            <a:off x="6717272" y="4494012"/>
            <a:ext cx="1498600" cy="939800"/>
          </a:xfrm>
          <a:prstGeom prst="rect">
            <a:avLst/>
          </a:prstGeom>
          <a:ln w="38100" cmpd="sng">
            <a:solidFill>
              <a:srgbClr val="264F81"/>
            </a:solidFill>
            <a:prstDash val="lgDash"/>
          </a:ln>
        </p:spPr>
      </p:pic>
      <p:pic>
        <p:nvPicPr>
          <p:cNvPr id="20" name="Bild 19"/>
          <p:cNvPicPr>
            <a:picLocks noChangeAspect="1"/>
          </p:cNvPicPr>
          <p:nvPr/>
        </p:nvPicPr>
        <p:blipFill>
          <a:blip r:embed="rId5"/>
          <a:stretch>
            <a:fillRect/>
          </a:stretch>
        </p:blipFill>
        <p:spPr>
          <a:xfrm>
            <a:off x="6115107" y="3200645"/>
            <a:ext cx="1206500" cy="939800"/>
          </a:xfrm>
          <a:prstGeom prst="rect">
            <a:avLst/>
          </a:prstGeom>
          <a:ln w="38100" cmpd="sng">
            <a:noFill/>
            <a:prstDash val="lgDash"/>
          </a:ln>
        </p:spPr>
      </p:pic>
      <p:pic>
        <p:nvPicPr>
          <p:cNvPr id="21" name="Bild 20"/>
          <p:cNvPicPr>
            <a:picLocks noChangeAspect="1"/>
          </p:cNvPicPr>
          <p:nvPr/>
        </p:nvPicPr>
        <p:blipFill>
          <a:blip r:embed="rId6"/>
          <a:stretch>
            <a:fillRect/>
          </a:stretch>
        </p:blipFill>
        <p:spPr>
          <a:xfrm>
            <a:off x="4757299" y="2122552"/>
            <a:ext cx="1257300" cy="939800"/>
          </a:xfrm>
          <a:prstGeom prst="rect">
            <a:avLst/>
          </a:prstGeom>
          <a:ln w="38100" cmpd="sng">
            <a:noFill/>
            <a:prstDash val="lgDash"/>
          </a:ln>
        </p:spPr>
      </p:pic>
    </p:spTree>
    <p:extLst>
      <p:ext uri="{BB962C8B-B14F-4D97-AF65-F5344CB8AC3E}">
        <p14:creationId xmlns:p14="http://schemas.microsoft.com/office/powerpoint/2010/main" val="4179375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2" presetClass="exit" presetSubtype="2" fill="hold" nodeType="withEffect">
                                  <p:stCondLst>
                                    <p:cond delay="0"/>
                                  </p:stCondLst>
                                  <p:childTnLst>
                                    <p:anim calcmode="lin" valueType="num">
                                      <p:cBhvr additive="base">
                                        <p:cTn id="16" dur="500"/>
                                        <p:tgtEl>
                                          <p:spTgt spid="8"/>
                                        </p:tgtEl>
                                        <p:attrNameLst>
                                          <p:attrName>ppt_x</p:attrName>
                                        </p:attrNameLst>
                                      </p:cBhvr>
                                      <p:tavLst>
                                        <p:tav tm="0">
                                          <p:val>
                                            <p:strVal val="ppt_x"/>
                                          </p:val>
                                        </p:tav>
                                        <p:tav tm="100000">
                                          <p:val>
                                            <p:strVal val="1+ppt_w/2"/>
                                          </p:val>
                                        </p:tav>
                                      </p:tavLst>
                                    </p:anim>
                                    <p:anim calcmode="lin" valueType="num">
                                      <p:cBhvr additive="base">
                                        <p:cTn id="17" dur="500"/>
                                        <p:tgtEl>
                                          <p:spTgt spid="8"/>
                                        </p:tgtEl>
                                        <p:attrNameLst>
                                          <p:attrName>ppt_y</p:attrName>
                                        </p:attrNameLst>
                                      </p:cBhvr>
                                      <p:tavLst>
                                        <p:tav tm="0">
                                          <p:val>
                                            <p:strVal val="ppt_y"/>
                                          </p:val>
                                        </p:tav>
                                        <p:tav tm="100000">
                                          <p:val>
                                            <p:strVal val="ppt_y"/>
                                          </p:val>
                                        </p:tav>
                                      </p:tavLst>
                                    </p:anim>
                                    <p:set>
                                      <p:cBhvr>
                                        <p:cTn id="18" dur="1" fill="hold">
                                          <p:stCondLst>
                                            <p:cond delay="499"/>
                                          </p:stCondLst>
                                        </p:cTn>
                                        <p:tgtEl>
                                          <p:spTgt spid="8"/>
                                        </p:tgtEl>
                                        <p:attrNameLst>
                                          <p:attrName>style.visibility</p:attrName>
                                        </p:attrNameLst>
                                      </p:cBhvr>
                                      <p:to>
                                        <p:strVal val="hidden"/>
                                      </p:to>
                                    </p:set>
                                  </p:childTnLst>
                                </p:cTn>
                              </p:par>
                              <p:par>
                                <p:cTn id="19" presetID="2" presetClass="exit" presetSubtype="2" fill="hold" nodeType="withEffect">
                                  <p:stCondLst>
                                    <p:cond delay="0"/>
                                  </p:stCondLst>
                                  <p:childTnLst>
                                    <p:anim calcmode="lin" valueType="num">
                                      <p:cBhvr additive="base">
                                        <p:cTn id="20" dur="500"/>
                                        <p:tgtEl>
                                          <p:spTgt spid="10"/>
                                        </p:tgtEl>
                                        <p:attrNameLst>
                                          <p:attrName>ppt_x</p:attrName>
                                        </p:attrNameLst>
                                      </p:cBhvr>
                                      <p:tavLst>
                                        <p:tav tm="0">
                                          <p:val>
                                            <p:strVal val="ppt_x"/>
                                          </p:val>
                                        </p:tav>
                                        <p:tav tm="100000">
                                          <p:val>
                                            <p:strVal val="1+ppt_w/2"/>
                                          </p:val>
                                        </p:tav>
                                      </p:tavLst>
                                    </p:anim>
                                    <p:anim calcmode="lin" valueType="num">
                                      <p:cBhvr additive="base">
                                        <p:cTn id="21" dur="500"/>
                                        <p:tgtEl>
                                          <p:spTgt spid="10"/>
                                        </p:tgtEl>
                                        <p:attrNameLst>
                                          <p:attrName>ppt_y</p:attrName>
                                        </p:attrNameLst>
                                      </p:cBhvr>
                                      <p:tavLst>
                                        <p:tav tm="0">
                                          <p:val>
                                            <p:strVal val="ppt_y"/>
                                          </p:val>
                                        </p:tav>
                                        <p:tav tm="100000">
                                          <p:val>
                                            <p:strVal val="ppt_y"/>
                                          </p:val>
                                        </p:tav>
                                      </p:tavLst>
                                    </p:anim>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nodeType="clickEffect">
                                  <p:stCondLst>
                                    <p:cond delay="0"/>
                                  </p:stCondLst>
                                  <p:childTnLst>
                                    <p:anim calcmode="lin" valueType="num">
                                      <p:cBhvr additive="base">
                                        <p:cTn id="36" dur="500"/>
                                        <p:tgtEl>
                                          <p:spTgt spid="21"/>
                                        </p:tgtEl>
                                        <p:attrNameLst>
                                          <p:attrName>ppt_x</p:attrName>
                                        </p:attrNameLst>
                                      </p:cBhvr>
                                      <p:tavLst>
                                        <p:tav tm="0">
                                          <p:val>
                                            <p:strVal val="ppt_x"/>
                                          </p:val>
                                        </p:tav>
                                        <p:tav tm="100000">
                                          <p:val>
                                            <p:strVal val="1+ppt_w/2"/>
                                          </p:val>
                                        </p:tav>
                                      </p:tavLst>
                                    </p:anim>
                                    <p:anim calcmode="lin" valueType="num">
                                      <p:cBhvr additive="base">
                                        <p:cTn id="37" dur="500"/>
                                        <p:tgtEl>
                                          <p:spTgt spid="21"/>
                                        </p:tgtEl>
                                        <p:attrNameLst>
                                          <p:attrName>ppt_y</p:attrName>
                                        </p:attrNameLst>
                                      </p:cBhvr>
                                      <p:tavLst>
                                        <p:tav tm="0">
                                          <p:val>
                                            <p:strVal val="ppt_y"/>
                                          </p:val>
                                        </p:tav>
                                        <p:tav tm="100000">
                                          <p:val>
                                            <p:strVal val="ppt_y"/>
                                          </p:val>
                                        </p:tav>
                                      </p:tavLst>
                                    </p:anim>
                                    <p:set>
                                      <p:cBhvr>
                                        <p:cTn id="38" dur="1" fill="hold">
                                          <p:stCondLst>
                                            <p:cond delay="499"/>
                                          </p:stCondLst>
                                        </p:cTn>
                                        <p:tgtEl>
                                          <p:spTgt spid="21"/>
                                        </p:tgtEl>
                                        <p:attrNameLst>
                                          <p:attrName>style.visibility</p:attrName>
                                        </p:attrNameLst>
                                      </p:cBhvr>
                                      <p:to>
                                        <p:strVal val="hidden"/>
                                      </p:to>
                                    </p:set>
                                  </p:childTnLst>
                                </p:cTn>
                              </p:par>
                              <p:par>
                                <p:cTn id="39" presetID="2" presetClass="exit" presetSubtype="2" fill="hold" nodeType="withEffect">
                                  <p:stCondLst>
                                    <p:cond delay="0"/>
                                  </p:stCondLst>
                                  <p:childTnLst>
                                    <p:anim calcmode="lin" valueType="num">
                                      <p:cBhvr additive="base">
                                        <p:cTn id="40" dur="500"/>
                                        <p:tgtEl>
                                          <p:spTgt spid="20"/>
                                        </p:tgtEl>
                                        <p:attrNameLst>
                                          <p:attrName>ppt_x</p:attrName>
                                        </p:attrNameLst>
                                      </p:cBhvr>
                                      <p:tavLst>
                                        <p:tav tm="0">
                                          <p:val>
                                            <p:strVal val="ppt_x"/>
                                          </p:val>
                                        </p:tav>
                                        <p:tav tm="100000">
                                          <p:val>
                                            <p:strVal val="1+ppt_w/2"/>
                                          </p:val>
                                        </p:tav>
                                      </p:tavLst>
                                    </p:anim>
                                    <p:anim calcmode="lin" valueType="num">
                                      <p:cBhvr additive="base">
                                        <p:cTn id="41" dur="500"/>
                                        <p:tgtEl>
                                          <p:spTgt spid="20"/>
                                        </p:tgtEl>
                                        <p:attrNameLst>
                                          <p:attrName>ppt_y</p:attrName>
                                        </p:attrNameLst>
                                      </p:cBhvr>
                                      <p:tavLst>
                                        <p:tav tm="0">
                                          <p:val>
                                            <p:strVal val="ppt_y"/>
                                          </p:val>
                                        </p:tav>
                                        <p:tav tm="100000">
                                          <p:val>
                                            <p:strVal val="ppt_y"/>
                                          </p:val>
                                        </p:tav>
                                      </p:tavLst>
                                    </p:anim>
                                    <p:set>
                                      <p:cBhvr>
                                        <p:cTn id="4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ea typeface="ＭＳ Ｐゴシック" charset="-128"/>
                <a:cs typeface="ＭＳ Ｐゴシック" charset="-128"/>
              </a:rPr>
              <a:t>Software Life cycle – Extreme tailoring</a:t>
            </a:r>
            <a:endParaRPr lang="en-GB" dirty="0"/>
          </a:p>
        </p:txBody>
      </p:sp>
      <p:sp>
        <p:nvSpPr>
          <p:cNvPr id="3" name="Inhaltsplatzhalter 2"/>
          <p:cNvSpPr>
            <a:spLocks noGrp="1"/>
          </p:cNvSpPr>
          <p:nvPr>
            <p:ph idx="1"/>
          </p:nvPr>
        </p:nvSpPr>
        <p:spPr/>
        <p:txBody>
          <a:bodyPr/>
          <a:lstStyle/>
          <a:p>
            <a:pPr marL="0" indent="0">
              <a:buNone/>
            </a:pPr>
            <a:r>
              <a:rPr lang="en-GB" dirty="0"/>
              <a:t>A Software Life cycle can contain only one single activity</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The hacker approach </a:t>
            </a:r>
            <a:r>
              <a:rPr lang="en-GB" dirty="0">
                <a:sym typeface="Wingdings"/>
              </a:rPr>
              <a:t>.</a:t>
            </a:r>
            <a:endParaRPr lang="en-GB" dirty="0"/>
          </a:p>
        </p:txBody>
      </p:sp>
      <p:pic>
        <p:nvPicPr>
          <p:cNvPr id="7" name="Bild 6"/>
          <p:cNvPicPr>
            <a:picLocks noChangeAspect="1"/>
          </p:cNvPicPr>
          <p:nvPr/>
        </p:nvPicPr>
        <p:blipFill>
          <a:blip r:embed="rId2"/>
          <a:stretch>
            <a:fillRect/>
          </a:stretch>
        </p:blipFill>
        <p:spPr>
          <a:xfrm>
            <a:off x="5238338" y="2725554"/>
            <a:ext cx="1714500" cy="939800"/>
          </a:xfrm>
          <a:prstGeom prst="rect">
            <a:avLst/>
          </a:prstGeom>
        </p:spPr>
      </p:pic>
    </p:spTree>
    <p:extLst>
      <p:ext uri="{BB962C8B-B14F-4D97-AF65-F5344CB8AC3E}">
        <p14:creationId xmlns:p14="http://schemas.microsoft.com/office/powerpoint/2010/main" val="246243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Software Life cycle activities - reorder</a:t>
            </a:r>
          </a:p>
        </p:txBody>
      </p:sp>
      <p:sp>
        <p:nvSpPr>
          <p:cNvPr id="3" name="Inhaltsplatzhalter 2"/>
          <p:cNvSpPr>
            <a:spLocks noGrp="1"/>
          </p:cNvSpPr>
          <p:nvPr>
            <p:ph idx="1"/>
          </p:nvPr>
        </p:nvSpPr>
        <p:spPr/>
        <p:txBody>
          <a:bodyPr/>
          <a:lstStyle/>
          <a:p>
            <a:pPr marL="0" indent="0">
              <a:buNone/>
            </a:pPr>
            <a:r>
              <a:rPr lang="en-GB" dirty="0"/>
              <a:t>Usually we do Implementation before Testing:</a:t>
            </a:r>
          </a:p>
        </p:txBody>
      </p:sp>
      <p:pic>
        <p:nvPicPr>
          <p:cNvPr id="9" name="Bild 8"/>
          <p:cNvPicPr>
            <a:picLocks noChangeAspect="1"/>
          </p:cNvPicPr>
          <p:nvPr/>
        </p:nvPicPr>
        <p:blipFill>
          <a:blip r:embed="rId2"/>
          <a:stretch>
            <a:fillRect/>
          </a:stretch>
        </p:blipFill>
        <p:spPr>
          <a:xfrm>
            <a:off x="1981200" y="2273429"/>
            <a:ext cx="6565900" cy="2794000"/>
          </a:xfrm>
          <a:prstGeom prst="rect">
            <a:avLst/>
          </a:prstGeom>
        </p:spPr>
      </p:pic>
    </p:spTree>
    <p:extLst>
      <p:ext uri="{BB962C8B-B14F-4D97-AF65-F5344CB8AC3E}">
        <p14:creationId xmlns:p14="http://schemas.microsoft.com/office/powerpoint/2010/main" val="1650909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Software Life cycle activities - reorder</a:t>
            </a:r>
          </a:p>
        </p:txBody>
      </p:sp>
      <p:sp>
        <p:nvSpPr>
          <p:cNvPr id="3" name="Inhaltsplatzhalter 2"/>
          <p:cNvSpPr>
            <a:spLocks noGrp="1"/>
          </p:cNvSpPr>
          <p:nvPr>
            <p:ph idx="1"/>
          </p:nvPr>
        </p:nvSpPr>
        <p:spPr/>
        <p:txBody>
          <a:bodyPr/>
          <a:lstStyle/>
          <a:p>
            <a:pPr marL="0" indent="0">
              <a:buNone/>
            </a:pPr>
            <a:r>
              <a:rPr lang="en-GB" dirty="0"/>
              <a:t>Can we also do Testing before Implementation?!</a:t>
            </a:r>
          </a:p>
        </p:txBody>
      </p:sp>
      <p:pic>
        <p:nvPicPr>
          <p:cNvPr id="7" name="Bild 6"/>
          <p:cNvPicPr>
            <a:picLocks noChangeAspect="1"/>
          </p:cNvPicPr>
          <p:nvPr/>
        </p:nvPicPr>
        <p:blipFill>
          <a:blip r:embed="rId2"/>
          <a:stretch>
            <a:fillRect/>
          </a:stretch>
        </p:blipFill>
        <p:spPr>
          <a:xfrm>
            <a:off x="1981200" y="2273433"/>
            <a:ext cx="6565900" cy="2794000"/>
          </a:xfrm>
          <a:prstGeom prst="rect">
            <a:avLst/>
          </a:prstGeom>
        </p:spPr>
      </p:pic>
      <p:pic>
        <p:nvPicPr>
          <p:cNvPr id="8" name="Bild 7"/>
          <p:cNvPicPr>
            <a:picLocks noChangeAspect="1"/>
          </p:cNvPicPr>
          <p:nvPr/>
        </p:nvPicPr>
        <p:blipFill>
          <a:blip r:embed="rId3"/>
          <a:stretch>
            <a:fillRect/>
          </a:stretch>
        </p:blipFill>
        <p:spPr>
          <a:xfrm>
            <a:off x="3920670" y="2954732"/>
            <a:ext cx="3251200" cy="1422400"/>
          </a:xfrm>
          <a:prstGeom prst="rect">
            <a:avLst/>
          </a:prstGeom>
          <a:ln w="38100" cmpd="sng">
            <a:solidFill>
              <a:srgbClr val="4F81BD"/>
            </a:solidFill>
            <a:prstDash val="lgDash"/>
          </a:ln>
        </p:spPr>
      </p:pic>
    </p:spTree>
    <p:extLst>
      <p:ext uri="{BB962C8B-B14F-4D97-AF65-F5344CB8AC3E}">
        <p14:creationId xmlns:p14="http://schemas.microsoft.com/office/powerpoint/2010/main" val="353365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ea typeface="ＭＳ Ｐゴシック" charset="-128"/>
                <a:cs typeface="ＭＳ Ｐゴシック" charset="-128"/>
              </a:rPr>
              <a:t>Software Life cycle – with two activities</a:t>
            </a:r>
            <a:endParaRPr lang="en-GB" dirty="0"/>
          </a:p>
        </p:txBody>
      </p:sp>
      <p:sp>
        <p:nvSpPr>
          <p:cNvPr id="3" name="Inhaltsplatzhalter 2"/>
          <p:cNvSpPr>
            <a:spLocks noGrp="1"/>
          </p:cNvSpPr>
          <p:nvPr>
            <p:ph idx="1"/>
          </p:nvPr>
        </p:nvSpPr>
        <p:spPr/>
        <p:txBody>
          <a:bodyPr/>
          <a:lstStyle/>
          <a:p>
            <a:pPr marL="0" indent="0">
              <a:buNone/>
            </a:pPr>
            <a:r>
              <a:rPr lang="en-GB" dirty="0"/>
              <a:t>Yes we can this process is called:</a:t>
            </a:r>
          </a:p>
          <a:p>
            <a:pPr marL="0" indent="0">
              <a:buNone/>
            </a:pPr>
            <a:endParaRPr lang="en-GB" dirty="0"/>
          </a:p>
          <a:p>
            <a:pPr marL="0" indent="0">
              <a:buNone/>
            </a:pPr>
            <a:r>
              <a:rPr lang="en-GB" b="1" dirty="0"/>
              <a:t>Test-driven Development</a:t>
            </a:r>
            <a:r>
              <a:rPr lang="en-GB" dirty="0"/>
              <a:t> </a:t>
            </a:r>
          </a:p>
          <a:p>
            <a:pPr marL="0" indent="0">
              <a:buNone/>
            </a:pPr>
            <a:r>
              <a:rPr lang="en-GB" dirty="0"/>
              <a:t>An Example for such a process is: Extreme Programming (XP)</a:t>
            </a:r>
          </a:p>
        </p:txBody>
      </p:sp>
      <p:pic>
        <p:nvPicPr>
          <p:cNvPr id="7" name="Bild 6"/>
          <p:cNvPicPr>
            <a:picLocks noChangeAspect="1"/>
          </p:cNvPicPr>
          <p:nvPr/>
        </p:nvPicPr>
        <p:blipFill>
          <a:blip r:embed="rId2"/>
          <a:stretch>
            <a:fillRect/>
          </a:stretch>
        </p:blipFill>
        <p:spPr>
          <a:xfrm>
            <a:off x="4470400" y="3158565"/>
            <a:ext cx="3251200" cy="1422400"/>
          </a:xfrm>
          <a:prstGeom prst="rect">
            <a:avLst/>
          </a:prstGeom>
        </p:spPr>
      </p:pic>
    </p:spTree>
    <p:extLst>
      <p:ext uri="{BB962C8B-B14F-4D97-AF65-F5344CB8AC3E}">
        <p14:creationId xmlns:p14="http://schemas.microsoft.com/office/powerpoint/2010/main" val="897523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Session #4 – Detailed Outline</a:t>
            </a:r>
          </a:p>
        </p:txBody>
      </p:sp>
      <p:sp>
        <p:nvSpPr>
          <p:cNvPr id="3" name="Inhaltsplatzhalter 2"/>
          <p:cNvSpPr>
            <a:spLocks noGrp="1"/>
          </p:cNvSpPr>
          <p:nvPr>
            <p:ph idx="1"/>
          </p:nvPr>
        </p:nvSpPr>
        <p:spPr/>
        <p:txBody>
          <a:bodyPr>
            <a:normAutofit fontScale="92500" lnSpcReduction="20000"/>
          </a:bodyPr>
          <a:lstStyle/>
          <a:p>
            <a:pPr marL="0" indent="0">
              <a:buNone/>
            </a:pPr>
            <a:r>
              <a:rPr lang="en-GB" b="1" dirty="0">
                <a:solidFill>
                  <a:schemeClr val="tx1"/>
                </a:solidFill>
              </a:rPr>
              <a:t>Model based Software Development</a:t>
            </a:r>
          </a:p>
          <a:p>
            <a:r>
              <a:rPr lang="en-GB" dirty="0">
                <a:solidFill>
                  <a:srgbClr val="BFBFBF"/>
                </a:solidFill>
              </a:rPr>
              <a:t>Software Lifecycle definition - redefined</a:t>
            </a:r>
          </a:p>
          <a:p>
            <a:r>
              <a:rPr lang="en-GB" dirty="0">
                <a:solidFill>
                  <a:srgbClr val="BFBFBF"/>
                </a:solidFill>
              </a:rPr>
              <a:t>Software Lifecycle tailoring</a:t>
            </a:r>
          </a:p>
          <a:p>
            <a:r>
              <a:rPr lang="en-GB" b="1" dirty="0"/>
              <a:t>Software Lifecycle model definition</a:t>
            </a:r>
          </a:p>
          <a:p>
            <a:pPr lvl="1"/>
            <a:r>
              <a:rPr lang="en-GB" dirty="0"/>
              <a:t>Examples</a:t>
            </a:r>
          </a:p>
          <a:p>
            <a:r>
              <a:rPr lang="en-GB" dirty="0">
                <a:solidFill>
                  <a:srgbClr val="BFBFBF"/>
                </a:solidFill>
              </a:rPr>
              <a:t>Unified </a:t>
            </a:r>
            <a:r>
              <a:rPr lang="en-GB" dirty="0" err="1">
                <a:solidFill>
                  <a:srgbClr val="BFBFBF"/>
                </a:solidFill>
              </a:rPr>
              <a:t>Modeling</a:t>
            </a:r>
            <a:r>
              <a:rPr lang="en-GB" dirty="0">
                <a:solidFill>
                  <a:srgbClr val="BFBFBF"/>
                </a:solidFill>
              </a:rPr>
              <a:t> Language</a:t>
            </a:r>
          </a:p>
          <a:p>
            <a:pPr lvl="1"/>
            <a:r>
              <a:rPr lang="en-GB" dirty="0">
                <a:solidFill>
                  <a:srgbClr val="BFBFBF"/>
                </a:solidFill>
              </a:rPr>
              <a:t>Use case diagrams</a:t>
            </a:r>
          </a:p>
          <a:p>
            <a:pPr lvl="1"/>
            <a:r>
              <a:rPr lang="en-GB" dirty="0">
                <a:solidFill>
                  <a:srgbClr val="BFBFBF"/>
                </a:solidFill>
              </a:rPr>
              <a:t>Class diagrams</a:t>
            </a:r>
          </a:p>
          <a:p>
            <a:pPr lvl="1"/>
            <a:r>
              <a:rPr lang="en-GB" dirty="0">
                <a:solidFill>
                  <a:srgbClr val="BFBFBF"/>
                </a:solidFill>
              </a:rPr>
              <a:t>Communication diagrams</a:t>
            </a:r>
          </a:p>
          <a:p>
            <a:pPr lvl="1"/>
            <a:r>
              <a:rPr lang="en-GB" dirty="0">
                <a:solidFill>
                  <a:srgbClr val="BFBFBF"/>
                </a:solidFill>
              </a:rPr>
              <a:t>Component diagrams</a:t>
            </a:r>
          </a:p>
          <a:p>
            <a:pPr lvl="1"/>
            <a:r>
              <a:rPr lang="en-GB" dirty="0" err="1">
                <a:solidFill>
                  <a:srgbClr val="BFBFBF"/>
                </a:solidFill>
              </a:rPr>
              <a:t>Statechart</a:t>
            </a:r>
            <a:r>
              <a:rPr lang="en-GB" dirty="0">
                <a:solidFill>
                  <a:srgbClr val="BFBFBF"/>
                </a:solidFill>
              </a:rPr>
              <a:t> diagrams</a:t>
            </a:r>
          </a:p>
          <a:p>
            <a:pPr lvl="1"/>
            <a:r>
              <a:rPr lang="en-GB" dirty="0">
                <a:solidFill>
                  <a:srgbClr val="BFBFBF"/>
                </a:solidFill>
              </a:rPr>
              <a:t>Deployment diagrams</a:t>
            </a:r>
          </a:p>
        </p:txBody>
      </p:sp>
    </p:spTree>
    <p:extLst>
      <p:ext uri="{BB962C8B-B14F-4D97-AF65-F5344CB8AC3E}">
        <p14:creationId xmlns:p14="http://schemas.microsoft.com/office/powerpoint/2010/main" val="712966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Software Life cycle models</a:t>
            </a:r>
          </a:p>
        </p:txBody>
      </p:sp>
      <p:sp>
        <p:nvSpPr>
          <p:cNvPr id="3" name="Inhaltsplatzhalter 2"/>
          <p:cNvSpPr>
            <a:spLocks noGrp="1"/>
          </p:cNvSpPr>
          <p:nvPr>
            <p:ph idx="1"/>
          </p:nvPr>
        </p:nvSpPr>
        <p:spPr/>
        <p:txBody>
          <a:bodyPr/>
          <a:lstStyle/>
          <a:p>
            <a:pPr marL="0" indent="0">
              <a:buNone/>
            </a:pPr>
            <a:r>
              <a:rPr lang="en-US" dirty="0">
                <a:solidFill>
                  <a:srgbClr val="274F82"/>
                </a:solidFill>
              </a:rPr>
              <a:t>Software life cycle model:</a:t>
            </a:r>
          </a:p>
          <a:p>
            <a:pPr lvl="1"/>
            <a:r>
              <a:rPr lang="en-US" dirty="0"/>
              <a:t>An abstraction that </a:t>
            </a:r>
            <a:r>
              <a:rPr lang="en-US" i="1" dirty="0"/>
              <a:t>represents </a:t>
            </a:r>
            <a:r>
              <a:rPr lang="en-US" dirty="0"/>
              <a:t>a software life cycle for the purpose of understanding, monitoring, or controlling the development of a software system.</a:t>
            </a:r>
          </a:p>
          <a:p>
            <a:endParaRPr lang="en-GB" dirty="0"/>
          </a:p>
          <a:p>
            <a:r>
              <a:rPr lang="en-GB" dirty="0"/>
              <a:t>Examples of different model types:</a:t>
            </a:r>
          </a:p>
          <a:p>
            <a:endParaRPr lang="en-GB" dirty="0"/>
          </a:p>
          <a:p>
            <a:pPr lvl="1"/>
            <a:r>
              <a:rPr lang="en-GB" b="1" dirty="0"/>
              <a:t>Linear models:</a:t>
            </a:r>
            <a:r>
              <a:rPr lang="en-GB" dirty="0"/>
              <a:t> 		Waterfall model , V model</a:t>
            </a:r>
          </a:p>
          <a:p>
            <a:pPr lvl="1"/>
            <a:r>
              <a:rPr lang="en-GB" b="1" dirty="0"/>
              <a:t>Iterative models: </a:t>
            </a:r>
            <a:r>
              <a:rPr lang="en-GB" dirty="0"/>
              <a:t>	Spiral model</a:t>
            </a:r>
          </a:p>
          <a:p>
            <a:pPr lvl="1"/>
            <a:r>
              <a:rPr lang="en-GB" b="1" dirty="0"/>
              <a:t>Agile models: </a:t>
            </a:r>
            <a:r>
              <a:rPr lang="en-GB" dirty="0"/>
              <a:t>		Extreme Programming (XP), Scrum</a:t>
            </a:r>
          </a:p>
        </p:txBody>
      </p:sp>
    </p:spTree>
    <p:extLst>
      <p:ext uri="{BB962C8B-B14F-4D97-AF65-F5344CB8AC3E}">
        <p14:creationId xmlns:p14="http://schemas.microsoft.com/office/powerpoint/2010/main" val="2073132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173289" y="776288"/>
            <a:ext cx="364637" cy="457896"/>
          </a:xfrm>
          <a:prstGeom prst="rect">
            <a:avLst/>
          </a:prstGeom>
          <a:noFill/>
          <a:ln w="12700">
            <a:noFill/>
            <a:miter lim="800000"/>
            <a:headEnd/>
            <a:tailEnd/>
          </a:ln>
        </p:spPr>
        <p:txBody>
          <a:bodyPr wrap="none" lIns="89274" tIns="43854" rIns="89274" bIns="43854">
            <a:prstTxWarp prst="textNoShape">
              <a:avLst/>
            </a:prstTxWarp>
            <a:spAutoFit/>
          </a:bodyPr>
          <a:lstStyle/>
          <a:p>
            <a:pPr defTabSz="901700"/>
            <a:r>
              <a:rPr lang="en-US" sz="2400">
                <a:solidFill>
                  <a:srgbClr val="DD0806"/>
                </a:solidFill>
                <a:latin typeface="Courier New" charset="0"/>
              </a:rPr>
              <a:t> </a:t>
            </a:r>
          </a:p>
        </p:txBody>
      </p:sp>
      <p:sp>
        <p:nvSpPr>
          <p:cNvPr id="67587" name="Rectangle 3"/>
          <p:cNvSpPr>
            <a:spLocks noChangeArrowheads="1"/>
          </p:cNvSpPr>
          <p:nvPr/>
        </p:nvSpPr>
        <p:spPr bwMode="auto">
          <a:xfrm>
            <a:off x="7210425" y="3122613"/>
            <a:ext cx="1588" cy="23812"/>
          </a:xfrm>
          <a:prstGeom prst="rect">
            <a:avLst/>
          </a:prstGeom>
          <a:solidFill>
            <a:srgbClr val="000000"/>
          </a:solidFill>
          <a:ln w="12700">
            <a:noFill/>
            <a:miter lim="800000"/>
            <a:headEnd/>
            <a:tailEnd/>
          </a:ln>
        </p:spPr>
        <p:txBody>
          <a:bodyPr wrap="none" anchor="ctr">
            <a:prstTxWarp prst="textNoShape">
              <a:avLst/>
            </a:prstTxWarp>
          </a:bodyPr>
          <a:lstStyle/>
          <a:p>
            <a:endParaRPr lang="en-US"/>
          </a:p>
        </p:txBody>
      </p:sp>
      <p:sp>
        <p:nvSpPr>
          <p:cNvPr id="67588" name="Rectangle 4"/>
          <p:cNvSpPr>
            <a:spLocks noChangeArrowheads="1"/>
          </p:cNvSpPr>
          <p:nvPr/>
        </p:nvSpPr>
        <p:spPr bwMode="auto">
          <a:xfrm>
            <a:off x="7999413" y="3122613"/>
            <a:ext cx="25400" cy="0"/>
          </a:xfrm>
          <a:prstGeom prst="rect">
            <a:avLst/>
          </a:prstGeom>
          <a:solidFill>
            <a:srgbClr val="000000"/>
          </a:solidFill>
          <a:ln w="12700">
            <a:noFill/>
            <a:miter lim="800000"/>
            <a:headEnd/>
            <a:tailEnd/>
          </a:ln>
        </p:spPr>
        <p:txBody>
          <a:bodyPr wrap="none" anchor="ctr">
            <a:prstTxWarp prst="textNoShape">
              <a:avLst/>
            </a:prstTxWarp>
          </a:bodyPr>
          <a:lstStyle/>
          <a:p>
            <a:endParaRPr lang="en-US"/>
          </a:p>
        </p:txBody>
      </p:sp>
      <p:sp>
        <p:nvSpPr>
          <p:cNvPr id="67589" name="Rectangle 5"/>
          <p:cNvSpPr>
            <a:spLocks noChangeArrowheads="1"/>
          </p:cNvSpPr>
          <p:nvPr/>
        </p:nvSpPr>
        <p:spPr bwMode="auto">
          <a:xfrm>
            <a:off x="5745164" y="1881188"/>
            <a:ext cx="1587" cy="23812"/>
          </a:xfrm>
          <a:prstGeom prst="rect">
            <a:avLst/>
          </a:prstGeom>
          <a:solidFill>
            <a:srgbClr val="000000"/>
          </a:solidFill>
          <a:ln w="12700">
            <a:noFill/>
            <a:miter lim="800000"/>
            <a:headEnd/>
            <a:tailEnd/>
          </a:ln>
        </p:spPr>
        <p:txBody>
          <a:bodyPr wrap="none" anchor="ctr">
            <a:prstTxWarp prst="textNoShape">
              <a:avLst/>
            </a:prstTxWarp>
          </a:bodyPr>
          <a:lstStyle/>
          <a:p>
            <a:endParaRPr lang="en-US"/>
          </a:p>
        </p:txBody>
      </p:sp>
      <p:sp>
        <p:nvSpPr>
          <p:cNvPr id="67590" name="Rectangle 6"/>
          <p:cNvSpPr>
            <a:spLocks noChangeArrowheads="1"/>
          </p:cNvSpPr>
          <p:nvPr/>
        </p:nvSpPr>
        <p:spPr bwMode="auto">
          <a:xfrm>
            <a:off x="6534150" y="1881189"/>
            <a:ext cx="25400" cy="1587"/>
          </a:xfrm>
          <a:prstGeom prst="rect">
            <a:avLst/>
          </a:prstGeom>
          <a:solidFill>
            <a:srgbClr val="000000"/>
          </a:solidFill>
          <a:ln w="12700">
            <a:noFill/>
            <a:miter lim="800000"/>
            <a:headEnd/>
            <a:tailEnd/>
          </a:ln>
        </p:spPr>
        <p:txBody>
          <a:bodyPr wrap="none" anchor="ctr">
            <a:prstTxWarp prst="textNoShape">
              <a:avLst/>
            </a:prstTxWarp>
          </a:bodyPr>
          <a:lstStyle/>
          <a:p>
            <a:endParaRPr lang="en-US"/>
          </a:p>
        </p:txBody>
      </p:sp>
      <p:sp>
        <p:nvSpPr>
          <p:cNvPr id="67591" name="Rectangle 7"/>
          <p:cNvSpPr>
            <a:spLocks noChangeArrowheads="1"/>
          </p:cNvSpPr>
          <p:nvPr/>
        </p:nvSpPr>
        <p:spPr bwMode="auto">
          <a:xfrm>
            <a:off x="8450264" y="4475163"/>
            <a:ext cx="1587" cy="25400"/>
          </a:xfrm>
          <a:prstGeom prst="rect">
            <a:avLst/>
          </a:prstGeom>
          <a:solidFill>
            <a:srgbClr val="000000"/>
          </a:solidFill>
          <a:ln w="12700">
            <a:noFill/>
            <a:miter lim="800000"/>
            <a:headEnd/>
            <a:tailEnd/>
          </a:ln>
        </p:spPr>
        <p:txBody>
          <a:bodyPr wrap="none" anchor="ctr">
            <a:prstTxWarp prst="textNoShape">
              <a:avLst/>
            </a:prstTxWarp>
          </a:bodyPr>
          <a:lstStyle/>
          <a:p>
            <a:endParaRPr lang="en-US"/>
          </a:p>
        </p:txBody>
      </p:sp>
      <p:sp>
        <p:nvSpPr>
          <p:cNvPr id="65" name="Rectangle 57"/>
          <p:cNvSpPr txBox="1">
            <a:spLocks noChangeArrowheads="1"/>
          </p:cNvSpPr>
          <p:nvPr/>
        </p:nvSpPr>
        <p:spPr bwMode="auto">
          <a:xfrm>
            <a:off x="5808664" y="222250"/>
            <a:ext cx="4287837" cy="2109788"/>
          </a:xfrm>
          <a:prstGeom prst="rect">
            <a:avLst/>
          </a:prstGeom>
          <a:noFill/>
          <a:ln w="12700">
            <a:noFill/>
            <a:miter lim="800000"/>
            <a:headEnd/>
            <a:tailEnd/>
          </a:ln>
        </p:spPr>
        <p:txBody>
          <a:bodyPr vert="horz" wrap="square" lIns="92407" tIns="45420" rIns="92407" bIns="45420" numCol="1" anchor="ctr" anchorCtr="0" compatLnSpc="1">
            <a:prstTxWarp prst="textNoShape">
              <a:avLst/>
            </a:prstTxWarp>
          </a:bodyPr>
          <a:lstStyle/>
          <a:p>
            <a:pPr eaLnBrk="0" fontAlgn="base" hangingPunct="0">
              <a:lnSpc>
                <a:spcPct val="90000"/>
              </a:lnSpc>
              <a:spcBef>
                <a:spcPct val="0"/>
              </a:spcBef>
              <a:spcAft>
                <a:spcPct val="0"/>
              </a:spcAft>
              <a:defRPr/>
            </a:pPr>
            <a:endParaRPr lang="en-US" sz="3000" b="1" kern="0" dirty="0">
              <a:latin typeface="+mj-lt"/>
              <a:ea typeface="ＭＳ Ｐゴシック" charset="-128"/>
              <a:cs typeface="ＭＳ Ｐゴシック" charset="-128"/>
            </a:endParaRPr>
          </a:p>
        </p:txBody>
      </p:sp>
      <p:pic>
        <p:nvPicPr>
          <p:cNvPr id="4" name="Bild 3"/>
          <p:cNvPicPr>
            <a:picLocks noChangeAspect="1"/>
          </p:cNvPicPr>
          <p:nvPr/>
        </p:nvPicPr>
        <p:blipFill>
          <a:blip r:embed="rId3"/>
          <a:stretch>
            <a:fillRect/>
          </a:stretch>
        </p:blipFill>
        <p:spPr>
          <a:xfrm>
            <a:off x="2533650" y="1191444"/>
            <a:ext cx="6874367" cy="4737996"/>
          </a:xfrm>
          <a:prstGeom prst="rect">
            <a:avLst/>
          </a:prstGeom>
        </p:spPr>
      </p:pic>
      <p:sp>
        <p:nvSpPr>
          <p:cNvPr id="5" name="Titel 4"/>
          <p:cNvSpPr>
            <a:spLocks noGrp="1"/>
          </p:cNvSpPr>
          <p:nvPr>
            <p:ph type="title"/>
          </p:nvPr>
        </p:nvSpPr>
        <p:spPr/>
        <p:txBody>
          <a:bodyPr>
            <a:noAutofit/>
          </a:bodyPr>
          <a:lstStyle/>
          <a:p>
            <a:pPr lvl="0"/>
            <a:r>
              <a:rPr lang="en-US" sz="3600" kern="0" dirty="0">
                <a:ea typeface="ＭＳ Ｐゴシック" charset="-128"/>
                <a:cs typeface="ＭＳ Ｐゴシック" charset="-128"/>
              </a:rPr>
              <a:t>Waterfall Model with dependencies</a:t>
            </a:r>
            <a:endParaRPr lang="en-GB" sz="3600" kern="0" dirty="0">
              <a:ea typeface="ＭＳ Ｐゴシック" charset="-128"/>
              <a:cs typeface="ＭＳ Ｐゴシック" charset="-128"/>
            </a:endParaRPr>
          </a:p>
        </p:txBody>
      </p:sp>
      <p:sp>
        <p:nvSpPr>
          <p:cNvPr id="6" name="Inhaltsplatzhalter 5"/>
          <p:cNvSpPr>
            <a:spLocks noGrp="1"/>
          </p:cNvSpPr>
          <p:nvPr>
            <p:ph idx="1"/>
          </p:nvPr>
        </p:nvSpPr>
        <p:spPr/>
        <p:txBody>
          <a:bodyPr>
            <a:normAutofit fontScale="92500" lnSpcReduction="20000"/>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pPr marL="0" indent="0">
              <a:buNone/>
            </a:pPr>
            <a:r>
              <a:rPr lang="en-US" sz="2000" dirty="0">
                <a:latin typeface="Verdana" charset="0"/>
              </a:rPr>
              <a:t>adapted from [Royce 1970]</a:t>
            </a:r>
            <a:endParaRPr lang="de-DE" sz="2000" dirty="0">
              <a:latin typeface="Verdana" charset="0"/>
            </a:endParaRPr>
          </a:p>
          <a:p>
            <a:endParaRPr lang="en-GB" sz="2000" dirty="0"/>
          </a:p>
        </p:txBody>
      </p:sp>
    </p:spTree>
    <p:extLst>
      <p:ext uri="{BB962C8B-B14F-4D97-AF65-F5344CB8AC3E}">
        <p14:creationId xmlns:p14="http://schemas.microsoft.com/office/powerpoint/2010/main" val="287164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Questions</a:t>
            </a:r>
          </a:p>
        </p:txBody>
      </p:sp>
      <p:sp>
        <p:nvSpPr>
          <p:cNvPr id="3" name="Inhaltsplatzhalter 2"/>
          <p:cNvSpPr>
            <a:spLocks noGrp="1"/>
          </p:cNvSpPr>
          <p:nvPr>
            <p:ph idx="1"/>
          </p:nvPr>
        </p:nvSpPr>
        <p:spPr/>
        <p:txBody>
          <a:bodyPr>
            <a:normAutofit fontScale="47500" lnSpcReduction="20000"/>
          </a:bodyPr>
          <a:lstStyle/>
          <a:p>
            <a:pPr marL="0" indent="0">
              <a:buNone/>
            </a:pPr>
            <a:r>
              <a:rPr lang="en-GB" dirty="0"/>
              <a:t>In the last Lecture we talked about Interfaces and the Introduction into Software Engineering:</a:t>
            </a:r>
          </a:p>
          <a:p>
            <a:pPr marL="0" indent="0">
              <a:buNone/>
            </a:pPr>
            <a:endParaRPr lang="en-GB" dirty="0"/>
          </a:p>
          <a:p>
            <a:pPr marL="0" indent="0">
              <a:buNone/>
            </a:pPr>
            <a:r>
              <a:rPr lang="en-GB" b="1" dirty="0"/>
              <a:t>Answer the following questions:</a:t>
            </a:r>
          </a:p>
          <a:p>
            <a:pPr marL="457200" indent="-457200">
              <a:buFont typeface="+mj-lt"/>
              <a:buAutoNum type="arabicPeriod"/>
            </a:pPr>
            <a:endParaRPr lang="en-GB" dirty="0"/>
          </a:p>
          <a:p>
            <a:pPr marL="457200" indent="-457200">
              <a:buFont typeface="+mj-lt"/>
              <a:buAutoNum type="arabicPeriod"/>
            </a:pPr>
            <a:r>
              <a:rPr lang="en-GB" dirty="0"/>
              <a:t>What is the difference between an Interface implemented by a class and an abstract class as superclass while using Inheritance?</a:t>
            </a:r>
          </a:p>
          <a:p>
            <a:pPr marL="457200" indent="-457200">
              <a:buFont typeface="+mj-lt"/>
              <a:buAutoNum type="arabicPeriod"/>
            </a:pPr>
            <a:endParaRPr lang="en-GB" dirty="0"/>
          </a:p>
          <a:p>
            <a:pPr marL="457200" indent="-457200">
              <a:buFont typeface="+mj-lt"/>
              <a:buAutoNum type="arabicPeriod"/>
            </a:pPr>
            <a:r>
              <a:rPr lang="en-GB" dirty="0"/>
              <a:t>When we talk about Software Projects we have to deal with Complexity. Describe two different possibilities on how to deal with Complexity?</a:t>
            </a:r>
          </a:p>
          <a:p>
            <a:pPr marL="457200" indent="-457200">
              <a:buFont typeface="+mj-lt"/>
              <a:buAutoNum type="arabicPeriod"/>
            </a:pPr>
            <a:endParaRPr lang="en-GB" dirty="0"/>
          </a:p>
          <a:p>
            <a:pPr marL="457200" indent="-457200">
              <a:buFont typeface="+mj-lt"/>
              <a:buAutoNum type="arabicPeriod" startAt="3"/>
            </a:pPr>
            <a:r>
              <a:rPr lang="en-GB" dirty="0"/>
              <a:t>A typical Software Development Lifecycle consists of different activities, are all of these activities equally important? Could we leave some activities out, if yes which ones?</a:t>
            </a:r>
          </a:p>
          <a:p>
            <a:pPr marL="457200" indent="-457200">
              <a:buFont typeface="+mj-lt"/>
              <a:buAutoNum type="arabicPeriod" startAt="3"/>
            </a:pPr>
            <a:endParaRPr lang="en-GB" dirty="0"/>
          </a:p>
          <a:p>
            <a:pPr marL="457200" indent="-457200">
              <a:buFont typeface="+mj-lt"/>
              <a:buAutoNum type="arabicPeriod" startAt="3"/>
            </a:pPr>
            <a:r>
              <a:rPr lang="en-GB" dirty="0"/>
              <a:t>We talked about functional and object oriented decomposition, describe the trade-offs using one over the other, when would you use which type of decomposition?</a:t>
            </a:r>
          </a:p>
          <a:p>
            <a:pPr marL="457200" indent="-457200">
              <a:buFont typeface="+mj-lt"/>
              <a:buAutoNum type="arabicPeriod" startAt="3"/>
            </a:pPr>
            <a:endParaRPr lang="en-GB" dirty="0"/>
          </a:p>
          <a:p>
            <a:pPr marL="457200" indent="-457200">
              <a:buFont typeface="+mj-lt"/>
              <a:buAutoNum type="arabicPeriod" startAt="3"/>
            </a:pPr>
            <a:r>
              <a:rPr lang="en-GB" dirty="0"/>
              <a:t>What is the main difference between Drawing and </a:t>
            </a:r>
            <a:r>
              <a:rPr lang="en-GB" dirty="0" err="1"/>
              <a:t>Modeling</a:t>
            </a:r>
            <a:r>
              <a:rPr lang="en-GB" dirty="0"/>
              <a:t>?</a:t>
            </a:r>
          </a:p>
          <a:p>
            <a:pPr marL="457200" indent="-457200">
              <a:buFont typeface="+mj-lt"/>
              <a:buAutoNum type="arabicPeriod" startAt="6"/>
            </a:pPr>
            <a:endParaRPr lang="en-GB" dirty="0"/>
          </a:p>
          <a:p>
            <a:pPr marL="457200" indent="-457200">
              <a:buFont typeface="+mj-lt"/>
              <a:buAutoNum type="arabicPeriod" startAt="6"/>
            </a:pPr>
            <a:r>
              <a:rPr lang="en-GB" dirty="0"/>
              <a:t>We learned about 3 major types of models, briefly describe the differences.</a:t>
            </a:r>
          </a:p>
          <a:p>
            <a:pPr marL="457200" indent="-457200">
              <a:buFont typeface="+mj-lt"/>
              <a:buAutoNum type="arabicPeriod" startAt="6"/>
            </a:pPr>
            <a:endParaRPr lang="en-GB" dirty="0"/>
          </a:p>
          <a:p>
            <a:pPr marL="457200" indent="-457200">
              <a:buFont typeface="+mj-lt"/>
              <a:buAutoNum type="arabicPeriod" startAt="6"/>
            </a:pPr>
            <a:endParaRPr lang="en-GB" dirty="0"/>
          </a:p>
          <a:p>
            <a:pPr marL="457200" indent="-457200">
              <a:buFont typeface="+mj-lt"/>
              <a:buAutoNum type="arabicPeriod" startAt="6"/>
            </a:pPr>
            <a:endParaRPr lang="en-GB" dirty="0"/>
          </a:p>
        </p:txBody>
      </p:sp>
    </p:spTree>
    <p:extLst>
      <p:ext uri="{BB962C8B-B14F-4D97-AF65-F5344CB8AC3E}">
        <p14:creationId xmlns:p14="http://schemas.microsoft.com/office/powerpoint/2010/main" val="4291292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kern="0" dirty="0">
                <a:ea typeface="ＭＳ Ｐゴシック" charset="-128"/>
                <a:cs typeface="ＭＳ Ｐゴシック" charset="-128"/>
              </a:rPr>
              <a:t>V Model with dependencies</a:t>
            </a:r>
            <a:endParaRPr lang="en-GB" dirty="0"/>
          </a:p>
        </p:txBody>
      </p:sp>
      <p:sp>
        <p:nvSpPr>
          <p:cNvPr id="3" name="Inhaltsplatzhalter 2"/>
          <p:cNvSpPr>
            <a:spLocks noGrp="1"/>
          </p:cNvSpPr>
          <p:nvPr>
            <p:ph idx="1"/>
          </p:nvPr>
        </p:nvSpPr>
        <p:spPr/>
        <p:txBody>
          <a:bodyPr>
            <a:normAutofit fontScale="92500" lnSpcReduction="20000"/>
          </a:bodyPr>
          <a:lstStyle/>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US" sz="2000" dirty="0">
              <a:latin typeface="Verdana" charset="0"/>
            </a:endParaRPr>
          </a:p>
          <a:p>
            <a:pPr marL="0" indent="0">
              <a:buNone/>
            </a:pPr>
            <a:r>
              <a:rPr lang="en-US" sz="2000" dirty="0">
                <a:latin typeface="Verdana" charset="0"/>
              </a:rPr>
              <a:t>adapted from [Jensen &amp; Tories, 1979]</a:t>
            </a:r>
            <a:endParaRPr lang="en-GB" sz="2000" dirty="0"/>
          </a:p>
          <a:p>
            <a:pPr marL="0" indent="0">
              <a:buNone/>
            </a:pPr>
            <a:endParaRPr lang="en-GB" sz="2000" dirty="0"/>
          </a:p>
        </p:txBody>
      </p:sp>
      <p:pic>
        <p:nvPicPr>
          <p:cNvPr id="11" name="Bild 10"/>
          <p:cNvPicPr>
            <a:picLocks noChangeAspect="1"/>
          </p:cNvPicPr>
          <p:nvPr/>
        </p:nvPicPr>
        <p:blipFill>
          <a:blip r:embed="rId2"/>
          <a:stretch>
            <a:fillRect/>
          </a:stretch>
        </p:blipFill>
        <p:spPr>
          <a:xfrm>
            <a:off x="1981200" y="1049520"/>
            <a:ext cx="8229600" cy="4220825"/>
          </a:xfrm>
          <a:prstGeom prst="rect">
            <a:avLst/>
          </a:prstGeom>
        </p:spPr>
      </p:pic>
    </p:spTree>
    <p:extLst>
      <p:ext uri="{BB962C8B-B14F-4D97-AF65-F5344CB8AC3E}">
        <p14:creationId xmlns:p14="http://schemas.microsoft.com/office/powerpoint/2010/main" val="210245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293489" y="45618"/>
            <a:ext cx="8229600" cy="1143000"/>
          </a:xfrm>
        </p:spPr>
        <p:txBody>
          <a:bodyPr/>
          <a:lstStyle/>
          <a:p>
            <a:r>
              <a:rPr lang="en-US" dirty="0"/>
              <a:t>Spiral Model</a:t>
            </a:r>
          </a:p>
        </p:txBody>
      </p:sp>
      <p:pic>
        <p:nvPicPr>
          <p:cNvPr id="7" name="Inhaltsplatzhalter 6" descr="boehm-spiral-model.png"/>
          <p:cNvPicPr>
            <a:picLocks noGrp="1" noChangeAspect="1"/>
          </p:cNvPicPr>
          <p:nvPr>
            <p:ph idx="1"/>
          </p:nvPr>
        </p:nvPicPr>
        <p:blipFill>
          <a:blip r:embed="rId3"/>
          <a:srcRect t="18151" b="18151"/>
          <a:stretch>
            <a:fillRect/>
          </a:stretch>
        </p:blipFill>
        <p:spPr>
          <a:xfrm>
            <a:off x="2293489" y="1014995"/>
            <a:ext cx="7573682" cy="4525043"/>
          </a:xfrm>
        </p:spPr>
      </p:pic>
    </p:spTree>
    <p:extLst>
      <p:ext uri="{BB962C8B-B14F-4D97-AF65-F5344CB8AC3E}">
        <p14:creationId xmlns:p14="http://schemas.microsoft.com/office/powerpoint/2010/main" val="2016733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Software Life cycle / model summary:</a:t>
            </a:r>
          </a:p>
        </p:txBody>
      </p:sp>
      <p:sp>
        <p:nvSpPr>
          <p:cNvPr id="3" name="Inhaltsplatzhalter 2"/>
          <p:cNvSpPr>
            <a:spLocks noGrp="1"/>
          </p:cNvSpPr>
          <p:nvPr>
            <p:ph idx="1"/>
          </p:nvPr>
        </p:nvSpPr>
        <p:spPr/>
        <p:txBody>
          <a:bodyPr>
            <a:normAutofit fontScale="77500" lnSpcReduction="20000"/>
          </a:bodyPr>
          <a:lstStyle/>
          <a:p>
            <a:pPr marL="0" indent="0">
              <a:buNone/>
            </a:pPr>
            <a:r>
              <a:rPr lang="en-GB" dirty="0"/>
              <a:t>Software Life cycle</a:t>
            </a:r>
          </a:p>
          <a:p>
            <a:pPr lvl="1"/>
            <a:r>
              <a:rPr lang="en-GB" dirty="0"/>
              <a:t>Activities, work products and their relations</a:t>
            </a:r>
          </a:p>
          <a:p>
            <a:pPr marL="0" indent="0">
              <a:buNone/>
            </a:pPr>
            <a:endParaRPr lang="en-GB" dirty="0"/>
          </a:p>
          <a:p>
            <a:pPr marL="0" indent="0">
              <a:buNone/>
            </a:pPr>
            <a:r>
              <a:rPr lang="en-GB" dirty="0"/>
              <a:t>Software life cycle model</a:t>
            </a:r>
          </a:p>
          <a:p>
            <a:pPr lvl="1"/>
            <a:r>
              <a:rPr lang="en-GB" dirty="0"/>
              <a:t>Abstraction of a Software Lifecycle for the purpose of:</a:t>
            </a:r>
          </a:p>
          <a:p>
            <a:pPr lvl="1"/>
            <a:r>
              <a:rPr lang="en-GB" dirty="0"/>
              <a:t>Understanding, </a:t>
            </a:r>
            <a:r>
              <a:rPr lang="en-GB" dirty="0" err="1"/>
              <a:t>Modeling</a:t>
            </a:r>
            <a:r>
              <a:rPr lang="en-GB" dirty="0"/>
              <a:t> and Controlling a Software development</a:t>
            </a:r>
          </a:p>
          <a:p>
            <a:pPr lvl="2"/>
            <a:endParaRPr lang="en-GB" dirty="0"/>
          </a:p>
          <a:p>
            <a:pPr marL="0" indent="0">
              <a:buNone/>
            </a:pPr>
            <a:r>
              <a:rPr lang="en-GB" dirty="0"/>
              <a:t>	</a:t>
            </a:r>
          </a:p>
          <a:p>
            <a:pPr marL="0" indent="0">
              <a:buNone/>
            </a:pPr>
            <a:r>
              <a:rPr lang="en-GB" b="1" dirty="0"/>
              <a:t>What did we learn?:</a:t>
            </a:r>
          </a:p>
          <a:p>
            <a:pPr marL="0" indent="0">
              <a:buNone/>
            </a:pPr>
            <a:r>
              <a:rPr lang="en-GB" dirty="0"/>
              <a:t>We can use models to describe the Software Life cycle and its activities and dependencies.</a:t>
            </a:r>
          </a:p>
          <a:p>
            <a:pPr marL="0" indent="0">
              <a:buNone/>
            </a:pPr>
            <a:endParaRPr lang="en-GB" dirty="0"/>
          </a:p>
          <a:p>
            <a:pPr marL="0" indent="0">
              <a:buNone/>
            </a:pPr>
            <a:r>
              <a:rPr lang="en-GB" b="1" dirty="0"/>
              <a:t>We can also use models to describe a system to be built! </a:t>
            </a:r>
          </a:p>
        </p:txBody>
      </p:sp>
    </p:spTree>
    <p:extLst>
      <p:ext uri="{BB962C8B-B14F-4D97-AF65-F5344CB8AC3E}">
        <p14:creationId xmlns:p14="http://schemas.microsoft.com/office/powerpoint/2010/main" val="3511123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Session #4 – Detailed Outline</a:t>
            </a:r>
          </a:p>
        </p:txBody>
      </p:sp>
      <p:sp>
        <p:nvSpPr>
          <p:cNvPr id="3" name="Inhaltsplatzhalter 2"/>
          <p:cNvSpPr>
            <a:spLocks noGrp="1"/>
          </p:cNvSpPr>
          <p:nvPr>
            <p:ph idx="1"/>
          </p:nvPr>
        </p:nvSpPr>
        <p:spPr/>
        <p:txBody>
          <a:bodyPr>
            <a:normAutofit fontScale="92500" lnSpcReduction="20000"/>
          </a:bodyPr>
          <a:lstStyle/>
          <a:p>
            <a:pPr marL="0" indent="0">
              <a:buNone/>
            </a:pPr>
            <a:r>
              <a:rPr lang="en-GB" b="1" dirty="0">
                <a:solidFill>
                  <a:schemeClr val="tx1"/>
                </a:solidFill>
              </a:rPr>
              <a:t>Model based Software Development</a:t>
            </a:r>
          </a:p>
          <a:p>
            <a:r>
              <a:rPr lang="en-GB" dirty="0">
                <a:solidFill>
                  <a:schemeClr val="bg1">
                    <a:lumMod val="75000"/>
                  </a:schemeClr>
                </a:solidFill>
              </a:rPr>
              <a:t>Software Lifecycle definition - redefined</a:t>
            </a:r>
          </a:p>
          <a:p>
            <a:r>
              <a:rPr lang="en-GB" dirty="0">
                <a:solidFill>
                  <a:schemeClr val="bg1">
                    <a:lumMod val="75000"/>
                  </a:schemeClr>
                </a:solidFill>
              </a:rPr>
              <a:t>Software Lifecycle tailoring</a:t>
            </a:r>
          </a:p>
          <a:p>
            <a:r>
              <a:rPr lang="en-GB" dirty="0">
                <a:solidFill>
                  <a:schemeClr val="bg1">
                    <a:lumMod val="75000"/>
                  </a:schemeClr>
                </a:solidFill>
              </a:rPr>
              <a:t>Software Lifecycle model definition</a:t>
            </a:r>
          </a:p>
          <a:p>
            <a:pPr lvl="1"/>
            <a:r>
              <a:rPr lang="en-GB" dirty="0">
                <a:solidFill>
                  <a:schemeClr val="bg1">
                    <a:lumMod val="75000"/>
                  </a:schemeClr>
                </a:solidFill>
              </a:rPr>
              <a:t>Examples</a:t>
            </a:r>
          </a:p>
          <a:p>
            <a:r>
              <a:rPr lang="en-GB" b="1" dirty="0"/>
              <a:t>Unified </a:t>
            </a:r>
            <a:r>
              <a:rPr lang="en-GB" b="1" dirty="0" err="1"/>
              <a:t>Modeling</a:t>
            </a:r>
            <a:r>
              <a:rPr lang="en-GB" b="1" dirty="0"/>
              <a:t> Language</a:t>
            </a:r>
          </a:p>
          <a:p>
            <a:pPr lvl="1"/>
            <a:r>
              <a:rPr lang="en-GB" dirty="0">
                <a:solidFill>
                  <a:srgbClr val="BFBFBF"/>
                </a:solidFill>
              </a:rPr>
              <a:t>Use case diagrams</a:t>
            </a:r>
          </a:p>
          <a:p>
            <a:pPr lvl="1"/>
            <a:r>
              <a:rPr lang="en-GB" dirty="0">
                <a:solidFill>
                  <a:srgbClr val="BFBFBF"/>
                </a:solidFill>
              </a:rPr>
              <a:t>Class diagrams</a:t>
            </a:r>
          </a:p>
          <a:p>
            <a:pPr lvl="1"/>
            <a:r>
              <a:rPr lang="en-GB" dirty="0">
                <a:solidFill>
                  <a:srgbClr val="BFBFBF"/>
                </a:solidFill>
              </a:rPr>
              <a:t>Communication diagrams</a:t>
            </a:r>
          </a:p>
          <a:p>
            <a:pPr lvl="1"/>
            <a:r>
              <a:rPr lang="en-GB" dirty="0">
                <a:solidFill>
                  <a:srgbClr val="BFBFBF"/>
                </a:solidFill>
              </a:rPr>
              <a:t>Component diagrams</a:t>
            </a:r>
          </a:p>
          <a:p>
            <a:pPr lvl="1"/>
            <a:r>
              <a:rPr lang="en-GB" dirty="0" err="1">
                <a:solidFill>
                  <a:srgbClr val="BFBFBF"/>
                </a:solidFill>
              </a:rPr>
              <a:t>Statechart</a:t>
            </a:r>
            <a:r>
              <a:rPr lang="en-GB" dirty="0">
                <a:solidFill>
                  <a:srgbClr val="BFBFBF"/>
                </a:solidFill>
              </a:rPr>
              <a:t> diagrams</a:t>
            </a:r>
          </a:p>
          <a:p>
            <a:pPr lvl="1"/>
            <a:r>
              <a:rPr lang="en-GB" dirty="0">
                <a:solidFill>
                  <a:srgbClr val="BFBFBF"/>
                </a:solidFill>
              </a:rPr>
              <a:t>Deployment diagrams</a:t>
            </a:r>
          </a:p>
        </p:txBody>
      </p:sp>
    </p:spTree>
    <p:extLst>
      <p:ext uri="{BB962C8B-B14F-4D97-AF65-F5344CB8AC3E}">
        <p14:creationId xmlns:p14="http://schemas.microsoft.com/office/powerpoint/2010/main" val="3880614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Unified </a:t>
            </a:r>
            <a:r>
              <a:rPr lang="en-GB" dirty="0" err="1"/>
              <a:t>Modeling</a:t>
            </a:r>
            <a:r>
              <a:rPr lang="en-GB" dirty="0"/>
              <a:t> Language (UML)</a:t>
            </a:r>
          </a:p>
        </p:txBody>
      </p:sp>
      <p:sp>
        <p:nvSpPr>
          <p:cNvPr id="3" name="Inhaltsplatzhalter 2"/>
          <p:cNvSpPr>
            <a:spLocks noGrp="1"/>
          </p:cNvSpPr>
          <p:nvPr>
            <p:ph idx="1"/>
          </p:nvPr>
        </p:nvSpPr>
        <p:spPr/>
        <p:txBody>
          <a:bodyPr>
            <a:normAutofit fontScale="92500" lnSpcReduction="20000"/>
          </a:bodyPr>
          <a:lstStyle/>
          <a:p>
            <a:pPr marL="0" indent="0">
              <a:buNone/>
            </a:pPr>
            <a:r>
              <a:rPr lang="en-GB" dirty="0"/>
              <a:t>Using models to describe a software system to be built:</a:t>
            </a:r>
          </a:p>
          <a:p>
            <a:endParaRPr lang="en-US" dirty="0"/>
          </a:p>
          <a:p>
            <a:pPr marL="0" indent="0">
              <a:buNone/>
            </a:pPr>
            <a:r>
              <a:rPr lang="en-US" dirty="0"/>
              <a:t>UML is a modeling language</a:t>
            </a:r>
          </a:p>
          <a:p>
            <a:pPr lvl="1"/>
            <a:r>
              <a:rPr lang="en-US" b="1" dirty="0">
                <a:solidFill>
                  <a:srgbClr val="274F82"/>
                </a:solidFill>
              </a:rPr>
              <a:t>Graphical</a:t>
            </a:r>
            <a:r>
              <a:rPr lang="en-US" dirty="0">
                <a:solidFill>
                  <a:srgbClr val="274F82"/>
                </a:solidFill>
              </a:rPr>
              <a:t> </a:t>
            </a:r>
            <a:r>
              <a:rPr lang="en-US" b="1" dirty="0">
                <a:solidFill>
                  <a:srgbClr val="274F82"/>
                </a:solidFill>
              </a:rPr>
              <a:t>notation</a:t>
            </a:r>
          </a:p>
          <a:p>
            <a:pPr lvl="1"/>
            <a:r>
              <a:rPr lang="en-US" dirty="0"/>
              <a:t>For documenting specification in </a:t>
            </a:r>
            <a:r>
              <a:rPr lang="en-US" b="1" dirty="0">
                <a:solidFill>
                  <a:srgbClr val="274F82"/>
                </a:solidFill>
              </a:rPr>
              <a:t>analysis</a:t>
            </a:r>
            <a:r>
              <a:rPr lang="en-US" dirty="0">
                <a:solidFill>
                  <a:srgbClr val="274F82"/>
                </a:solidFill>
              </a:rPr>
              <a:t> </a:t>
            </a:r>
            <a:r>
              <a:rPr lang="en-US" dirty="0"/>
              <a:t>and </a:t>
            </a:r>
            <a:r>
              <a:rPr lang="en-US" b="1" dirty="0">
                <a:solidFill>
                  <a:srgbClr val="274F82"/>
                </a:solidFill>
              </a:rPr>
              <a:t>design</a:t>
            </a:r>
          </a:p>
          <a:p>
            <a:pPr lvl="1"/>
            <a:r>
              <a:rPr lang="en-US" dirty="0"/>
              <a:t>Model Driven Development (MDD), </a:t>
            </a:r>
            <a:br>
              <a:rPr lang="en-US" dirty="0"/>
            </a:br>
            <a:r>
              <a:rPr lang="en-US" b="1" dirty="0">
                <a:solidFill>
                  <a:srgbClr val="274F82"/>
                </a:solidFill>
              </a:rPr>
              <a:t>Code generation from the UML-Model</a:t>
            </a:r>
          </a:p>
          <a:p>
            <a:pPr marL="0" indent="0">
              <a:buNone/>
            </a:pPr>
            <a:r>
              <a:rPr lang="en-US" dirty="0"/>
              <a:t>Importance</a:t>
            </a:r>
          </a:p>
          <a:p>
            <a:pPr lvl="1"/>
            <a:r>
              <a:rPr lang="en-US" dirty="0"/>
              <a:t>Recommended OMG (Object Management Group) standard notation</a:t>
            </a:r>
          </a:p>
          <a:p>
            <a:pPr lvl="1"/>
            <a:r>
              <a:rPr lang="en-US" b="1" dirty="0">
                <a:solidFill>
                  <a:srgbClr val="274F82"/>
                </a:solidFill>
              </a:rPr>
              <a:t>De facto standard</a:t>
            </a:r>
            <a:r>
              <a:rPr lang="en-US" dirty="0"/>
              <a:t> in industrial software developments.</a:t>
            </a:r>
          </a:p>
          <a:p>
            <a:pPr lvl="1"/>
            <a:endParaRPr lang="en-US" dirty="0"/>
          </a:p>
          <a:p>
            <a:pPr marL="57150" indent="0">
              <a:buNone/>
            </a:pPr>
            <a:r>
              <a:rPr lang="en-GB" dirty="0"/>
              <a:t>http://</a:t>
            </a:r>
            <a:r>
              <a:rPr lang="en-GB" dirty="0" err="1"/>
              <a:t>www.uml.org</a:t>
            </a:r>
            <a:r>
              <a:rPr lang="en-GB" dirty="0"/>
              <a:t>/</a:t>
            </a:r>
          </a:p>
          <a:p>
            <a:endParaRPr lang="en-US" dirty="0"/>
          </a:p>
          <a:p>
            <a:pPr marL="0" indent="0">
              <a:buNone/>
            </a:pPr>
            <a:endParaRPr lang="en-GB" dirty="0"/>
          </a:p>
        </p:txBody>
      </p:sp>
      <p:pic>
        <p:nvPicPr>
          <p:cNvPr id="9" name="Bild 8" descr="UML_logo.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3624" y="1638674"/>
            <a:ext cx="1709267" cy="1215091"/>
          </a:xfrm>
          <a:prstGeom prst="rect">
            <a:avLst/>
          </a:prstGeom>
        </p:spPr>
      </p:pic>
    </p:spTree>
    <p:extLst>
      <p:ext uri="{BB962C8B-B14F-4D97-AF65-F5344CB8AC3E}">
        <p14:creationId xmlns:p14="http://schemas.microsoft.com/office/powerpoint/2010/main" val="209559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sz="3400" dirty="0">
                <a:ea typeface="ＭＳ Ｐゴシック" charset="-128"/>
                <a:cs typeface="ＭＳ Ｐゴシック" charset="-128"/>
              </a:rPr>
              <a:t>Creating a System model using UML</a:t>
            </a:r>
          </a:p>
        </p:txBody>
      </p:sp>
      <p:sp>
        <p:nvSpPr>
          <p:cNvPr id="251907" name="Rectangle 3"/>
          <p:cNvSpPr>
            <a:spLocks noGrp="1" noChangeArrowheads="1"/>
          </p:cNvSpPr>
          <p:nvPr>
            <p:ph idx="1"/>
          </p:nvPr>
        </p:nvSpPr>
        <p:spPr/>
        <p:txBody>
          <a:bodyPr>
            <a:normAutofit fontScale="85000" lnSpcReduction="20000"/>
          </a:bodyPr>
          <a:lstStyle/>
          <a:p>
            <a:pPr marL="0" indent="0">
              <a:buNone/>
            </a:pPr>
            <a:r>
              <a:rPr lang="en-US" dirty="0">
                <a:solidFill>
                  <a:srgbClr val="000000"/>
                </a:solidFill>
                <a:ea typeface="ＭＳ Ｐゴシック" charset="-128"/>
                <a:cs typeface="ＭＳ Ｐゴシック" charset="-128"/>
              </a:rPr>
              <a:t>A System model is composed of:</a:t>
            </a:r>
          </a:p>
          <a:p>
            <a:pPr marL="0" indent="0">
              <a:buNone/>
            </a:pPr>
            <a:endParaRPr lang="en-US" dirty="0">
              <a:solidFill>
                <a:srgbClr val="000000"/>
              </a:solidFill>
              <a:ea typeface="ＭＳ Ｐゴシック" charset="-128"/>
              <a:cs typeface="ＭＳ Ｐゴシック" charset="-128"/>
            </a:endParaRPr>
          </a:p>
          <a:p>
            <a:pPr marL="0" indent="0">
              <a:buNone/>
            </a:pPr>
            <a:r>
              <a:rPr lang="en-US" dirty="0">
                <a:solidFill>
                  <a:schemeClr val="tx2"/>
                </a:solidFill>
                <a:ea typeface="ＭＳ Ｐゴシック" charset="-128"/>
                <a:cs typeface="ＭＳ Ｐゴシック" charset="-128"/>
              </a:rPr>
              <a:t>Object model:</a:t>
            </a:r>
            <a:r>
              <a:rPr lang="en-US" dirty="0">
                <a:solidFill>
                  <a:srgbClr val="000000"/>
                </a:solidFill>
                <a:ea typeface="ＭＳ Ｐゴシック" charset="-128"/>
                <a:cs typeface="ＭＳ Ｐゴシック" charset="-128"/>
              </a:rPr>
              <a:t> What is the structure of the system?</a:t>
            </a:r>
          </a:p>
          <a:p>
            <a:pPr lvl="1"/>
            <a:r>
              <a:rPr lang="en-US" dirty="0">
                <a:solidFill>
                  <a:srgbClr val="000000"/>
                </a:solidFill>
                <a:ea typeface="ＭＳ Ｐゴシック" charset="-128"/>
                <a:cs typeface="ＭＳ Ｐゴシック" charset="-128"/>
              </a:rPr>
              <a:t>Class diagrams, Deployment diagrams, Component diagrams</a:t>
            </a:r>
          </a:p>
          <a:p>
            <a:pPr lvl="1"/>
            <a:endParaRPr lang="en-US" dirty="0">
              <a:solidFill>
                <a:srgbClr val="000000"/>
              </a:solidFill>
              <a:ea typeface="ＭＳ Ｐゴシック" charset="-128"/>
              <a:cs typeface="ＭＳ Ｐゴシック" charset="-128"/>
            </a:endParaRPr>
          </a:p>
          <a:p>
            <a:pPr marL="0" indent="0">
              <a:buNone/>
            </a:pPr>
            <a:r>
              <a:rPr lang="en-US" dirty="0">
                <a:solidFill>
                  <a:srgbClr val="1F497D"/>
                </a:solidFill>
                <a:ea typeface="ＭＳ Ｐゴシック" charset="-128"/>
                <a:cs typeface="ＭＳ Ｐゴシック" charset="-128"/>
              </a:rPr>
              <a:t>Functional model: </a:t>
            </a:r>
            <a:r>
              <a:rPr lang="en-US" dirty="0">
                <a:solidFill>
                  <a:srgbClr val="000000"/>
                </a:solidFill>
                <a:ea typeface="ＭＳ Ｐゴシック" charset="-128"/>
                <a:cs typeface="ＭＳ Ｐゴシック" charset="-128"/>
              </a:rPr>
              <a:t>What are the functions of the system</a:t>
            </a:r>
          </a:p>
          <a:p>
            <a:pPr lvl="1"/>
            <a:r>
              <a:rPr lang="en-US" dirty="0">
                <a:solidFill>
                  <a:srgbClr val="000000"/>
                </a:solidFill>
                <a:ea typeface="ＭＳ Ｐゴシック" charset="-128"/>
                <a:cs typeface="ＭＳ Ｐゴシック" charset="-128"/>
              </a:rPr>
              <a:t>Scenarios, Use case diagrams </a:t>
            </a:r>
          </a:p>
          <a:p>
            <a:pPr lvl="1"/>
            <a:endParaRPr lang="en-US" dirty="0">
              <a:solidFill>
                <a:srgbClr val="000000"/>
              </a:solidFill>
              <a:ea typeface="ＭＳ Ｐゴシック" charset="-128"/>
              <a:cs typeface="ＭＳ Ｐゴシック" charset="-128"/>
            </a:endParaRPr>
          </a:p>
          <a:p>
            <a:pPr marL="0" indent="0">
              <a:buNone/>
            </a:pPr>
            <a:r>
              <a:rPr lang="en-US" dirty="0">
                <a:solidFill>
                  <a:srgbClr val="1F497D"/>
                </a:solidFill>
                <a:ea typeface="ＭＳ Ｐゴシック" charset="-128"/>
                <a:cs typeface="ＭＳ Ｐゴシック" charset="-128"/>
              </a:rPr>
              <a:t>Dynamic model: </a:t>
            </a:r>
            <a:r>
              <a:rPr lang="en-US" dirty="0">
                <a:solidFill>
                  <a:srgbClr val="000000"/>
                </a:solidFill>
                <a:ea typeface="ＭＳ Ｐゴシック" charset="-128"/>
                <a:cs typeface="ＭＳ Ｐゴシック" charset="-128"/>
              </a:rPr>
              <a:t>How does the system react to external events?</a:t>
            </a:r>
          </a:p>
          <a:p>
            <a:pPr lvl="1"/>
            <a:r>
              <a:rPr lang="en-US" dirty="0">
                <a:solidFill>
                  <a:srgbClr val="000000"/>
                </a:solidFill>
                <a:ea typeface="ＭＳ Ｐゴシック" charset="-128"/>
                <a:cs typeface="ＭＳ Ｐゴシック" charset="-128"/>
              </a:rPr>
              <a:t>Communication diagrams, State chart diagrams, Sequence diagrams, activity diagrams</a:t>
            </a:r>
          </a:p>
          <a:p>
            <a:pPr marL="0" indent="0">
              <a:buNone/>
            </a:pPr>
            <a:endParaRPr lang="en-US" dirty="0">
              <a:solidFill>
                <a:srgbClr val="000000"/>
              </a:solidFill>
              <a:ea typeface="ＭＳ Ｐゴシック" charset="-128"/>
              <a:cs typeface="ＭＳ Ｐゴシック" charset="-128"/>
            </a:endParaRPr>
          </a:p>
          <a:p>
            <a:pPr marL="0" indent="0">
              <a:buNone/>
            </a:pPr>
            <a:r>
              <a:rPr lang="en-US" b="1" dirty="0">
                <a:solidFill>
                  <a:srgbClr val="000000"/>
                </a:solidFill>
                <a:ea typeface="ＭＳ Ｐゴシック" charset="-128"/>
                <a:cs typeface="ＭＳ Ｐゴシック" charset="-128"/>
              </a:rPr>
              <a:t>We use UML to describe the System model</a:t>
            </a:r>
          </a:p>
          <a:p>
            <a:endParaRPr lang="en-US" dirty="0">
              <a:solidFill>
                <a:srgbClr val="000000"/>
              </a:solidFill>
              <a:ea typeface="ＭＳ Ｐゴシック" charset="-128"/>
              <a:cs typeface="ＭＳ Ｐゴシック" charset="-128"/>
            </a:endParaRPr>
          </a:p>
          <a:p>
            <a:pPr lvl="1"/>
            <a:endParaRPr lang="en-US" dirty="0">
              <a:solidFill>
                <a:srgbClr val="000000"/>
              </a:solidFill>
            </a:endParaRPr>
          </a:p>
        </p:txBody>
      </p:sp>
    </p:spTree>
    <p:extLst>
      <p:ext uri="{BB962C8B-B14F-4D97-AF65-F5344CB8AC3E}">
        <p14:creationId xmlns:p14="http://schemas.microsoft.com/office/powerpoint/2010/main" val="7275703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fade">
                                      <p:cBhvr>
                                        <p:cTn id="7" dur="500"/>
                                        <p:tgtEl>
                                          <p:spTgt spid="251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1907">
                                            <p:txEl>
                                              <p:pRg st="2" end="2"/>
                                            </p:txEl>
                                          </p:spTgt>
                                        </p:tgtEl>
                                        <p:attrNameLst>
                                          <p:attrName>style.visibility</p:attrName>
                                        </p:attrNameLst>
                                      </p:cBhvr>
                                      <p:to>
                                        <p:strVal val="visible"/>
                                      </p:to>
                                    </p:set>
                                    <p:animEffect transition="in" filter="fade">
                                      <p:cBhvr>
                                        <p:cTn id="12" dur="500"/>
                                        <p:tgtEl>
                                          <p:spTgt spid="251907">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1907">
                                            <p:txEl>
                                              <p:pRg st="3" end="3"/>
                                            </p:txEl>
                                          </p:spTgt>
                                        </p:tgtEl>
                                        <p:attrNameLst>
                                          <p:attrName>style.visibility</p:attrName>
                                        </p:attrNameLst>
                                      </p:cBhvr>
                                      <p:to>
                                        <p:strVal val="visible"/>
                                      </p:to>
                                    </p:set>
                                    <p:animEffect transition="in" filter="fade">
                                      <p:cBhvr>
                                        <p:cTn id="15" dur="500"/>
                                        <p:tgtEl>
                                          <p:spTgt spid="25190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1907">
                                            <p:txEl>
                                              <p:pRg st="5" end="5"/>
                                            </p:txEl>
                                          </p:spTgt>
                                        </p:tgtEl>
                                        <p:attrNameLst>
                                          <p:attrName>style.visibility</p:attrName>
                                        </p:attrNameLst>
                                      </p:cBhvr>
                                      <p:to>
                                        <p:strVal val="visible"/>
                                      </p:to>
                                    </p:set>
                                    <p:animEffect transition="in" filter="fade">
                                      <p:cBhvr>
                                        <p:cTn id="20" dur="500"/>
                                        <p:tgtEl>
                                          <p:spTgt spid="251907">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1907">
                                            <p:txEl>
                                              <p:pRg st="6" end="6"/>
                                            </p:txEl>
                                          </p:spTgt>
                                        </p:tgtEl>
                                        <p:attrNameLst>
                                          <p:attrName>style.visibility</p:attrName>
                                        </p:attrNameLst>
                                      </p:cBhvr>
                                      <p:to>
                                        <p:strVal val="visible"/>
                                      </p:to>
                                    </p:set>
                                    <p:animEffect transition="in" filter="fade">
                                      <p:cBhvr>
                                        <p:cTn id="23" dur="500"/>
                                        <p:tgtEl>
                                          <p:spTgt spid="251907">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1907">
                                            <p:txEl>
                                              <p:pRg st="8" end="8"/>
                                            </p:txEl>
                                          </p:spTgt>
                                        </p:tgtEl>
                                        <p:attrNameLst>
                                          <p:attrName>style.visibility</p:attrName>
                                        </p:attrNameLst>
                                      </p:cBhvr>
                                      <p:to>
                                        <p:strVal val="visible"/>
                                      </p:to>
                                    </p:set>
                                    <p:animEffect transition="in" filter="fade">
                                      <p:cBhvr>
                                        <p:cTn id="28" dur="500"/>
                                        <p:tgtEl>
                                          <p:spTgt spid="251907">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1907">
                                            <p:txEl>
                                              <p:pRg st="9" end="9"/>
                                            </p:txEl>
                                          </p:spTgt>
                                        </p:tgtEl>
                                        <p:attrNameLst>
                                          <p:attrName>style.visibility</p:attrName>
                                        </p:attrNameLst>
                                      </p:cBhvr>
                                      <p:to>
                                        <p:strVal val="visible"/>
                                      </p:to>
                                    </p:set>
                                    <p:animEffect transition="in" filter="fade">
                                      <p:cBhvr>
                                        <p:cTn id="31" dur="500"/>
                                        <p:tgtEl>
                                          <p:spTgt spid="251907">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1907">
                                            <p:txEl>
                                              <p:pRg st="11" end="11"/>
                                            </p:txEl>
                                          </p:spTgt>
                                        </p:tgtEl>
                                        <p:attrNameLst>
                                          <p:attrName>style.visibility</p:attrName>
                                        </p:attrNameLst>
                                      </p:cBhvr>
                                      <p:to>
                                        <p:strVal val="visible"/>
                                      </p:to>
                                    </p:set>
                                    <p:animEffect transition="in" filter="fade">
                                      <p:cBhvr>
                                        <p:cTn id="36" dur="500"/>
                                        <p:tgtEl>
                                          <p:spTgt spid="251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a:ea typeface="ＭＳ Ｐゴシック" charset="-128"/>
                <a:cs typeface="ＭＳ Ｐゴシック" charset="-128"/>
              </a:rPr>
              <a:t>Creating a System model using UML</a:t>
            </a:r>
            <a:endParaRPr lang="en-US" sz="3400" dirty="0">
              <a:ea typeface="ＭＳ Ｐゴシック" charset="-128"/>
              <a:cs typeface="ＭＳ Ｐゴシック" charset="-128"/>
            </a:endParaRPr>
          </a:p>
        </p:txBody>
      </p:sp>
      <p:sp>
        <p:nvSpPr>
          <p:cNvPr id="251907" name="Rectangle 3"/>
          <p:cNvSpPr>
            <a:spLocks noGrp="1" noChangeArrowheads="1"/>
          </p:cNvSpPr>
          <p:nvPr>
            <p:ph idx="1"/>
          </p:nvPr>
        </p:nvSpPr>
        <p:spPr/>
        <p:txBody>
          <a:bodyPr>
            <a:normAutofit fontScale="85000" lnSpcReduction="20000"/>
          </a:bodyPr>
          <a:lstStyle/>
          <a:p>
            <a:pPr marL="0" indent="0">
              <a:buNone/>
            </a:pPr>
            <a:r>
              <a:rPr lang="en-US" dirty="0">
                <a:solidFill>
                  <a:srgbClr val="000000"/>
                </a:solidFill>
                <a:ea typeface="ＭＳ Ｐゴシック" charset="-128"/>
                <a:cs typeface="ＭＳ Ｐゴシック" charset="-128"/>
              </a:rPr>
              <a:t>A System model is composed of:</a:t>
            </a:r>
          </a:p>
          <a:p>
            <a:pPr marL="0" indent="0">
              <a:buNone/>
            </a:pPr>
            <a:endParaRPr lang="en-US" dirty="0">
              <a:solidFill>
                <a:srgbClr val="000000"/>
              </a:solidFill>
              <a:ea typeface="ＭＳ Ｐゴシック" charset="-128"/>
              <a:cs typeface="ＭＳ Ｐゴシック" charset="-128"/>
            </a:endParaRPr>
          </a:p>
          <a:p>
            <a:pPr marL="0" indent="0">
              <a:buNone/>
            </a:pPr>
            <a:r>
              <a:rPr lang="en-US" dirty="0">
                <a:solidFill>
                  <a:schemeClr val="tx2"/>
                </a:solidFill>
                <a:ea typeface="ＭＳ Ｐゴシック" charset="-128"/>
                <a:cs typeface="ＭＳ Ｐゴシック" charset="-128"/>
              </a:rPr>
              <a:t>Object model:</a:t>
            </a:r>
            <a:r>
              <a:rPr lang="en-US" dirty="0">
                <a:solidFill>
                  <a:srgbClr val="000000"/>
                </a:solidFill>
                <a:ea typeface="ＭＳ Ｐゴシック" charset="-128"/>
                <a:cs typeface="ＭＳ Ｐゴシック" charset="-128"/>
              </a:rPr>
              <a:t> What is the structure of the system?</a:t>
            </a:r>
          </a:p>
          <a:p>
            <a:pPr lvl="1"/>
            <a:r>
              <a:rPr lang="en-US" b="1" dirty="0">
                <a:solidFill>
                  <a:srgbClr val="FF0000"/>
                </a:solidFill>
                <a:ea typeface="ＭＳ Ｐゴシック" charset="-128"/>
                <a:cs typeface="ＭＳ Ｐゴシック" charset="-128"/>
              </a:rPr>
              <a:t>Class diagrams, Deployment diagrams, Component diagrams</a:t>
            </a:r>
          </a:p>
          <a:p>
            <a:pPr lvl="1"/>
            <a:endParaRPr lang="en-US" dirty="0">
              <a:solidFill>
                <a:srgbClr val="000000"/>
              </a:solidFill>
              <a:ea typeface="ＭＳ Ｐゴシック" charset="-128"/>
              <a:cs typeface="ＭＳ Ｐゴシック" charset="-128"/>
            </a:endParaRPr>
          </a:p>
          <a:p>
            <a:pPr marL="0" indent="0">
              <a:buNone/>
            </a:pPr>
            <a:r>
              <a:rPr lang="en-US" dirty="0">
                <a:solidFill>
                  <a:srgbClr val="1F497D"/>
                </a:solidFill>
                <a:ea typeface="ＭＳ Ｐゴシック" charset="-128"/>
                <a:cs typeface="ＭＳ Ｐゴシック" charset="-128"/>
              </a:rPr>
              <a:t>Functional model: </a:t>
            </a:r>
            <a:r>
              <a:rPr lang="en-US" dirty="0">
                <a:solidFill>
                  <a:srgbClr val="000000"/>
                </a:solidFill>
                <a:ea typeface="ＭＳ Ｐゴシック" charset="-128"/>
                <a:cs typeface="ＭＳ Ｐゴシック" charset="-128"/>
              </a:rPr>
              <a:t>What are the functions of the system</a:t>
            </a:r>
          </a:p>
          <a:p>
            <a:pPr lvl="1"/>
            <a:r>
              <a:rPr lang="en-US" dirty="0">
                <a:solidFill>
                  <a:srgbClr val="000000"/>
                </a:solidFill>
                <a:ea typeface="ＭＳ Ｐゴシック" charset="-128"/>
                <a:cs typeface="ＭＳ Ｐゴシック" charset="-128"/>
              </a:rPr>
              <a:t>Scenarios, </a:t>
            </a:r>
            <a:r>
              <a:rPr lang="en-US" b="1" dirty="0">
                <a:solidFill>
                  <a:srgbClr val="FF0000"/>
                </a:solidFill>
                <a:ea typeface="ＭＳ Ｐゴシック" charset="-128"/>
                <a:cs typeface="ＭＳ Ｐゴシック" charset="-128"/>
              </a:rPr>
              <a:t>Use case diagrams</a:t>
            </a:r>
            <a:r>
              <a:rPr lang="en-US" dirty="0">
                <a:solidFill>
                  <a:srgbClr val="000000"/>
                </a:solidFill>
                <a:ea typeface="ＭＳ Ｐゴシック" charset="-128"/>
                <a:cs typeface="ＭＳ Ｐゴシック" charset="-128"/>
              </a:rPr>
              <a:t> </a:t>
            </a:r>
          </a:p>
          <a:p>
            <a:pPr lvl="1"/>
            <a:endParaRPr lang="en-US" dirty="0">
              <a:solidFill>
                <a:srgbClr val="000000"/>
              </a:solidFill>
              <a:ea typeface="ＭＳ Ｐゴシック" charset="-128"/>
              <a:cs typeface="ＭＳ Ｐゴシック" charset="-128"/>
            </a:endParaRPr>
          </a:p>
          <a:p>
            <a:pPr marL="0" indent="0">
              <a:buNone/>
            </a:pPr>
            <a:r>
              <a:rPr lang="en-US" dirty="0">
                <a:solidFill>
                  <a:srgbClr val="1F497D"/>
                </a:solidFill>
                <a:ea typeface="ＭＳ Ｐゴシック" charset="-128"/>
                <a:cs typeface="ＭＳ Ｐゴシック" charset="-128"/>
              </a:rPr>
              <a:t>Dynamic model: </a:t>
            </a:r>
            <a:r>
              <a:rPr lang="en-US" dirty="0">
                <a:solidFill>
                  <a:srgbClr val="000000"/>
                </a:solidFill>
                <a:ea typeface="ＭＳ Ｐゴシック" charset="-128"/>
                <a:cs typeface="ＭＳ Ｐゴシック" charset="-128"/>
              </a:rPr>
              <a:t>How does the system react to external events?</a:t>
            </a:r>
          </a:p>
          <a:p>
            <a:pPr lvl="1"/>
            <a:r>
              <a:rPr lang="en-US" b="1" dirty="0">
                <a:solidFill>
                  <a:srgbClr val="FF0000"/>
                </a:solidFill>
                <a:ea typeface="ＭＳ Ｐゴシック" charset="-128"/>
                <a:cs typeface="ＭＳ Ｐゴシック" charset="-128"/>
              </a:rPr>
              <a:t>Communication diagrams, State chart diagrams</a:t>
            </a:r>
            <a:r>
              <a:rPr lang="en-US" dirty="0">
                <a:solidFill>
                  <a:srgbClr val="000000"/>
                </a:solidFill>
                <a:ea typeface="ＭＳ Ｐゴシック" charset="-128"/>
                <a:cs typeface="ＭＳ Ｐゴシック" charset="-128"/>
              </a:rPr>
              <a:t>, Sequence diagrams, activity diagram</a:t>
            </a:r>
          </a:p>
          <a:p>
            <a:pPr marL="0" indent="0">
              <a:buNone/>
            </a:pPr>
            <a:endParaRPr lang="en-US" dirty="0">
              <a:solidFill>
                <a:srgbClr val="000000"/>
              </a:solidFill>
              <a:ea typeface="ＭＳ Ｐゴシック" charset="-128"/>
              <a:cs typeface="ＭＳ Ｐゴシック" charset="-128"/>
            </a:endParaRPr>
          </a:p>
          <a:p>
            <a:pPr marL="0" indent="0">
              <a:buNone/>
            </a:pPr>
            <a:r>
              <a:rPr lang="en-US" b="1" dirty="0">
                <a:solidFill>
                  <a:srgbClr val="000000"/>
                </a:solidFill>
                <a:ea typeface="ＭＳ Ｐゴシック" charset="-128"/>
                <a:cs typeface="ＭＳ Ｐゴシック" charset="-128"/>
              </a:rPr>
              <a:t>We use a </a:t>
            </a:r>
            <a:r>
              <a:rPr lang="en-US" b="1" u="sng" dirty="0">
                <a:solidFill>
                  <a:srgbClr val="000000"/>
                </a:solidFill>
                <a:ea typeface="ＭＳ Ｐゴシック" charset="-128"/>
                <a:cs typeface="ＭＳ Ｐゴシック" charset="-128"/>
              </a:rPr>
              <a:t>subset</a:t>
            </a:r>
            <a:r>
              <a:rPr lang="en-US" b="1" dirty="0">
                <a:solidFill>
                  <a:srgbClr val="000000"/>
                </a:solidFill>
                <a:ea typeface="ＭＳ Ｐゴシック" charset="-128"/>
                <a:cs typeface="ＭＳ Ｐゴシック" charset="-128"/>
              </a:rPr>
              <a:t> of UML to describe the System model</a:t>
            </a:r>
          </a:p>
          <a:p>
            <a:endParaRPr lang="en-US" dirty="0">
              <a:solidFill>
                <a:srgbClr val="000000"/>
              </a:solidFill>
              <a:ea typeface="ＭＳ Ｐゴシック" charset="-128"/>
              <a:cs typeface="ＭＳ Ｐゴシック" charset="-128"/>
            </a:endParaRPr>
          </a:p>
          <a:p>
            <a:pPr lvl="1"/>
            <a:endParaRPr lang="en-US" dirty="0">
              <a:solidFill>
                <a:srgbClr val="000000"/>
              </a:solidFill>
            </a:endParaRPr>
          </a:p>
        </p:txBody>
      </p:sp>
    </p:spTree>
    <p:extLst>
      <p:ext uri="{BB962C8B-B14F-4D97-AF65-F5344CB8AC3E}">
        <p14:creationId xmlns:p14="http://schemas.microsoft.com/office/powerpoint/2010/main" val="2644683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fade">
                                      <p:cBhvr>
                                        <p:cTn id="7" dur="500"/>
                                        <p:tgtEl>
                                          <p:spTgt spid="251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1907">
                                            <p:txEl>
                                              <p:pRg st="2" end="2"/>
                                            </p:txEl>
                                          </p:spTgt>
                                        </p:tgtEl>
                                        <p:attrNameLst>
                                          <p:attrName>style.visibility</p:attrName>
                                        </p:attrNameLst>
                                      </p:cBhvr>
                                      <p:to>
                                        <p:strVal val="visible"/>
                                      </p:to>
                                    </p:set>
                                    <p:animEffect transition="in" filter="fade">
                                      <p:cBhvr>
                                        <p:cTn id="10" dur="500"/>
                                        <p:tgtEl>
                                          <p:spTgt spid="25190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907">
                                            <p:txEl>
                                              <p:pRg st="3" end="3"/>
                                            </p:txEl>
                                          </p:spTgt>
                                        </p:tgtEl>
                                        <p:attrNameLst>
                                          <p:attrName>style.visibility</p:attrName>
                                        </p:attrNameLst>
                                      </p:cBhvr>
                                      <p:to>
                                        <p:strVal val="visible"/>
                                      </p:to>
                                    </p:set>
                                    <p:animEffect transition="in" filter="fade">
                                      <p:cBhvr>
                                        <p:cTn id="13" dur="500"/>
                                        <p:tgtEl>
                                          <p:spTgt spid="251907">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1907">
                                            <p:txEl>
                                              <p:pRg st="5" end="5"/>
                                            </p:txEl>
                                          </p:spTgt>
                                        </p:tgtEl>
                                        <p:attrNameLst>
                                          <p:attrName>style.visibility</p:attrName>
                                        </p:attrNameLst>
                                      </p:cBhvr>
                                      <p:to>
                                        <p:strVal val="visible"/>
                                      </p:to>
                                    </p:set>
                                    <p:animEffect transition="in" filter="fade">
                                      <p:cBhvr>
                                        <p:cTn id="16" dur="500"/>
                                        <p:tgtEl>
                                          <p:spTgt spid="251907">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1907">
                                            <p:txEl>
                                              <p:pRg st="6" end="6"/>
                                            </p:txEl>
                                          </p:spTgt>
                                        </p:tgtEl>
                                        <p:attrNameLst>
                                          <p:attrName>style.visibility</p:attrName>
                                        </p:attrNameLst>
                                      </p:cBhvr>
                                      <p:to>
                                        <p:strVal val="visible"/>
                                      </p:to>
                                    </p:set>
                                    <p:animEffect transition="in" filter="fade">
                                      <p:cBhvr>
                                        <p:cTn id="19" dur="500"/>
                                        <p:tgtEl>
                                          <p:spTgt spid="251907">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1907">
                                            <p:txEl>
                                              <p:pRg st="8" end="8"/>
                                            </p:txEl>
                                          </p:spTgt>
                                        </p:tgtEl>
                                        <p:attrNameLst>
                                          <p:attrName>style.visibility</p:attrName>
                                        </p:attrNameLst>
                                      </p:cBhvr>
                                      <p:to>
                                        <p:strVal val="visible"/>
                                      </p:to>
                                    </p:set>
                                    <p:animEffect transition="in" filter="fade">
                                      <p:cBhvr>
                                        <p:cTn id="22" dur="500"/>
                                        <p:tgtEl>
                                          <p:spTgt spid="251907">
                                            <p:txEl>
                                              <p:pRg st="8" end="8"/>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1907">
                                            <p:txEl>
                                              <p:pRg st="9" end="9"/>
                                            </p:txEl>
                                          </p:spTgt>
                                        </p:tgtEl>
                                        <p:attrNameLst>
                                          <p:attrName>style.visibility</p:attrName>
                                        </p:attrNameLst>
                                      </p:cBhvr>
                                      <p:to>
                                        <p:strVal val="visible"/>
                                      </p:to>
                                    </p:set>
                                    <p:animEffect transition="in" filter="fade">
                                      <p:cBhvr>
                                        <p:cTn id="25" dur="500"/>
                                        <p:tgtEl>
                                          <p:spTgt spid="251907">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1907">
                                            <p:txEl>
                                              <p:pRg st="11" end="11"/>
                                            </p:txEl>
                                          </p:spTgt>
                                        </p:tgtEl>
                                        <p:attrNameLst>
                                          <p:attrName>style.visibility</p:attrName>
                                        </p:attrNameLst>
                                      </p:cBhvr>
                                      <p:to>
                                        <p:strVal val="visible"/>
                                      </p:to>
                                    </p:set>
                                    <p:animEffect transition="in" filter="fade">
                                      <p:cBhvr>
                                        <p:cTn id="30" dur="500"/>
                                        <p:tgtEl>
                                          <p:spTgt spid="251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b="1" dirty="0"/>
              <a:t>Use case diagrams</a:t>
            </a:r>
          </a:p>
          <a:p>
            <a:pPr lvl="1"/>
            <a:r>
              <a:rPr lang="en-US" sz="1800" dirty="0"/>
              <a:t>Describe the functional behavior of a system as seen by the user</a:t>
            </a:r>
            <a:endParaRPr lang="en-US" sz="1800" b="1" dirty="0"/>
          </a:p>
          <a:p>
            <a:pPr marL="0" indent="0">
              <a:buNone/>
            </a:pPr>
            <a:endParaRPr lang="en-US" sz="1800" b="1" dirty="0"/>
          </a:p>
          <a:p>
            <a:pPr marL="0" indent="0">
              <a:buNone/>
            </a:pPr>
            <a:r>
              <a:rPr lang="en-US" sz="1800" b="1" dirty="0"/>
              <a:t>Class diagrams</a:t>
            </a:r>
          </a:p>
          <a:p>
            <a:pPr lvl="1"/>
            <a:r>
              <a:rPr lang="en-US" sz="1800" dirty="0"/>
              <a:t>Describe the static structure of the system: objects with attributes, operations and their associations</a:t>
            </a:r>
          </a:p>
          <a:p>
            <a:pPr marL="0" indent="0">
              <a:buNone/>
            </a:pPr>
            <a:endParaRPr lang="en-US" sz="1800" b="1" dirty="0"/>
          </a:p>
          <a:p>
            <a:pPr marL="0" indent="0">
              <a:buNone/>
            </a:pPr>
            <a:r>
              <a:rPr lang="en-US" sz="1800" b="1" dirty="0"/>
              <a:t>Communication diagrams</a:t>
            </a:r>
          </a:p>
          <a:p>
            <a:pPr lvl="1"/>
            <a:r>
              <a:rPr lang="en-US" sz="1800" dirty="0"/>
              <a:t>Describe the interaction between different objects by using method invocation</a:t>
            </a:r>
          </a:p>
          <a:p>
            <a:pPr lvl="1"/>
            <a:endParaRPr lang="en-US" sz="1800" dirty="0"/>
          </a:p>
          <a:p>
            <a:pPr marL="0" indent="0">
              <a:buNone/>
            </a:pPr>
            <a:r>
              <a:rPr lang="en-US" sz="1800" b="1" dirty="0"/>
              <a:t>Component diagrams</a:t>
            </a:r>
          </a:p>
          <a:p>
            <a:pPr lvl="1"/>
            <a:r>
              <a:rPr lang="en-US" sz="1800" dirty="0"/>
              <a:t>Describe dependencies between components at design time, compilation time and runtime</a:t>
            </a:r>
          </a:p>
          <a:p>
            <a:pPr marL="0" indent="0">
              <a:buNone/>
            </a:pPr>
            <a:endParaRPr lang="en-US" sz="1800" b="1" dirty="0"/>
          </a:p>
          <a:p>
            <a:pPr marL="0" indent="0">
              <a:buNone/>
            </a:pPr>
            <a:r>
              <a:rPr lang="en-US" sz="1800" b="1" dirty="0"/>
              <a:t>Deployment diagrams</a:t>
            </a:r>
          </a:p>
          <a:p>
            <a:pPr lvl="1"/>
            <a:r>
              <a:rPr lang="en-US" sz="1800" dirty="0"/>
              <a:t>Describe the distribution of components on nodes		</a:t>
            </a:r>
          </a:p>
          <a:p>
            <a:pPr marL="0" indent="0">
              <a:buNone/>
            </a:pPr>
            <a:endParaRPr lang="en-US" sz="1800" b="1" dirty="0"/>
          </a:p>
          <a:p>
            <a:pPr marL="0" indent="0">
              <a:buNone/>
            </a:pPr>
            <a:r>
              <a:rPr lang="en-US" sz="1800" b="1" dirty="0"/>
              <a:t>State chart diagrams</a:t>
            </a:r>
          </a:p>
          <a:p>
            <a:pPr lvl="1"/>
            <a:r>
              <a:rPr lang="en-US" sz="1800" dirty="0"/>
              <a:t>Describe the dynamic behavior of a single, individual object</a:t>
            </a:r>
          </a:p>
          <a:p>
            <a:pPr lvl="1"/>
            <a:endParaRPr lang="en-US" sz="1800" dirty="0"/>
          </a:p>
        </p:txBody>
      </p:sp>
      <p:grpSp>
        <p:nvGrpSpPr>
          <p:cNvPr id="43" name="Gruppierung 42"/>
          <p:cNvGrpSpPr/>
          <p:nvPr/>
        </p:nvGrpSpPr>
        <p:grpSpPr>
          <a:xfrm>
            <a:off x="7147390" y="5308380"/>
            <a:ext cx="3037009" cy="346904"/>
            <a:chOff x="21480" y="117692"/>
            <a:chExt cx="4337351" cy="495436"/>
          </a:xfrm>
        </p:grpSpPr>
        <p:pic>
          <p:nvPicPr>
            <p:cNvPr id="44" name="Bild 43"/>
            <p:cNvPicPr>
              <a:picLocks noChangeAspect="1"/>
            </p:cNvPicPr>
            <p:nvPr/>
          </p:nvPicPr>
          <p:blipFill>
            <a:blip r:embed="rId2"/>
            <a:stretch>
              <a:fillRect/>
            </a:stretch>
          </p:blipFill>
          <p:spPr>
            <a:xfrm>
              <a:off x="21480" y="117692"/>
              <a:ext cx="903836" cy="495436"/>
            </a:xfrm>
            <a:prstGeom prst="rect">
              <a:avLst/>
            </a:prstGeom>
            <a:noFill/>
          </p:spPr>
        </p:pic>
        <p:pic>
          <p:nvPicPr>
            <p:cNvPr id="45" name="Bild 44"/>
            <p:cNvPicPr>
              <a:picLocks noChangeAspect="1"/>
            </p:cNvPicPr>
            <p:nvPr/>
          </p:nvPicPr>
          <p:blipFill>
            <a:blip r:embed="rId3"/>
            <a:stretch>
              <a:fillRect/>
            </a:stretch>
          </p:blipFill>
          <p:spPr>
            <a:xfrm>
              <a:off x="925316" y="117692"/>
              <a:ext cx="609252" cy="495436"/>
            </a:xfrm>
            <a:prstGeom prst="rect">
              <a:avLst/>
            </a:prstGeom>
            <a:noFill/>
          </p:spPr>
        </p:pic>
        <p:pic>
          <p:nvPicPr>
            <p:cNvPr id="46" name="Bild 45"/>
            <p:cNvPicPr>
              <a:picLocks noChangeAspect="1"/>
            </p:cNvPicPr>
            <p:nvPr/>
          </p:nvPicPr>
          <p:blipFill>
            <a:blip r:embed="rId4"/>
            <a:stretch>
              <a:fillRect/>
            </a:stretch>
          </p:blipFill>
          <p:spPr>
            <a:xfrm>
              <a:off x="2209711" y="117692"/>
              <a:ext cx="636032" cy="495436"/>
            </a:xfrm>
            <a:prstGeom prst="rect">
              <a:avLst/>
            </a:prstGeom>
            <a:solidFill>
              <a:srgbClr val="008000">
                <a:alpha val="60000"/>
              </a:srgbClr>
            </a:solidFill>
          </p:spPr>
        </p:pic>
        <p:pic>
          <p:nvPicPr>
            <p:cNvPr id="47" name="Bild 46"/>
            <p:cNvPicPr>
              <a:picLocks noChangeAspect="1"/>
            </p:cNvPicPr>
            <p:nvPr/>
          </p:nvPicPr>
          <p:blipFill>
            <a:blip r:embed="rId5"/>
            <a:stretch>
              <a:fillRect/>
            </a:stretch>
          </p:blipFill>
          <p:spPr>
            <a:xfrm>
              <a:off x="1546897" y="117692"/>
              <a:ext cx="662814" cy="495436"/>
            </a:xfrm>
            <a:prstGeom prst="rect">
              <a:avLst/>
            </a:prstGeom>
            <a:noFill/>
          </p:spPr>
        </p:pic>
        <p:pic>
          <p:nvPicPr>
            <p:cNvPr id="48" name="Bild 47"/>
            <p:cNvPicPr>
              <a:picLocks noChangeAspect="1"/>
            </p:cNvPicPr>
            <p:nvPr/>
          </p:nvPicPr>
          <p:blipFill>
            <a:blip r:embed="rId6"/>
            <a:stretch>
              <a:fillRect/>
            </a:stretch>
          </p:blipFill>
          <p:spPr>
            <a:xfrm>
              <a:off x="2845743" y="117692"/>
              <a:ext cx="903836" cy="495436"/>
            </a:xfrm>
            <a:prstGeom prst="rect">
              <a:avLst/>
            </a:prstGeom>
          </p:spPr>
        </p:pic>
        <p:pic>
          <p:nvPicPr>
            <p:cNvPr id="49" name="Bild 48"/>
            <p:cNvPicPr>
              <a:picLocks noChangeAspect="1"/>
            </p:cNvPicPr>
            <p:nvPr/>
          </p:nvPicPr>
          <p:blipFill>
            <a:blip r:embed="rId7"/>
            <a:stretch>
              <a:fillRect/>
            </a:stretch>
          </p:blipFill>
          <p:spPr>
            <a:xfrm>
              <a:off x="3749579" y="117692"/>
              <a:ext cx="609252" cy="495436"/>
            </a:xfrm>
            <a:prstGeom prst="rect">
              <a:avLst/>
            </a:prstGeom>
          </p:spPr>
        </p:pic>
      </p:grpSp>
      <p:grpSp>
        <p:nvGrpSpPr>
          <p:cNvPr id="50" name="Gruppierung 49"/>
          <p:cNvGrpSpPr/>
          <p:nvPr/>
        </p:nvGrpSpPr>
        <p:grpSpPr>
          <a:xfrm>
            <a:off x="7147390" y="4628008"/>
            <a:ext cx="3037009" cy="346904"/>
            <a:chOff x="21480" y="117692"/>
            <a:chExt cx="4337351" cy="495436"/>
          </a:xfrm>
        </p:grpSpPr>
        <p:pic>
          <p:nvPicPr>
            <p:cNvPr id="51" name="Bild 50"/>
            <p:cNvPicPr>
              <a:picLocks noChangeAspect="1"/>
            </p:cNvPicPr>
            <p:nvPr/>
          </p:nvPicPr>
          <p:blipFill>
            <a:blip r:embed="rId2"/>
            <a:stretch>
              <a:fillRect/>
            </a:stretch>
          </p:blipFill>
          <p:spPr>
            <a:xfrm>
              <a:off x="21480" y="117692"/>
              <a:ext cx="903836" cy="495436"/>
            </a:xfrm>
            <a:prstGeom prst="rect">
              <a:avLst/>
            </a:prstGeom>
            <a:noFill/>
          </p:spPr>
        </p:pic>
        <p:pic>
          <p:nvPicPr>
            <p:cNvPr id="52" name="Bild 51"/>
            <p:cNvPicPr>
              <a:picLocks noChangeAspect="1"/>
            </p:cNvPicPr>
            <p:nvPr/>
          </p:nvPicPr>
          <p:blipFill>
            <a:blip r:embed="rId3"/>
            <a:stretch>
              <a:fillRect/>
            </a:stretch>
          </p:blipFill>
          <p:spPr>
            <a:xfrm>
              <a:off x="925316" y="117692"/>
              <a:ext cx="609252" cy="495436"/>
            </a:xfrm>
            <a:prstGeom prst="rect">
              <a:avLst/>
            </a:prstGeom>
            <a:noFill/>
          </p:spPr>
        </p:pic>
        <p:pic>
          <p:nvPicPr>
            <p:cNvPr id="53" name="Bild 52"/>
            <p:cNvPicPr>
              <a:picLocks noChangeAspect="1"/>
            </p:cNvPicPr>
            <p:nvPr/>
          </p:nvPicPr>
          <p:blipFill>
            <a:blip r:embed="rId4"/>
            <a:stretch>
              <a:fillRect/>
            </a:stretch>
          </p:blipFill>
          <p:spPr>
            <a:xfrm>
              <a:off x="2209711" y="117692"/>
              <a:ext cx="636032" cy="495436"/>
            </a:xfrm>
            <a:prstGeom prst="rect">
              <a:avLst/>
            </a:prstGeom>
            <a:noFill/>
          </p:spPr>
        </p:pic>
        <p:pic>
          <p:nvPicPr>
            <p:cNvPr id="54" name="Bild 53"/>
            <p:cNvPicPr>
              <a:picLocks noChangeAspect="1"/>
            </p:cNvPicPr>
            <p:nvPr/>
          </p:nvPicPr>
          <p:blipFill>
            <a:blip r:embed="rId5"/>
            <a:stretch>
              <a:fillRect/>
            </a:stretch>
          </p:blipFill>
          <p:spPr>
            <a:xfrm>
              <a:off x="1546897" y="117692"/>
              <a:ext cx="662814" cy="495436"/>
            </a:xfrm>
            <a:prstGeom prst="rect">
              <a:avLst/>
            </a:prstGeom>
            <a:solidFill>
              <a:srgbClr val="008000">
                <a:alpha val="60000"/>
              </a:srgbClr>
            </a:solidFill>
          </p:spPr>
        </p:pic>
        <p:pic>
          <p:nvPicPr>
            <p:cNvPr id="55" name="Bild 54"/>
            <p:cNvPicPr>
              <a:picLocks noChangeAspect="1"/>
            </p:cNvPicPr>
            <p:nvPr/>
          </p:nvPicPr>
          <p:blipFill>
            <a:blip r:embed="rId6"/>
            <a:stretch>
              <a:fillRect/>
            </a:stretch>
          </p:blipFill>
          <p:spPr>
            <a:xfrm>
              <a:off x="2845743" y="117692"/>
              <a:ext cx="903836" cy="495436"/>
            </a:xfrm>
            <a:prstGeom prst="rect">
              <a:avLst/>
            </a:prstGeom>
          </p:spPr>
        </p:pic>
        <p:pic>
          <p:nvPicPr>
            <p:cNvPr id="56" name="Bild 55"/>
            <p:cNvPicPr>
              <a:picLocks noChangeAspect="1"/>
            </p:cNvPicPr>
            <p:nvPr/>
          </p:nvPicPr>
          <p:blipFill>
            <a:blip r:embed="rId7"/>
            <a:stretch>
              <a:fillRect/>
            </a:stretch>
          </p:blipFill>
          <p:spPr>
            <a:xfrm>
              <a:off x="3749579" y="117692"/>
              <a:ext cx="609252" cy="495436"/>
            </a:xfrm>
            <a:prstGeom prst="rect">
              <a:avLst/>
            </a:prstGeom>
          </p:spPr>
        </p:pic>
      </p:grpSp>
      <p:grpSp>
        <p:nvGrpSpPr>
          <p:cNvPr id="57" name="Gruppierung 56"/>
          <p:cNvGrpSpPr/>
          <p:nvPr/>
        </p:nvGrpSpPr>
        <p:grpSpPr>
          <a:xfrm>
            <a:off x="7147390" y="2861767"/>
            <a:ext cx="3037009" cy="346904"/>
            <a:chOff x="21480" y="117692"/>
            <a:chExt cx="4337351" cy="495436"/>
          </a:xfrm>
        </p:grpSpPr>
        <p:pic>
          <p:nvPicPr>
            <p:cNvPr id="58" name="Bild 57"/>
            <p:cNvPicPr>
              <a:picLocks noChangeAspect="1"/>
            </p:cNvPicPr>
            <p:nvPr/>
          </p:nvPicPr>
          <p:blipFill>
            <a:blip r:embed="rId2"/>
            <a:stretch>
              <a:fillRect/>
            </a:stretch>
          </p:blipFill>
          <p:spPr>
            <a:xfrm>
              <a:off x="21480" y="117692"/>
              <a:ext cx="903836" cy="495436"/>
            </a:xfrm>
            <a:prstGeom prst="rect">
              <a:avLst/>
            </a:prstGeom>
            <a:noFill/>
          </p:spPr>
        </p:pic>
        <p:pic>
          <p:nvPicPr>
            <p:cNvPr id="59" name="Bild 58"/>
            <p:cNvPicPr>
              <a:picLocks noChangeAspect="1"/>
            </p:cNvPicPr>
            <p:nvPr/>
          </p:nvPicPr>
          <p:blipFill>
            <a:blip r:embed="rId3"/>
            <a:stretch>
              <a:fillRect/>
            </a:stretch>
          </p:blipFill>
          <p:spPr>
            <a:xfrm>
              <a:off x="925316" y="117692"/>
              <a:ext cx="609252" cy="495436"/>
            </a:xfrm>
            <a:prstGeom prst="rect">
              <a:avLst/>
            </a:prstGeom>
            <a:solidFill>
              <a:srgbClr val="008000">
                <a:alpha val="60000"/>
              </a:srgbClr>
            </a:solidFill>
          </p:spPr>
        </p:pic>
        <p:pic>
          <p:nvPicPr>
            <p:cNvPr id="60" name="Bild 59"/>
            <p:cNvPicPr>
              <a:picLocks noChangeAspect="1"/>
            </p:cNvPicPr>
            <p:nvPr/>
          </p:nvPicPr>
          <p:blipFill>
            <a:blip r:embed="rId4"/>
            <a:stretch>
              <a:fillRect/>
            </a:stretch>
          </p:blipFill>
          <p:spPr>
            <a:xfrm>
              <a:off x="2209711" y="117692"/>
              <a:ext cx="636032" cy="495436"/>
            </a:xfrm>
            <a:prstGeom prst="rect">
              <a:avLst/>
            </a:prstGeom>
            <a:solidFill>
              <a:srgbClr val="008000">
                <a:alpha val="60000"/>
              </a:srgbClr>
            </a:solidFill>
          </p:spPr>
        </p:pic>
        <p:pic>
          <p:nvPicPr>
            <p:cNvPr id="61" name="Bild 60"/>
            <p:cNvPicPr>
              <a:picLocks noChangeAspect="1"/>
            </p:cNvPicPr>
            <p:nvPr/>
          </p:nvPicPr>
          <p:blipFill>
            <a:blip r:embed="rId5"/>
            <a:stretch>
              <a:fillRect/>
            </a:stretch>
          </p:blipFill>
          <p:spPr>
            <a:xfrm>
              <a:off x="1546897" y="117692"/>
              <a:ext cx="662814" cy="495436"/>
            </a:xfrm>
            <a:prstGeom prst="rect">
              <a:avLst/>
            </a:prstGeom>
            <a:noFill/>
          </p:spPr>
        </p:pic>
        <p:pic>
          <p:nvPicPr>
            <p:cNvPr id="62" name="Bild 61"/>
            <p:cNvPicPr>
              <a:picLocks noChangeAspect="1"/>
            </p:cNvPicPr>
            <p:nvPr/>
          </p:nvPicPr>
          <p:blipFill>
            <a:blip r:embed="rId6"/>
            <a:stretch>
              <a:fillRect/>
            </a:stretch>
          </p:blipFill>
          <p:spPr>
            <a:xfrm>
              <a:off x="2845743" y="117692"/>
              <a:ext cx="903836" cy="495436"/>
            </a:xfrm>
            <a:prstGeom prst="rect">
              <a:avLst/>
            </a:prstGeom>
          </p:spPr>
        </p:pic>
        <p:pic>
          <p:nvPicPr>
            <p:cNvPr id="63" name="Bild 62"/>
            <p:cNvPicPr>
              <a:picLocks noChangeAspect="1"/>
            </p:cNvPicPr>
            <p:nvPr/>
          </p:nvPicPr>
          <p:blipFill>
            <a:blip r:embed="rId7"/>
            <a:stretch>
              <a:fillRect/>
            </a:stretch>
          </p:blipFill>
          <p:spPr>
            <a:xfrm>
              <a:off x="3749579" y="117692"/>
              <a:ext cx="609252" cy="495436"/>
            </a:xfrm>
            <a:prstGeom prst="rect">
              <a:avLst/>
            </a:prstGeom>
          </p:spPr>
        </p:pic>
      </p:grpSp>
      <p:grpSp>
        <p:nvGrpSpPr>
          <p:cNvPr id="64" name="Gruppierung 63"/>
          <p:cNvGrpSpPr/>
          <p:nvPr/>
        </p:nvGrpSpPr>
        <p:grpSpPr>
          <a:xfrm>
            <a:off x="7147390" y="1864610"/>
            <a:ext cx="3037009" cy="346904"/>
            <a:chOff x="21480" y="117692"/>
            <a:chExt cx="4337351" cy="495436"/>
          </a:xfrm>
        </p:grpSpPr>
        <p:pic>
          <p:nvPicPr>
            <p:cNvPr id="65" name="Bild 64"/>
            <p:cNvPicPr>
              <a:picLocks noChangeAspect="1"/>
            </p:cNvPicPr>
            <p:nvPr/>
          </p:nvPicPr>
          <p:blipFill>
            <a:blip r:embed="rId2"/>
            <a:stretch>
              <a:fillRect/>
            </a:stretch>
          </p:blipFill>
          <p:spPr>
            <a:xfrm>
              <a:off x="21480" y="117692"/>
              <a:ext cx="903836" cy="495436"/>
            </a:xfrm>
            <a:prstGeom prst="rect">
              <a:avLst/>
            </a:prstGeom>
            <a:noFill/>
          </p:spPr>
        </p:pic>
        <p:pic>
          <p:nvPicPr>
            <p:cNvPr id="66" name="Bild 65"/>
            <p:cNvPicPr>
              <a:picLocks noChangeAspect="1"/>
            </p:cNvPicPr>
            <p:nvPr/>
          </p:nvPicPr>
          <p:blipFill>
            <a:blip r:embed="rId3"/>
            <a:stretch>
              <a:fillRect/>
            </a:stretch>
          </p:blipFill>
          <p:spPr>
            <a:xfrm>
              <a:off x="925316" y="117692"/>
              <a:ext cx="609252" cy="495436"/>
            </a:xfrm>
            <a:prstGeom prst="rect">
              <a:avLst/>
            </a:prstGeom>
            <a:solidFill>
              <a:srgbClr val="008000">
                <a:alpha val="60000"/>
              </a:srgbClr>
            </a:solidFill>
          </p:spPr>
        </p:pic>
        <p:pic>
          <p:nvPicPr>
            <p:cNvPr id="67" name="Bild 66"/>
            <p:cNvPicPr>
              <a:picLocks noChangeAspect="1"/>
            </p:cNvPicPr>
            <p:nvPr/>
          </p:nvPicPr>
          <p:blipFill>
            <a:blip r:embed="rId4"/>
            <a:stretch>
              <a:fillRect/>
            </a:stretch>
          </p:blipFill>
          <p:spPr>
            <a:xfrm>
              <a:off x="2209711" y="117692"/>
              <a:ext cx="636032" cy="495436"/>
            </a:xfrm>
            <a:prstGeom prst="rect">
              <a:avLst/>
            </a:prstGeom>
            <a:solidFill>
              <a:srgbClr val="008000">
                <a:alpha val="60000"/>
              </a:srgbClr>
            </a:solidFill>
          </p:spPr>
        </p:pic>
        <p:pic>
          <p:nvPicPr>
            <p:cNvPr id="68" name="Bild 67"/>
            <p:cNvPicPr>
              <a:picLocks noChangeAspect="1"/>
            </p:cNvPicPr>
            <p:nvPr/>
          </p:nvPicPr>
          <p:blipFill>
            <a:blip r:embed="rId5"/>
            <a:stretch>
              <a:fillRect/>
            </a:stretch>
          </p:blipFill>
          <p:spPr>
            <a:xfrm>
              <a:off x="1546897" y="117692"/>
              <a:ext cx="662814" cy="495436"/>
            </a:xfrm>
            <a:prstGeom prst="rect">
              <a:avLst/>
            </a:prstGeom>
            <a:noFill/>
          </p:spPr>
        </p:pic>
        <p:pic>
          <p:nvPicPr>
            <p:cNvPr id="69" name="Bild 68"/>
            <p:cNvPicPr>
              <a:picLocks noChangeAspect="1"/>
            </p:cNvPicPr>
            <p:nvPr/>
          </p:nvPicPr>
          <p:blipFill>
            <a:blip r:embed="rId6"/>
            <a:stretch>
              <a:fillRect/>
            </a:stretch>
          </p:blipFill>
          <p:spPr>
            <a:xfrm>
              <a:off x="2845743" y="117692"/>
              <a:ext cx="903836" cy="495436"/>
            </a:xfrm>
            <a:prstGeom prst="rect">
              <a:avLst/>
            </a:prstGeom>
          </p:spPr>
        </p:pic>
        <p:pic>
          <p:nvPicPr>
            <p:cNvPr id="70" name="Bild 69"/>
            <p:cNvPicPr>
              <a:picLocks noChangeAspect="1"/>
            </p:cNvPicPr>
            <p:nvPr/>
          </p:nvPicPr>
          <p:blipFill>
            <a:blip r:embed="rId7"/>
            <a:stretch>
              <a:fillRect/>
            </a:stretch>
          </p:blipFill>
          <p:spPr>
            <a:xfrm>
              <a:off x="3749579" y="117692"/>
              <a:ext cx="609252" cy="495436"/>
            </a:xfrm>
            <a:prstGeom prst="rect">
              <a:avLst/>
            </a:prstGeom>
          </p:spPr>
        </p:pic>
      </p:grpSp>
      <p:grpSp>
        <p:nvGrpSpPr>
          <p:cNvPr id="71" name="Gruppierung 70"/>
          <p:cNvGrpSpPr/>
          <p:nvPr/>
        </p:nvGrpSpPr>
        <p:grpSpPr>
          <a:xfrm>
            <a:off x="7147390" y="1149466"/>
            <a:ext cx="3037009" cy="346904"/>
            <a:chOff x="21480" y="117692"/>
            <a:chExt cx="4337351" cy="495436"/>
          </a:xfrm>
        </p:grpSpPr>
        <p:pic>
          <p:nvPicPr>
            <p:cNvPr id="72" name="Bild 71"/>
            <p:cNvPicPr>
              <a:picLocks noChangeAspect="1"/>
            </p:cNvPicPr>
            <p:nvPr/>
          </p:nvPicPr>
          <p:blipFill>
            <a:blip r:embed="rId2"/>
            <a:stretch>
              <a:fillRect/>
            </a:stretch>
          </p:blipFill>
          <p:spPr>
            <a:xfrm>
              <a:off x="21480" y="117692"/>
              <a:ext cx="903836" cy="495436"/>
            </a:xfrm>
            <a:prstGeom prst="rect">
              <a:avLst/>
            </a:prstGeom>
            <a:solidFill>
              <a:srgbClr val="008000">
                <a:alpha val="60000"/>
              </a:srgbClr>
            </a:solidFill>
          </p:spPr>
        </p:pic>
        <p:pic>
          <p:nvPicPr>
            <p:cNvPr id="73" name="Bild 72"/>
            <p:cNvPicPr>
              <a:picLocks noChangeAspect="1"/>
            </p:cNvPicPr>
            <p:nvPr/>
          </p:nvPicPr>
          <p:blipFill>
            <a:blip r:embed="rId3"/>
            <a:stretch>
              <a:fillRect/>
            </a:stretch>
          </p:blipFill>
          <p:spPr>
            <a:xfrm>
              <a:off x="925316" y="117692"/>
              <a:ext cx="609252" cy="495436"/>
            </a:xfrm>
            <a:prstGeom prst="rect">
              <a:avLst/>
            </a:prstGeom>
            <a:solidFill>
              <a:srgbClr val="008000">
                <a:alpha val="60000"/>
              </a:srgbClr>
            </a:solidFill>
          </p:spPr>
        </p:pic>
        <p:pic>
          <p:nvPicPr>
            <p:cNvPr id="74" name="Bild 73"/>
            <p:cNvPicPr>
              <a:picLocks noChangeAspect="1"/>
            </p:cNvPicPr>
            <p:nvPr/>
          </p:nvPicPr>
          <p:blipFill>
            <a:blip r:embed="rId4"/>
            <a:stretch>
              <a:fillRect/>
            </a:stretch>
          </p:blipFill>
          <p:spPr>
            <a:xfrm>
              <a:off x="2209711" y="117692"/>
              <a:ext cx="636032" cy="495436"/>
            </a:xfrm>
            <a:prstGeom prst="rect">
              <a:avLst/>
            </a:prstGeom>
            <a:noFill/>
          </p:spPr>
        </p:pic>
        <p:pic>
          <p:nvPicPr>
            <p:cNvPr id="75" name="Bild 74"/>
            <p:cNvPicPr>
              <a:picLocks noChangeAspect="1"/>
            </p:cNvPicPr>
            <p:nvPr/>
          </p:nvPicPr>
          <p:blipFill>
            <a:blip r:embed="rId5"/>
            <a:stretch>
              <a:fillRect/>
            </a:stretch>
          </p:blipFill>
          <p:spPr>
            <a:xfrm>
              <a:off x="1546897" y="117692"/>
              <a:ext cx="662814" cy="495436"/>
            </a:xfrm>
            <a:prstGeom prst="rect">
              <a:avLst/>
            </a:prstGeom>
            <a:noFill/>
          </p:spPr>
        </p:pic>
        <p:pic>
          <p:nvPicPr>
            <p:cNvPr id="76" name="Bild 75"/>
            <p:cNvPicPr>
              <a:picLocks noChangeAspect="1"/>
            </p:cNvPicPr>
            <p:nvPr/>
          </p:nvPicPr>
          <p:blipFill>
            <a:blip r:embed="rId6"/>
            <a:stretch>
              <a:fillRect/>
            </a:stretch>
          </p:blipFill>
          <p:spPr>
            <a:xfrm>
              <a:off x="2845743" y="117692"/>
              <a:ext cx="903836" cy="495436"/>
            </a:xfrm>
            <a:prstGeom prst="rect">
              <a:avLst/>
            </a:prstGeom>
          </p:spPr>
        </p:pic>
        <p:pic>
          <p:nvPicPr>
            <p:cNvPr id="77" name="Bild 76"/>
            <p:cNvPicPr>
              <a:picLocks noChangeAspect="1"/>
            </p:cNvPicPr>
            <p:nvPr/>
          </p:nvPicPr>
          <p:blipFill>
            <a:blip r:embed="rId7"/>
            <a:stretch>
              <a:fillRect/>
            </a:stretch>
          </p:blipFill>
          <p:spPr>
            <a:xfrm>
              <a:off x="3749579" y="117692"/>
              <a:ext cx="609252" cy="495436"/>
            </a:xfrm>
            <a:prstGeom prst="rect">
              <a:avLst/>
            </a:prstGeom>
          </p:spPr>
        </p:pic>
      </p:grpSp>
      <p:grpSp>
        <p:nvGrpSpPr>
          <p:cNvPr id="84" name="Gruppierung 83"/>
          <p:cNvGrpSpPr/>
          <p:nvPr/>
        </p:nvGrpSpPr>
        <p:grpSpPr>
          <a:xfrm>
            <a:off x="7147390" y="3635829"/>
            <a:ext cx="3037009" cy="346904"/>
            <a:chOff x="21480" y="117692"/>
            <a:chExt cx="4337351" cy="495436"/>
          </a:xfrm>
        </p:grpSpPr>
        <p:pic>
          <p:nvPicPr>
            <p:cNvPr id="85" name="Bild 84"/>
            <p:cNvPicPr>
              <a:picLocks noChangeAspect="1"/>
            </p:cNvPicPr>
            <p:nvPr/>
          </p:nvPicPr>
          <p:blipFill>
            <a:blip r:embed="rId2"/>
            <a:stretch>
              <a:fillRect/>
            </a:stretch>
          </p:blipFill>
          <p:spPr>
            <a:xfrm>
              <a:off x="21480" y="117692"/>
              <a:ext cx="903836" cy="495436"/>
            </a:xfrm>
            <a:prstGeom prst="rect">
              <a:avLst/>
            </a:prstGeom>
            <a:noFill/>
          </p:spPr>
        </p:pic>
        <p:pic>
          <p:nvPicPr>
            <p:cNvPr id="86" name="Bild 85"/>
            <p:cNvPicPr>
              <a:picLocks noChangeAspect="1"/>
            </p:cNvPicPr>
            <p:nvPr/>
          </p:nvPicPr>
          <p:blipFill>
            <a:blip r:embed="rId3"/>
            <a:stretch>
              <a:fillRect/>
            </a:stretch>
          </p:blipFill>
          <p:spPr>
            <a:xfrm>
              <a:off x="925316" y="117692"/>
              <a:ext cx="609252" cy="495436"/>
            </a:xfrm>
            <a:prstGeom prst="rect">
              <a:avLst/>
            </a:prstGeom>
            <a:noFill/>
          </p:spPr>
        </p:pic>
        <p:pic>
          <p:nvPicPr>
            <p:cNvPr id="87" name="Bild 86"/>
            <p:cNvPicPr>
              <a:picLocks noChangeAspect="1"/>
            </p:cNvPicPr>
            <p:nvPr/>
          </p:nvPicPr>
          <p:blipFill>
            <a:blip r:embed="rId4"/>
            <a:stretch>
              <a:fillRect/>
            </a:stretch>
          </p:blipFill>
          <p:spPr>
            <a:xfrm>
              <a:off x="2209711" y="117692"/>
              <a:ext cx="636032" cy="495436"/>
            </a:xfrm>
            <a:prstGeom prst="rect">
              <a:avLst/>
            </a:prstGeom>
            <a:solidFill>
              <a:srgbClr val="008000">
                <a:alpha val="60000"/>
              </a:srgbClr>
            </a:solidFill>
          </p:spPr>
        </p:pic>
        <p:pic>
          <p:nvPicPr>
            <p:cNvPr id="88" name="Bild 87"/>
            <p:cNvPicPr>
              <a:picLocks noChangeAspect="1"/>
            </p:cNvPicPr>
            <p:nvPr/>
          </p:nvPicPr>
          <p:blipFill>
            <a:blip r:embed="rId5"/>
            <a:stretch>
              <a:fillRect/>
            </a:stretch>
          </p:blipFill>
          <p:spPr>
            <a:xfrm>
              <a:off x="1546897" y="117692"/>
              <a:ext cx="662814" cy="495436"/>
            </a:xfrm>
            <a:prstGeom prst="rect">
              <a:avLst/>
            </a:prstGeom>
            <a:solidFill>
              <a:srgbClr val="008000">
                <a:alpha val="60000"/>
              </a:srgbClr>
            </a:solidFill>
          </p:spPr>
        </p:pic>
        <p:pic>
          <p:nvPicPr>
            <p:cNvPr id="89" name="Bild 88"/>
            <p:cNvPicPr>
              <a:picLocks noChangeAspect="1"/>
            </p:cNvPicPr>
            <p:nvPr/>
          </p:nvPicPr>
          <p:blipFill>
            <a:blip r:embed="rId6"/>
            <a:stretch>
              <a:fillRect/>
            </a:stretch>
          </p:blipFill>
          <p:spPr>
            <a:xfrm>
              <a:off x="2845743" y="117692"/>
              <a:ext cx="903836" cy="495436"/>
            </a:xfrm>
            <a:prstGeom prst="rect">
              <a:avLst/>
            </a:prstGeom>
            <a:solidFill>
              <a:srgbClr val="008000">
                <a:alpha val="60000"/>
              </a:srgbClr>
            </a:solidFill>
          </p:spPr>
        </p:pic>
        <p:pic>
          <p:nvPicPr>
            <p:cNvPr id="90" name="Bild 89"/>
            <p:cNvPicPr>
              <a:picLocks noChangeAspect="1"/>
            </p:cNvPicPr>
            <p:nvPr/>
          </p:nvPicPr>
          <p:blipFill>
            <a:blip r:embed="rId7"/>
            <a:stretch>
              <a:fillRect/>
            </a:stretch>
          </p:blipFill>
          <p:spPr>
            <a:xfrm>
              <a:off x="3749579" y="117692"/>
              <a:ext cx="609252" cy="495436"/>
            </a:xfrm>
            <a:prstGeom prst="rect">
              <a:avLst/>
            </a:prstGeom>
          </p:spPr>
        </p:pic>
      </p:grpSp>
    </p:spTree>
    <p:extLst>
      <p:ext uri="{BB962C8B-B14F-4D97-AF65-F5344CB8AC3E}">
        <p14:creationId xmlns:p14="http://schemas.microsoft.com/office/powerpoint/2010/main" val="390760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a:t>
            </a:r>
          </a:p>
        </p:txBody>
      </p:sp>
      <p:sp>
        <p:nvSpPr>
          <p:cNvPr id="3" name="Content Placeholder 2"/>
          <p:cNvSpPr>
            <a:spLocks noGrp="1"/>
          </p:cNvSpPr>
          <p:nvPr>
            <p:ph idx="1"/>
          </p:nvPr>
        </p:nvSpPr>
        <p:spPr/>
        <p:txBody>
          <a:bodyPr>
            <a:normAutofit fontScale="77500" lnSpcReduction="20000"/>
          </a:bodyPr>
          <a:lstStyle/>
          <a:p>
            <a:pPr marL="0" indent="0">
              <a:buNone/>
            </a:pPr>
            <a:r>
              <a:rPr lang="en-US" sz="2600" b="1" dirty="0"/>
              <a:t>Use case diagrams</a:t>
            </a:r>
          </a:p>
          <a:p>
            <a:pPr lvl="1"/>
            <a:r>
              <a:rPr lang="en-US" sz="2600" dirty="0"/>
              <a:t>Describe the functional behavior of a system as seen by the user</a:t>
            </a:r>
            <a:endParaRPr lang="en-US" sz="2600" b="1" dirty="0"/>
          </a:p>
          <a:p>
            <a:pPr marL="0" indent="0">
              <a:buNone/>
            </a:pPr>
            <a:endParaRPr lang="en-US" sz="1800" b="1" dirty="0"/>
          </a:p>
          <a:p>
            <a:pPr marL="0" indent="0">
              <a:buNone/>
            </a:pPr>
            <a:r>
              <a:rPr lang="en-US" sz="1600" b="1" dirty="0">
                <a:solidFill>
                  <a:srgbClr val="BFBFBF"/>
                </a:solidFill>
              </a:rPr>
              <a:t>Class diagrams</a:t>
            </a:r>
          </a:p>
          <a:p>
            <a:pPr lvl="1"/>
            <a:r>
              <a:rPr lang="en-US" sz="1600" dirty="0">
                <a:solidFill>
                  <a:srgbClr val="BFBFBF"/>
                </a:solidFill>
              </a:rPr>
              <a:t>Describe the static structure of the system: objects with attributes, operations and their associations</a:t>
            </a:r>
          </a:p>
          <a:p>
            <a:pPr marL="0" indent="0">
              <a:buNone/>
            </a:pPr>
            <a:endParaRPr lang="en-US" sz="1600" b="1" dirty="0">
              <a:solidFill>
                <a:srgbClr val="BFBFBF"/>
              </a:solidFill>
            </a:endParaRPr>
          </a:p>
          <a:p>
            <a:pPr marL="0" indent="0">
              <a:buNone/>
            </a:pPr>
            <a:r>
              <a:rPr lang="en-US" sz="1600" b="1" dirty="0">
                <a:solidFill>
                  <a:srgbClr val="BFBFBF"/>
                </a:solidFill>
              </a:rPr>
              <a:t>Communication diagrams</a:t>
            </a:r>
          </a:p>
          <a:p>
            <a:pPr lvl="1"/>
            <a:r>
              <a:rPr lang="en-US" sz="1600" dirty="0">
                <a:solidFill>
                  <a:srgbClr val="BFBFBF"/>
                </a:solidFill>
              </a:rPr>
              <a:t>Describe the interaction between different objects by using method invocation</a:t>
            </a:r>
          </a:p>
          <a:p>
            <a:pPr lvl="1"/>
            <a:endParaRPr lang="en-US" sz="1600" dirty="0">
              <a:solidFill>
                <a:srgbClr val="BFBFBF"/>
              </a:solidFill>
            </a:endParaRPr>
          </a:p>
          <a:p>
            <a:pPr marL="0" indent="0">
              <a:buNone/>
            </a:pPr>
            <a:r>
              <a:rPr lang="en-US" sz="1600" b="1" dirty="0">
                <a:solidFill>
                  <a:srgbClr val="BFBFBF"/>
                </a:solidFill>
              </a:rPr>
              <a:t>Component diagrams</a:t>
            </a:r>
          </a:p>
          <a:p>
            <a:pPr lvl="1"/>
            <a:r>
              <a:rPr lang="en-US" sz="1600" dirty="0">
                <a:solidFill>
                  <a:srgbClr val="BFBFBF"/>
                </a:solidFill>
              </a:rPr>
              <a:t>Describe dependencies between components at design time, compilation time and runtime</a:t>
            </a:r>
          </a:p>
          <a:p>
            <a:pPr marL="0" indent="0">
              <a:buNone/>
            </a:pPr>
            <a:endParaRPr lang="en-US" sz="1600" b="1" dirty="0">
              <a:solidFill>
                <a:srgbClr val="BFBFBF"/>
              </a:solidFill>
            </a:endParaRPr>
          </a:p>
          <a:p>
            <a:pPr marL="0" indent="0">
              <a:buNone/>
            </a:pPr>
            <a:r>
              <a:rPr lang="en-US" sz="1600" b="1" dirty="0">
                <a:solidFill>
                  <a:srgbClr val="BFBFBF"/>
                </a:solidFill>
              </a:rPr>
              <a:t>Deployment diagrams</a:t>
            </a:r>
          </a:p>
          <a:p>
            <a:pPr lvl="1"/>
            <a:r>
              <a:rPr lang="en-US" sz="1600" dirty="0">
                <a:solidFill>
                  <a:srgbClr val="BFBFBF"/>
                </a:solidFill>
              </a:rPr>
              <a:t>Describe the distribution of components on nodes		</a:t>
            </a:r>
          </a:p>
          <a:p>
            <a:pPr marL="0" indent="0">
              <a:buNone/>
            </a:pPr>
            <a:endParaRPr lang="en-US" sz="1600" b="1" dirty="0">
              <a:solidFill>
                <a:srgbClr val="BFBFBF"/>
              </a:solidFill>
            </a:endParaRPr>
          </a:p>
          <a:p>
            <a:pPr marL="0" indent="0">
              <a:buNone/>
            </a:pPr>
            <a:r>
              <a:rPr lang="en-US" sz="1600" b="1" dirty="0">
                <a:solidFill>
                  <a:srgbClr val="BFBFBF"/>
                </a:solidFill>
              </a:rPr>
              <a:t>State chart diagrams</a:t>
            </a:r>
          </a:p>
          <a:p>
            <a:pPr lvl="1"/>
            <a:r>
              <a:rPr lang="en-US" sz="1600" dirty="0">
                <a:solidFill>
                  <a:srgbClr val="BFBFBF"/>
                </a:solidFill>
              </a:rPr>
              <a:t>Describe the dynamic behavior of a single, individual object</a:t>
            </a:r>
          </a:p>
          <a:p>
            <a:pPr lvl="1"/>
            <a:endParaRPr lang="en-US" sz="1800" dirty="0"/>
          </a:p>
        </p:txBody>
      </p:sp>
      <p:grpSp>
        <p:nvGrpSpPr>
          <p:cNvPr id="113" name="Gruppierung 112"/>
          <p:cNvGrpSpPr/>
          <p:nvPr/>
        </p:nvGrpSpPr>
        <p:grpSpPr>
          <a:xfrm>
            <a:off x="5937915" y="1049520"/>
            <a:ext cx="4246484" cy="485057"/>
            <a:chOff x="21480" y="117692"/>
            <a:chExt cx="4337351" cy="495436"/>
          </a:xfrm>
        </p:grpSpPr>
        <p:pic>
          <p:nvPicPr>
            <p:cNvPr id="114" name="Bild 113"/>
            <p:cNvPicPr>
              <a:picLocks noChangeAspect="1"/>
            </p:cNvPicPr>
            <p:nvPr/>
          </p:nvPicPr>
          <p:blipFill>
            <a:blip r:embed="rId2"/>
            <a:stretch>
              <a:fillRect/>
            </a:stretch>
          </p:blipFill>
          <p:spPr>
            <a:xfrm>
              <a:off x="21480" y="117692"/>
              <a:ext cx="903836" cy="495436"/>
            </a:xfrm>
            <a:prstGeom prst="rect">
              <a:avLst/>
            </a:prstGeom>
            <a:solidFill>
              <a:srgbClr val="008000">
                <a:alpha val="60000"/>
              </a:srgbClr>
            </a:solidFill>
          </p:spPr>
        </p:pic>
        <p:pic>
          <p:nvPicPr>
            <p:cNvPr id="115" name="Bild 114"/>
            <p:cNvPicPr>
              <a:picLocks noChangeAspect="1"/>
            </p:cNvPicPr>
            <p:nvPr/>
          </p:nvPicPr>
          <p:blipFill>
            <a:blip r:embed="rId3"/>
            <a:stretch>
              <a:fillRect/>
            </a:stretch>
          </p:blipFill>
          <p:spPr>
            <a:xfrm>
              <a:off x="925316" y="117692"/>
              <a:ext cx="609252" cy="495436"/>
            </a:xfrm>
            <a:prstGeom prst="rect">
              <a:avLst/>
            </a:prstGeom>
            <a:solidFill>
              <a:srgbClr val="008000">
                <a:alpha val="60000"/>
              </a:srgbClr>
            </a:solidFill>
          </p:spPr>
        </p:pic>
        <p:pic>
          <p:nvPicPr>
            <p:cNvPr id="116" name="Bild 115"/>
            <p:cNvPicPr>
              <a:picLocks noChangeAspect="1"/>
            </p:cNvPicPr>
            <p:nvPr/>
          </p:nvPicPr>
          <p:blipFill>
            <a:blip r:embed="rId4"/>
            <a:stretch>
              <a:fillRect/>
            </a:stretch>
          </p:blipFill>
          <p:spPr>
            <a:xfrm>
              <a:off x="2209711" y="117692"/>
              <a:ext cx="636032" cy="495436"/>
            </a:xfrm>
            <a:prstGeom prst="rect">
              <a:avLst/>
            </a:prstGeom>
            <a:noFill/>
          </p:spPr>
        </p:pic>
        <p:pic>
          <p:nvPicPr>
            <p:cNvPr id="117" name="Bild 116"/>
            <p:cNvPicPr>
              <a:picLocks noChangeAspect="1"/>
            </p:cNvPicPr>
            <p:nvPr/>
          </p:nvPicPr>
          <p:blipFill>
            <a:blip r:embed="rId5"/>
            <a:stretch>
              <a:fillRect/>
            </a:stretch>
          </p:blipFill>
          <p:spPr>
            <a:xfrm>
              <a:off x="1546897" y="117692"/>
              <a:ext cx="662814" cy="495436"/>
            </a:xfrm>
            <a:prstGeom prst="rect">
              <a:avLst/>
            </a:prstGeom>
            <a:noFill/>
          </p:spPr>
        </p:pic>
        <p:pic>
          <p:nvPicPr>
            <p:cNvPr id="118" name="Bild 117"/>
            <p:cNvPicPr>
              <a:picLocks noChangeAspect="1"/>
            </p:cNvPicPr>
            <p:nvPr/>
          </p:nvPicPr>
          <p:blipFill>
            <a:blip r:embed="rId6"/>
            <a:stretch>
              <a:fillRect/>
            </a:stretch>
          </p:blipFill>
          <p:spPr>
            <a:xfrm>
              <a:off x="2845743" y="117692"/>
              <a:ext cx="903836" cy="495436"/>
            </a:xfrm>
            <a:prstGeom prst="rect">
              <a:avLst/>
            </a:prstGeom>
          </p:spPr>
        </p:pic>
        <p:pic>
          <p:nvPicPr>
            <p:cNvPr id="119" name="Bild 118"/>
            <p:cNvPicPr>
              <a:picLocks noChangeAspect="1"/>
            </p:cNvPicPr>
            <p:nvPr/>
          </p:nvPicPr>
          <p:blipFill>
            <a:blip r:embed="rId7"/>
            <a:stretch>
              <a:fillRect/>
            </a:stretch>
          </p:blipFill>
          <p:spPr>
            <a:xfrm>
              <a:off x="3749579" y="117692"/>
              <a:ext cx="609252" cy="495436"/>
            </a:xfrm>
            <a:prstGeom prst="rect">
              <a:avLst/>
            </a:prstGeom>
          </p:spPr>
        </p:pic>
      </p:grpSp>
    </p:spTree>
    <p:extLst>
      <p:ext uri="{BB962C8B-B14F-4D97-AF65-F5344CB8AC3E}">
        <p14:creationId xmlns:p14="http://schemas.microsoft.com/office/powerpoint/2010/main" val="185860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a:t>
            </a:r>
          </a:p>
        </p:txBody>
      </p:sp>
      <p:sp>
        <p:nvSpPr>
          <p:cNvPr id="7" name="Content Placeholder 2"/>
          <p:cNvSpPr>
            <a:spLocks noGrp="1"/>
          </p:cNvSpPr>
          <p:nvPr>
            <p:ph idx="1"/>
          </p:nvPr>
        </p:nvSpPr>
        <p:spPr/>
        <p:txBody>
          <a:bodyPr/>
          <a:lstStyle/>
          <a:p>
            <a:r>
              <a:rPr lang="en-US" dirty="0"/>
              <a:t>Used during requirements elicitation and analysis to represent the behavior that is visible from the outside of the system</a:t>
            </a:r>
          </a:p>
          <a:p>
            <a:endParaRPr lang="en-US" dirty="0"/>
          </a:p>
          <a:p>
            <a:endParaRPr lang="en-US" dirty="0"/>
          </a:p>
        </p:txBody>
      </p:sp>
      <p:sp>
        <p:nvSpPr>
          <p:cNvPr id="8" name="Rectangle 7"/>
          <p:cNvSpPr/>
          <p:nvPr/>
        </p:nvSpPr>
        <p:spPr>
          <a:xfrm>
            <a:off x="5401136" y="2440686"/>
            <a:ext cx="5111750" cy="1323439"/>
          </a:xfrm>
          <a:prstGeom prst="rect">
            <a:avLst/>
          </a:prstGeom>
        </p:spPr>
        <p:txBody>
          <a:bodyPr wrap="square">
            <a:spAutoFit/>
          </a:bodyPr>
          <a:lstStyle/>
          <a:p>
            <a:r>
              <a:rPr lang="en-US" sz="2000" dirty="0"/>
              <a:t>A </a:t>
            </a:r>
            <a:r>
              <a:rPr lang="en-US" sz="2000" i="1" dirty="0">
                <a:solidFill>
                  <a:srgbClr val="326394"/>
                </a:solidFill>
              </a:rPr>
              <a:t>use case</a:t>
            </a:r>
            <a:r>
              <a:rPr lang="en-US" sz="2000" dirty="0">
                <a:solidFill>
                  <a:srgbClr val="326394"/>
                </a:solidFill>
              </a:rPr>
              <a:t> </a:t>
            </a:r>
            <a:r>
              <a:rPr lang="en-US" sz="2000" dirty="0"/>
              <a:t>represents a functionality provided by the system</a:t>
            </a:r>
            <a:br>
              <a:rPr lang="en-US" sz="2000" dirty="0"/>
            </a:br>
            <a:endParaRPr lang="en-US" sz="2000" dirty="0"/>
          </a:p>
          <a:p>
            <a:r>
              <a:rPr lang="en-US" sz="2000" dirty="0"/>
              <a:t>Use case are associated with actors</a:t>
            </a:r>
          </a:p>
        </p:txBody>
      </p:sp>
      <p:sp>
        <p:nvSpPr>
          <p:cNvPr id="9" name="Rectangle 22"/>
          <p:cNvSpPr>
            <a:spLocks noChangeArrowheads="1"/>
          </p:cNvSpPr>
          <p:nvPr/>
        </p:nvSpPr>
        <p:spPr bwMode="auto">
          <a:xfrm>
            <a:off x="5401138" y="5300316"/>
            <a:ext cx="5111750" cy="1118276"/>
          </a:xfrm>
          <a:prstGeom prst="rect">
            <a:avLst/>
          </a:prstGeom>
          <a:noFill/>
          <a:ln w="12700">
            <a:noFill/>
            <a:miter lim="800000"/>
            <a:headEnd/>
            <a:tailEnd/>
          </a:ln>
        </p:spPr>
        <p:txBody>
          <a:bodyPr lIns="90487" tIns="44450" rIns="90487" bIns="44450">
            <a:prstTxWarp prst="textNoShape">
              <a:avLst/>
            </a:prstTxWarp>
          </a:bodyPr>
          <a:lstStyle/>
          <a:p>
            <a:pPr>
              <a:buFont typeface="Times" charset="0"/>
              <a:buNone/>
            </a:pPr>
            <a:r>
              <a:rPr lang="en-US" sz="2000" i="1" dirty="0">
                <a:solidFill>
                  <a:srgbClr val="326394"/>
                </a:solidFill>
              </a:rPr>
              <a:t>Use case model</a:t>
            </a:r>
            <a:r>
              <a:rPr lang="en-US" sz="2000" dirty="0">
                <a:solidFill>
                  <a:srgbClr val="326394"/>
                </a:solidFill>
              </a:rPr>
              <a:t>:</a:t>
            </a:r>
          </a:p>
          <a:p>
            <a:pPr>
              <a:buFont typeface="Times" charset="0"/>
              <a:buNone/>
            </a:pPr>
            <a:r>
              <a:rPr lang="en-US" sz="2000" dirty="0"/>
              <a:t>A graph of use cases and actors that describes the functionality of the system.</a:t>
            </a:r>
          </a:p>
        </p:txBody>
      </p:sp>
      <p:sp>
        <p:nvSpPr>
          <p:cNvPr id="11" name="Rectangle 10"/>
          <p:cNvSpPr/>
          <p:nvPr/>
        </p:nvSpPr>
        <p:spPr>
          <a:xfrm>
            <a:off x="5401136" y="4117316"/>
            <a:ext cx="5111750" cy="707886"/>
          </a:xfrm>
          <a:prstGeom prst="rect">
            <a:avLst/>
          </a:prstGeom>
        </p:spPr>
        <p:txBody>
          <a:bodyPr wrap="square">
            <a:spAutoFit/>
          </a:bodyPr>
          <a:lstStyle/>
          <a:p>
            <a:pPr>
              <a:buFont typeface="Times" charset="0"/>
              <a:buNone/>
            </a:pPr>
            <a:r>
              <a:rPr lang="en-US" sz="2000" dirty="0"/>
              <a:t>An </a:t>
            </a:r>
            <a:r>
              <a:rPr lang="en-US" sz="2000" i="1" dirty="0">
                <a:solidFill>
                  <a:srgbClr val="326394"/>
                </a:solidFill>
              </a:rPr>
              <a:t>actor</a:t>
            </a:r>
            <a:r>
              <a:rPr lang="en-US" sz="2000" dirty="0">
                <a:solidFill>
                  <a:srgbClr val="326394"/>
                </a:solidFill>
              </a:rPr>
              <a:t> </a:t>
            </a:r>
            <a:r>
              <a:rPr lang="en-US" sz="2000" dirty="0"/>
              <a:t>represents a specific type of user of the system (sometimes also called a </a:t>
            </a:r>
            <a:r>
              <a:rPr lang="en-US" sz="2000" dirty="0">
                <a:solidFill>
                  <a:srgbClr val="326394"/>
                </a:solidFill>
              </a:rPr>
              <a:t>role</a:t>
            </a:r>
            <a:r>
              <a:rPr lang="en-US" sz="2000" dirty="0"/>
              <a:t>)</a:t>
            </a:r>
          </a:p>
        </p:txBody>
      </p:sp>
      <p:grpSp>
        <p:nvGrpSpPr>
          <p:cNvPr id="30" name="Group 8"/>
          <p:cNvGrpSpPr>
            <a:grpSpLocks/>
          </p:cNvGrpSpPr>
          <p:nvPr/>
        </p:nvGrpSpPr>
        <p:grpSpPr bwMode="auto">
          <a:xfrm>
            <a:off x="2044354" y="3717019"/>
            <a:ext cx="394014" cy="715244"/>
            <a:chOff x="659" y="1833"/>
            <a:chExt cx="299" cy="526"/>
          </a:xfrm>
        </p:grpSpPr>
        <p:sp>
          <p:nvSpPr>
            <p:cNvPr id="32" name="Freeform 9"/>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prstTxWarp prst="textNoShape">
                <a:avLst/>
              </a:prstTxWarp>
            </a:bodyPr>
            <a:lstStyle/>
            <a:p>
              <a:endParaRPr lang="en-US"/>
            </a:p>
          </p:txBody>
        </p:sp>
        <p:sp>
          <p:nvSpPr>
            <p:cNvPr id="33" name="Line 10"/>
            <p:cNvSpPr>
              <a:spLocks noChangeShapeType="1"/>
            </p:cNvSpPr>
            <p:nvPr/>
          </p:nvSpPr>
          <p:spPr bwMode="auto">
            <a:xfrm>
              <a:off x="802" y="2204"/>
              <a:ext cx="156" cy="15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4" name="Line 11"/>
            <p:cNvSpPr>
              <a:spLocks noChangeShapeType="1"/>
            </p:cNvSpPr>
            <p:nvPr/>
          </p:nvSpPr>
          <p:spPr bwMode="auto">
            <a:xfrm>
              <a:off x="659" y="2060"/>
              <a:ext cx="299" cy="1"/>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5" name="Oval 12"/>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prstTxWarp prst="textNoShape">
                <a:avLst/>
              </a:prstTxWarp>
            </a:bodyPr>
            <a:lstStyle/>
            <a:p>
              <a:endParaRPr lang="en-US"/>
            </a:p>
          </p:txBody>
        </p:sp>
      </p:grpSp>
      <p:sp>
        <p:nvSpPr>
          <p:cNvPr id="31" name="Rectangle 13"/>
          <p:cNvSpPr>
            <a:spLocks noChangeArrowheads="1"/>
          </p:cNvSpPr>
          <p:nvPr/>
        </p:nvSpPr>
        <p:spPr bwMode="auto">
          <a:xfrm>
            <a:off x="1799977" y="4473370"/>
            <a:ext cx="838628" cy="246221"/>
          </a:xfrm>
          <a:prstGeom prst="rect">
            <a:avLst/>
          </a:prstGeom>
          <a:noFill/>
          <a:ln w="9525">
            <a:noFill/>
            <a:miter lim="800000"/>
            <a:headEnd/>
            <a:tailEnd/>
          </a:ln>
        </p:spPr>
        <p:txBody>
          <a:bodyPr wrap="none" lIns="0" tIns="0" rIns="0" bIns="0">
            <a:prstTxWarp prst="textNoShape">
              <a:avLst/>
            </a:prstTxWarp>
            <a:spAutoFit/>
          </a:bodyPr>
          <a:lstStyle/>
          <a:p>
            <a:pPr algn="l"/>
            <a:r>
              <a:rPr lang="en-US" sz="1600" dirty="0">
                <a:solidFill>
                  <a:srgbClr val="000000"/>
                </a:solidFill>
              </a:rPr>
              <a:t>Passenger</a:t>
            </a:r>
            <a:endParaRPr lang="en-US" sz="1600" dirty="0"/>
          </a:p>
        </p:txBody>
      </p:sp>
      <p:grpSp>
        <p:nvGrpSpPr>
          <p:cNvPr id="26" name="Group 14"/>
          <p:cNvGrpSpPr>
            <a:grpSpLocks/>
          </p:cNvGrpSpPr>
          <p:nvPr/>
        </p:nvGrpSpPr>
        <p:grpSpPr bwMode="auto">
          <a:xfrm>
            <a:off x="3581885" y="3900561"/>
            <a:ext cx="1246527" cy="718614"/>
            <a:chOff x="2319" y="1949"/>
            <a:chExt cx="790" cy="515"/>
          </a:xfrm>
        </p:grpSpPr>
        <p:sp>
          <p:nvSpPr>
            <p:cNvPr id="28" name="Oval 15"/>
            <p:cNvSpPr>
              <a:spLocks noChangeArrowheads="1"/>
            </p:cNvSpPr>
            <p:nvPr/>
          </p:nvSpPr>
          <p:spPr bwMode="auto">
            <a:xfrm>
              <a:off x="2339" y="1949"/>
              <a:ext cx="753" cy="322"/>
            </a:xfrm>
            <a:prstGeom prst="ellipse">
              <a:avLst/>
            </a:prstGeom>
            <a:noFill/>
            <a:ln w="19050">
              <a:solidFill>
                <a:srgbClr val="000000"/>
              </a:solidFill>
              <a:round/>
              <a:headEnd/>
              <a:tailEnd/>
            </a:ln>
          </p:spPr>
          <p:txBody>
            <a:bodyPr>
              <a:prstTxWarp prst="textNoShape">
                <a:avLst/>
              </a:prstTxWarp>
            </a:bodyPr>
            <a:lstStyle/>
            <a:p>
              <a:endParaRPr lang="en-US"/>
            </a:p>
          </p:txBody>
        </p:sp>
        <p:sp>
          <p:nvSpPr>
            <p:cNvPr id="29" name="Rectangle 16"/>
            <p:cNvSpPr>
              <a:spLocks noChangeArrowheads="1"/>
            </p:cNvSpPr>
            <p:nvPr/>
          </p:nvSpPr>
          <p:spPr bwMode="auto">
            <a:xfrm>
              <a:off x="2319" y="2288"/>
              <a:ext cx="790" cy="176"/>
            </a:xfrm>
            <a:prstGeom prst="rect">
              <a:avLst/>
            </a:prstGeom>
            <a:noFill/>
            <a:ln w="9525">
              <a:noFill/>
              <a:miter lim="800000"/>
              <a:headEnd/>
              <a:tailEnd/>
            </a:ln>
          </p:spPr>
          <p:txBody>
            <a:bodyPr wrap="none" lIns="0" tIns="0" rIns="0" bIns="0">
              <a:prstTxWarp prst="textNoShape">
                <a:avLst/>
              </a:prstTxWarp>
              <a:spAutoFit/>
            </a:bodyPr>
            <a:lstStyle/>
            <a:p>
              <a:pPr algn="ctr"/>
              <a:r>
                <a:rPr lang="en-US" sz="1600" dirty="0" err="1">
                  <a:solidFill>
                    <a:srgbClr val="000000"/>
                  </a:solidFill>
                </a:rPr>
                <a:t>PurchaseTicket</a:t>
              </a:r>
              <a:endParaRPr lang="en-US" sz="1600" dirty="0"/>
            </a:p>
          </p:txBody>
        </p:sp>
      </p:grpSp>
      <p:sp>
        <p:nvSpPr>
          <p:cNvPr id="27" name="Line 17"/>
          <p:cNvSpPr>
            <a:spLocks noChangeShapeType="1"/>
          </p:cNvSpPr>
          <p:nvPr/>
        </p:nvSpPr>
        <p:spPr bwMode="auto">
          <a:xfrm>
            <a:off x="2474717" y="4103360"/>
            <a:ext cx="1146056"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89109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autoUpdateAnimBg="0"/>
      <p:bldP spid="11" grpId="0"/>
      <p:bldP spid="31" grpId="0"/>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Homework #3 -Solution</a:t>
            </a:r>
          </a:p>
        </p:txBody>
      </p:sp>
      <p:sp>
        <p:nvSpPr>
          <p:cNvPr id="10" name="Textplatzhalter 9"/>
          <p:cNvSpPr>
            <a:spLocks noGrp="1"/>
          </p:cNvSpPr>
          <p:nvPr>
            <p:ph type="body" idx="1"/>
          </p:nvPr>
        </p:nvSpPr>
        <p:spPr>
          <a:xfrm>
            <a:off x="1981200" y="2251227"/>
            <a:ext cx="4040188" cy="639762"/>
          </a:xfrm>
        </p:spPr>
        <p:txBody>
          <a:bodyPr/>
          <a:lstStyle/>
          <a:p>
            <a:r>
              <a:rPr lang="en-US" dirty="0"/>
              <a:t>Abstract Class</a:t>
            </a:r>
          </a:p>
        </p:txBody>
      </p:sp>
      <p:sp>
        <p:nvSpPr>
          <p:cNvPr id="3" name="Inhaltsplatzhalter 2"/>
          <p:cNvSpPr>
            <a:spLocks noGrp="1"/>
          </p:cNvSpPr>
          <p:nvPr>
            <p:ph sz="half" idx="2"/>
          </p:nvPr>
        </p:nvSpPr>
        <p:spPr>
          <a:xfrm>
            <a:off x="1981200" y="2881094"/>
            <a:ext cx="4040188" cy="3245069"/>
          </a:xfrm>
        </p:spPr>
        <p:txBody>
          <a:bodyPr>
            <a:normAutofit fontScale="92500" lnSpcReduction="10000"/>
          </a:bodyPr>
          <a:lstStyle/>
          <a:p>
            <a:r>
              <a:rPr lang="en-US" dirty="0"/>
              <a:t>Implement functionality in super classes</a:t>
            </a:r>
          </a:p>
          <a:p>
            <a:r>
              <a:rPr lang="en-US" dirty="0"/>
              <a:t>Passes functionality from super classes to child classes</a:t>
            </a:r>
          </a:p>
          <a:p>
            <a:r>
              <a:rPr lang="en-US" dirty="0"/>
              <a:t>Keyword: </a:t>
            </a:r>
            <a:r>
              <a:rPr lang="en-US" b="1" dirty="0"/>
              <a:t>extends</a:t>
            </a:r>
            <a:endParaRPr lang="en-US" dirty="0"/>
          </a:p>
          <a:p>
            <a:pPr marL="0" indent="0">
              <a:buNone/>
            </a:pPr>
            <a:endParaRPr lang="en-GB" dirty="0"/>
          </a:p>
        </p:txBody>
      </p:sp>
      <p:sp>
        <p:nvSpPr>
          <p:cNvPr id="11" name="Textplatzhalter 10"/>
          <p:cNvSpPr>
            <a:spLocks noGrp="1"/>
          </p:cNvSpPr>
          <p:nvPr>
            <p:ph type="body" sz="quarter" idx="3"/>
          </p:nvPr>
        </p:nvSpPr>
        <p:spPr>
          <a:xfrm>
            <a:off x="6169026" y="2251227"/>
            <a:ext cx="4041775" cy="639762"/>
          </a:xfrm>
        </p:spPr>
        <p:txBody>
          <a:bodyPr/>
          <a:lstStyle/>
          <a:p>
            <a:r>
              <a:rPr lang="en-US" dirty="0"/>
              <a:t>Interface</a:t>
            </a:r>
          </a:p>
        </p:txBody>
      </p:sp>
      <p:sp>
        <p:nvSpPr>
          <p:cNvPr id="12" name="Inhaltsplatzhalter 11"/>
          <p:cNvSpPr>
            <a:spLocks noGrp="1"/>
          </p:cNvSpPr>
          <p:nvPr>
            <p:ph sz="quarter" idx="4"/>
          </p:nvPr>
        </p:nvSpPr>
        <p:spPr>
          <a:xfrm>
            <a:off x="6169026" y="2881095"/>
            <a:ext cx="4041775" cy="3245069"/>
          </a:xfrm>
        </p:spPr>
        <p:txBody>
          <a:bodyPr>
            <a:normAutofit fontScale="92500" lnSpcReduction="10000"/>
          </a:bodyPr>
          <a:lstStyle/>
          <a:p>
            <a:r>
              <a:rPr lang="en-US" dirty="0"/>
              <a:t>Agreement/Contract to implement given method stubs</a:t>
            </a:r>
          </a:p>
          <a:p>
            <a:r>
              <a:rPr lang="en-US" dirty="0"/>
              <a:t>Passes specification to classes which have to implement these specifications to conform to the Interface</a:t>
            </a:r>
            <a:endParaRPr lang="en-GB" dirty="0"/>
          </a:p>
          <a:p>
            <a:r>
              <a:rPr lang="en-US" dirty="0"/>
              <a:t>Keyword: </a:t>
            </a:r>
            <a:r>
              <a:rPr lang="en-US" b="1" dirty="0"/>
              <a:t>implements</a:t>
            </a:r>
            <a:r>
              <a:rPr lang="en-US" dirty="0"/>
              <a:t> </a:t>
            </a:r>
          </a:p>
        </p:txBody>
      </p:sp>
      <p:sp>
        <p:nvSpPr>
          <p:cNvPr id="8" name="Rechteck 7"/>
          <p:cNvSpPr/>
          <p:nvPr/>
        </p:nvSpPr>
        <p:spPr>
          <a:xfrm>
            <a:off x="1981200" y="1044647"/>
            <a:ext cx="8229600" cy="1200328"/>
          </a:xfrm>
          <a:prstGeom prst="rect">
            <a:avLst/>
          </a:prstGeom>
        </p:spPr>
        <p:txBody>
          <a:bodyPr wrap="square">
            <a:spAutoFit/>
          </a:bodyPr>
          <a:lstStyle/>
          <a:p>
            <a:pPr marL="457200" indent="-457200">
              <a:buFont typeface="+mj-lt"/>
              <a:buAutoNum type="arabicPeriod"/>
            </a:pPr>
            <a:r>
              <a:rPr lang="en-GB" sz="2400" dirty="0"/>
              <a:t>What is the difference between an Interface implemented by a class and an abstract class as superclass while using Inheritance?</a:t>
            </a:r>
          </a:p>
        </p:txBody>
      </p:sp>
    </p:spTree>
    <p:extLst>
      <p:ext uri="{BB962C8B-B14F-4D97-AF65-F5344CB8AC3E}">
        <p14:creationId xmlns:p14="http://schemas.microsoft.com/office/powerpoint/2010/main" val="3026412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 - example</a:t>
            </a:r>
          </a:p>
        </p:txBody>
      </p:sp>
      <p:sp>
        <p:nvSpPr>
          <p:cNvPr id="14" name="Inhaltsplatzhalter 13"/>
          <p:cNvSpPr>
            <a:spLocks noGrp="1"/>
          </p:cNvSpPr>
          <p:nvPr>
            <p:ph idx="1"/>
          </p:nvPr>
        </p:nvSpPr>
        <p:spPr/>
        <p:txBody>
          <a:bodyPr/>
          <a:lstStyle/>
          <a:p>
            <a:endParaRPr lang="en-GB"/>
          </a:p>
        </p:txBody>
      </p:sp>
      <p:grpSp>
        <p:nvGrpSpPr>
          <p:cNvPr id="4" name="Group 3"/>
          <p:cNvGrpSpPr/>
          <p:nvPr/>
        </p:nvGrpSpPr>
        <p:grpSpPr>
          <a:xfrm>
            <a:off x="3398438" y="2835512"/>
            <a:ext cx="4933598" cy="2372567"/>
            <a:chOff x="1850730" y="2551676"/>
            <a:chExt cx="5118828" cy="2461645"/>
          </a:xfrm>
        </p:grpSpPr>
        <p:grpSp>
          <p:nvGrpSpPr>
            <p:cNvPr id="86" name="Group 85"/>
            <p:cNvGrpSpPr/>
            <p:nvPr/>
          </p:nvGrpSpPr>
          <p:grpSpPr>
            <a:xfrm>
              <a:off x="1850730" y="2551676"/>
              <a:ext cx="5118828" cy="2461645"/>
              <a:chOff x="867789" y="2480759"/>
              <a:chExt cx="5118828" cy="2461645"/>
            </a:xfrm>
          </p:grpSpPr>
          <p:grpSp>
            <p:nvGrpSpPr>
              <p:cNvPr id="29" name="Group 28"/>
              <p:cNvGrpSpPr/>
              <p:nvPr/>
            </p:nvGrpSpPr>
            <p:grpSpPr>
              <a:xfrm>
                <a:off x="867789" y="2815347"/>
                <a:ext cx="776854" cy="1055495"/>
                <a:chOff x="867789" y="2815347"/>
                <a:chExt cx="776854" cy="1055495"/>
              </a:xfrm>
            </p:grpSpPr>
            <p:grpSp>
              <p:nvGrpSpPr>
                <p:cNvPr id="27" name="Group 26"/>
                <p:cNvGrpSpPr/>
                <p:nvPr/>
              </p:nvGrpSpPr>
              <p:grpSpPr>
                <a:xfrm>
                  <a:off x="994402" y="2815347"/>
                  <a:ext cx="497562" cy="839965"/>
                  <a:chOff x="567448" y="2815347"/>
                  <a:chExt cx="924516" cy="1560731"/>
                </a:xfrm>
              </p:grpSpPr>
              <p:sp>
                <p:nvSpPr>
                  <p:cNvPr id="11" name="Oval 10"/>
                  <p:cNvSpPr/>
                  <p:nvPr/>
                </p:nvSpPr>
                <p:spPr>
                  <a:xfrm>
                    <a:off x="800397" y="2815347"/>
                    <a:ext cx="458595" cy="45859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33333"/>
                      </a:solidFill>
                    </a:endParaRPr>
                  </a:p>
                </p:txBody>
              </p:sp>
              <p:cxnSp>
                <p:nvCxnSpPr>
                  <p:cNvPr id="13" name="Straight Connector 12"/>
                  <p:cNvCxnSpPr>
                    <a:stCxn id="11" idx="4"/>
                  </p:cNvCxnSpPr>
                  <p:nvPr/>
                </p:nvCxnSpPr>
                <p:spPr>
                  <a:xfrm>
                    <a:off x="1029695" y="3273942"/>
                    <a:ext cx="0" cy="59588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567448" y="3406476"/>
                    <a:ext cx="924516"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37956" y="3869825"/>
                    <a:ext cx="291739" cy="50625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29695" y="3869825"/>
                    <a:ext cx="291738" cy="50625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TextBox 27"/>
                <p:cNvSpPr txBox="1"/>
                <p:nvPr/>
              </p:nvSpPr>
              <p:spPr>
                <a:xfrm>
                  <a:off x="867789" y="3615377"/>
                  <a:ext cx="776854" cy="255465"/>
                </a:xfrm>
                <a:prstGeom prst="rect">
                  <a:avLst/>
                </a:prstGeom>
                <a:noFill/>
              </p:spPr>
              <p:txBody>
                <a:bodyPr wrap="square" rtlCol="0">
                  <a:spAutoFit/>
                </a:bodyPr>
                <a:lstStyle/>
                <a:p>
                  <a:r>
                    <a:rPr lang="en-US" sz="1000" dirty="0"/>
                    <a:t>Customer</a:t>
                  </a:r>
                </a:p>
              </p:txBody>
            </p:sp>
          </p:grpSp>
          <p:grpSp>
            <p:nvGrpSpPr>
              <p:cNvPr id="40" name="Group 39"/>
              <p:cNvGrpSpPr/>
              <p:nvPr/>
            </p:nvGrpSpPr>
            <p:grpSpPr>
              <a:xfrm>
                <a:off x="2438215" y="2480759"/>
                <a:ext cx="2291095" cy="2461645"/>
                <a:chOff x="2210491" y="2397177"/>
                <a:chExt cx="2291095" cy="2461645"/>
              </a:xfrm>
            </p:grpSpPr>
            <p:sp>
              <p:nvSpPr>
                <p:cNvPr id="38" name="Rectangle 37"/>
                <p:cNvSpPr/>
                <p:nvPr/>
              </p:nvSpPr>
              <p:spPr>
                <a:xfrm>
                  <a:off x="2210491" y="2397177"/>
                  <a:ext cx="2291095" cy="2461645"/>
                </a:xfrm>
                <a:prstGeom prst="rect">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33333"/>
                    </a:solidFill>
                  </a:endParaRPr>
                </a:p>
              </p:txBody>
            </p:sp>
            <p:sp>
              <p:nvSpPr>
                <p:cNvPr id="39" name="TextBox 38"/>
                <p:cNvSpPr txBox="1"/>
                <p:nvPr/>
              </p:nvSpPr>
              <p:spPr>
                <a:xfrm>
                  <a:off x="2277242" y="2498811"/>
                  <a:ext cx="814552" cy="319332"/>
                </a:xfrm>
                <a:prstGeom prst="rect">
                  <a:avLst/>
                </a:prstGeom>
                <a:noFill/>
              </p:spPr>
              <p:txBody>
                <a:bodyPr wrap="square" rtlCol="0">
                  <a:spAutoFit/>
                </a:bodyPr>
                <a:lstStyle/>
                <a:p>
                  <a:r>
                    <a:rPr lang="en-US" sz="1400" b="1" dirty="0"/>
                    <a:t>ATM</a:t>
                  </a:r>
                </a:p>
              </p:txBody>
            </p:sp>
          </p:grpSp>
          <p:grpSp>
            <p:nvGrpSpPr>
              <p:cNvPr id="60" name="Group 59"/>
              <p:cNvGrpSpPr/>
              <p:nvPr/>
            </p:nvGrpSpPr>
            <p:grpSpPr>
              <a:xfrm>
                <a:off x="5489054" y="3272495"/>
                <a:ext cx="497563" cy="1055495"/>
                <a:chOff x="994402" y="2815347"/>
                <a:chExt cx="497563" cy="1055495"/>
              </a:xfrm>
            </p:grpSpPr>
            <p:grpSp>
              <p:nvGrpSpPr>
                <p:cNvPr id="61" name="Group 60"/>
                <p:cNvGrpSpPr/>
                <p:nvPr/>
              </p:nvGrpSpPr>
              <p:grpSpPr>
                <a:xfrm>
                  <a:off x="994402" y="2815347"/>
                  <a:ext cx="497562" cy="839965"/>
                  <a:chOff x="567448" y="2815347"/>
                  <a:chExt cx="924516" cy="1560731"/>
                </a:xfrm>
              </p:grpSpPr>
              <p:sp>
                <p:nvSpPr>
                  <p:cNvPr id="63" name="Oval 62"/>
                  <p:cNvSpPr/>
                  <p:nvPr/>
                </p:nvSpPr>
                <p:spPr>
                  <a:xfrm>
                    <a:off x="800397" y="2815347"/>
                    <a:ext cx="458595" cy="45859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33333"/>
                      </a:solidFill>
                    </a:endParaRPr>
                  </a:p>
                </p:txBody>
              </p:sp>
              <p:cxnSp>
                <p:nvCxnSpPr>
                  <p:cNvPr id="64" name="Straight Connector 63"/>
                  <p:cNvCxnSpPr>
                    <a:stCxn id="63" idx="4"/>
                  </p:cNvCxnSpPr>
                  <p:nvPr/>
                </p:nvCxnSpPr>
                <p:spPr>
                  <a:xfrm>
                    <a:off x="1029695" y="3273942"/>
                    <a:ext cx="0" cy="59588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567448" y="3406476"/>
                    <a:ext cx="924516"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H="1">
                    <a:off x="737956" y="3869825"/>
                    <a:ext cx="291739" cy="50625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1029695" y="3869825"/>
                    <a:ext cx="291738" cy="50625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994403" y="3615377"/>
                  <a:ext cx="497562" cy="255465"/>
                </a:xfrm>
                <a:prstGeom prst="rect">
                  <a:avLst/>
                </a:prstGeom>
                <a:noFill/>
              </p:spPr>
              <p:txBody>
                <a:bodyPr wrap="square" rtlCol="0">
                  <a:spAutoFit/>
                </a:bodyPr>
                <a:lstStyle/>
                <a:p>
                  <a:r>
                    <a:rPr lang="en-US" sz="1000" dirty="0"/>
                    <a:t>Bank</a:t>
                  </a:r>
                </a:p>
              </p:txBody>
            </p:sp>
          </p:grpSp>
          <p:cxnSp>
            <p:nvCxnSpPr>
              <p:cNvPr id="75" name="Straight Connector 74"/>
              <p:cNvCxnSpPr/>
              <p:nvPr/>
            </p:nvCxnSpPr>
            <p:spPr>
              <a:xfrm>
                <a:off x="1491964" y="3133485"/>
                <a:ext cx="1545302" cy="139010"/>
              </a:xfrm>
              <a:prstGeom prst="line">
                <a:avLst/>
              </a:prstGeom>
              <a:ln w="9525" cmpd="sng">
                <a:solidFill>
                  <a:srgbClr val="333333"/>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endCxn id="94" idx="2"/>
              </p:cNvCxnSpPr>
              <p:nvPr/>
            </p:nvCxnSpPr>
            <p:spPr>
              <a:xfrm>
                <a:off x="1491964" y="3133485"/>
                <a:ext cx="1545302" cy="728508"/>
              </a:xfrm>
              <a:prstGeom prst="line">
                <a:avLst/>
              </a:prstGeom>
              <a:ln w="9525" cmpd="sng">
                <a:solidFill>
                  <a:srgbClr val="333333"/>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endCxn id="95" idx="6"/>
              </p:cNvCxnSpPr>
              <p:nvPr/>
            </p:nvCxnSpPr>
            <p:spPr>
              <a:xfrm flipH="1">
                <a:off x="4145078" y="3597859"/>
                <a:ext cx="1343976" cy="862221"/>
              </a:xfrm>
              <a:prstGeom prst="line">
                <a:avLst/>
              </a:prstGeom>
              <a:ln w="9525" cmpd="sng">
                <a:solidFill>
                  <a:srgbClr val="333333"/>
                </a:solidFill>
              </a:ln>
            </p:spPr>
            <p:style>
              <a:lnRef idx="2">
                <a:schemeClr val="accent1"/>
              </a:lnRef>
              <a:fillRef idx="0">
                <a:schemeClr val="accent1"/>
              </a:fillRef>
              <a:effectRef idx="1">
                <a:schemeClr val="accent1"/>
              </a:effectRef>
              <a:fontRef idx="minor">
                <a:schemeClr val="tx1"/>
              </a:fontRef>
            </p:style>
          </p:cxnSp>
        </p:grpSp>
        <p:sp>
          <p:nvSpPr>
            <p:cNvPr id="92" name="Oval 91"/>
            <p:cNvSpPr/>
            <p:nvPr/>
          </p:nvSpPr>
          <p:spPr>
            <a:xfrm>
              <a:off x="4020207" y="3089288"/>
              <a:ext cx="1107812" cy="500934"/>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Transfer</a:t>
              </a:r>
            </a:p>
          </p:txBody>
        </p:sp>
        <p:sp>
          <p:nvSpPr>
            <p:cNvPr id="94" name="Oval 93"/>
            <p:cNvSpPr/>
            <p:nvPr/>
          </p:nvSpPr>
          <p:spPr>
            <a:xfrm>
              <a:off x="4020207" y="3682443"/>
              <a:ext cx="1107812" cy="500934"/>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Deposit</a:t>
              </a:r>
            </a:p>
          </p:txBody>
        </p:sp>
        <p:sp>
          <p:nvSpPr>
            <p:cNvPr id="95" name="Oval 94"/>
            <p:cNvSpPr/>
            <p:nvPr/>
          </p:nvSpPr>
          <p:spPr>
            <a:xfrm>
              <a:off x="4020207" y="4280530"/>
              <a:ext cx="1107812" cy="500934"/>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Refill </a:t>
              </a:r>
            </a:p>
            <a:p>
              <a:pPr algn="ctr"/>
              <a:r>
                <a:rPr lang="en-US" sz="1200" dirty="0">
                  <a:solidFill>
                    <a:srgbClr val="333333"/>
                  </a:solidFill>
                </a:rPr>
                <a:t>Money</a:t>
              </a:r>
            </a:p>
          </p:txBody>
        </p:sp>
      </p:grpSp>
      <p:sp>
        <p:nvSpPr>
          <p:cNvPr id="35" name="AutoShape 13"/>
          <p:cNvSpPr>
            <a:spLocks noChangeArrowheads="1"/>
          </p:cNvSpPr>
          <p:nvPr/>
        </p:nvSpPr>
        <p:spPr bwMode="auto">
          <a:xfrm>
            <a:off x="2386839" y="3598598"/>
            <a:ext cx="822423" cy="473037"/>
          </a:xfrm>
          <a:prstGeom prst="wedgeRoundRectCallout">
            <a:avLst>
              <a:gd name="adj1" fmla="val 84270"/>
              <a:gd name="adj2" fmla="val -67023"/>
              <a:gd name="adj3" fmla="val 16667"/>
            </a:avLst>
          </a:prstGeom>
          <a:noFill/>
          <a:ln w="12700">
            <a:solidFill>
              <a:schemeClr val="tx1"/>
            </a:solidFill>
            <a:miter lim="800000"/>
            <a:headEnd/>
            <a:tailEnd/>
          </a:ln>
        </p:spPr>
        <p:txBody>
          <a:bodyPr wrap="none" anchor="ctr">
            <a:prstTxWarp prst="textNoShape">
              <a:avLst/>
            </a:prstTxWarp>
          </a:bodyPr>
          <a:lstStyle/>
          <a:p>
            <a:pPr algn="ctr"/>
            <a:r>
              <a:rPr lang="en-US" dirty="0"/>
              <a:t>Actor</a:t>
            </a:r>
          </a:p>
        </p:txBody>
      </p:sp>
      <p:sp>
        <p:nvSpPr>
          <p:cNvPr id="36" name="AutoShape 13"/>
          <p:cNvSpPr>
            <a:spLocks noChangeArrowheads="1"/>
          </p:cNvSpPr>
          <p:nvPr/>
        </p:nvSpPr>
        <p:spPr bwMode="auto">
          <a:xfrm>
            <a:off x="3227934" y="2459946"/>
            <a:ext cx="1064616" cy="473037"/>
          </a:xfrm>
          <a:prstGeom prst="wedgeRoundRectCallout">
            <a:avLst>
              <a:gd name="adj1" fmla="val 120909"/>
              <a:gd name="adj2" fmla="val 78722"/>
              <a:gd name="adj3" fmla="val 16667"/>
            </a:avLst>
          </a:prstGeom>
          <a:noFill/>
          <a:ln w="12700">
            <a:solidFill>
              <a:schemeClr val="tx1"/>
            </a:solidFill>
            <a:miter lim="800000"/>
            <a:headEnd/>
            <a:tailEnd/>
          </a:ln>
        </p:spPr>
        <p:txBody>
          <a:bodyPr wrap="none" anchor="ctr">
            <a:prstTxWarp prst="textNoShape">
              <a:avLst/>
            </a:prstTxWarp>
          </a:bodyPr>
          <a:lstStyle/>
          <a:p>
            <a:pPr algn="ctr"/>
            <a:r>
              <a:rPr lang="en-US" dirty="0"/>
              <a:t>Classifier</a:t>
            </a:r>
          </a:p>
        </p:txBody>
      </p:sp>
      <p:sp>
        <p:nvSpPr>
          <p:cNvPr id="37" name="AutoShape 13"/>
          <p:cNvSpPr>
            <a:spLocks noChangeArrowheads="1"/>
          </p:cNvSpPr>
          <p:nvPr/>
        </p:nvSpPr>
        <p:spPr bwMode="auto">
          <a:xfrm>
            <a:off x="8609156" y="3922031"/>
            <a:ext cx="884791" cy="473037"/>
          </a:xfrm>
          <a:prstGeom prst="wedgeRoundRectCallout">
            <a:avLst>
              <a:gd name="adj1" fmla="val -95151"/>
              <a:gd name="adj2" fmla="val -42093"/>
              <a:gd name="adj3" fmla="val 16667"/>
            </a:avLst>
          </a:prstGeom>
          <a:noFill/>
          <a:ln w="12700">
            <a:solidFill>
              <a:schemeClr val="tx1"/>
            </a:solidFill>
            <a:miter lim="800000"/>
            <a:headEnd/>
            <a:tailEnd/>
          </a:ln>
        </p:spPr>
        <p:txBody>
          <a:bodyPr wrap="none" anchor="ctr">
            <a:prstTxWarp prst="textNoShape">
              <a:avLst/>
            </a:prstTxWarp>
          </a:bodyPr>
          <a:lstStyle/>
          <a:p>
            <a:pPr algn="ctr"/>
            <a:r>
              <a:rPr lang="en-US" dirty="0"/>
              <a:t>Actor</a:t>
            </a:r>
          </a:p>
        </p:txBody>
      </p:sp>
      <p:sp>
        <p:nvSpPr>
          <p:cNvPr id="41" name="AutoShape 13"/>
          <p:cNvSpPr>
            <a:spLocks noChangeArrowheads="1"/>
          </p:cNvSpPr>
          <p:nvPr/>
        </p:nvSpPr>
        <p:spPr bwMode="auto">
          <a:xfrm>
            <a:off x="7544539" y="1986909"/>
            <a:ext cx="1949407" cy="473037"/>
          </a:xfrm>
          <a:prstGeom prst="wedgeRoundRectCallout">
            <a:avLst>
              <a:gd name="adj1" fmla="val -72646"/>
              <a:gd name="adj2" fmla="val 134335"/>
              <a:gd name="adj3" fmla="val 16667"/>
            </a:avLst>
          </a:prstGeom>
          <a:noFill/>
          <a:ln w="12700">
            <a:solidFill>
              <a:schemeClr val="tx1"/>
            </a:solidFill>
            <a:miter lim="800000"/>
            <a:headEnd/>
            <a:tailEnd/>
          </a:ln>
        </p:spPr>
        <p:txBody>
          <a:bodyPr wrap="none" anchor="ctr">
            <a:prstTxWarp prst="textNoShape">
              <a:avLst/>
            </a:prstTxWarp>
          </a:bodyPr>
          <a:lstStyle/>
          <a:p>
            <a:pPr algn="ctr"/>
            <a:r>
              <a:rPr lang="en-US" dirty="0"/>
              <a:t>System boundary</a:t>
            </a:r>
          </a:p>
        </p:txBody>
      </p:sp>
    </p:spTree>
    <p:extLst>
      <p:ext uri="{BB962C8B-B14F-4D97-AF65-F5344CB8AC3E}">
        <p14:creationId xmlns:p14="http://schemas.microsoft.com/office/powerpoint/2010/main" val="116187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Actors</a:t>
            </a:r>
            <a:endParaRPr lang="en-US" dirty="0"/>
          </a:p>
        </p:txBody>
      </p:sp>
      <p:sp>
        <p:nvSpPr>
          <p:cNvPr id="97284" name="Rectangle 4"/>
          <p:cNvSpPr>
            <a:spLocks noGrp="1" noChangeArrowheads="1"/>
          </p:cNvSpPr>
          <p:nvPr>
            <p:ph idx="1"/>
          </p:nvPr>
        </p:nvSpPr>
        <p:spPr/>
        <p:txBody>
          <a:bodyPr>
            <a:normAutofit lnSpcReduction="10000"/>
          </a:bodyPr>
          <a:lstStyle/>
          <a:p>
            <a:r>
              <a:rPr lang="en-US"/>
              <a:t>An actor is a model for an external entity which interacts or communicates with the system:</a:t>
            </a:r>
          </a:p>
          <a:p>
            <a:pPr lvl="1"/>
            <a:r>
              <a:rPr lang="en-US"/>
              <a:t>User</a:t>
            </a:r>
          </a:p>
          <a:p>
            <a:pPr lvl="1"/>
            <a:r>
              <a:rPr lang="en-US"/>
              <a:t>External system (Another system)</a:t>
            </a:r>
          </a:p>
          <a:p>
            <a:pPr lvl="1"/>
            <a:r>
              <a:rPr lang="en-US"/>
              <a:t>Physical environment (e.g. Weather)</a:t>
            </a:r>
          </a:p>
          <a:p>
            <a:endParaRPr lang="en-US"/>
          </a:p>
          <a:p>
            <a:r>
              <a:rPr lang="en-US"/>
              <a:t>An actor has a unique name and an optional description</a:t>
            </a:r>
          </a:p>
          <a:p>
            <a:r>
              <a:rPr lang="en-US"/>
              <a:t>Examples: </a:t>
            </a:r>
          </a:p>
          <a:p>
            <a:pPr lvl="1"/>
            <a:r>
              <a:rPr lang="en-US"/>
              <a:t>Passenger: a person in the train</a:t>
            </a:r>
          </a:p>
          <a:p>
            <a:pPr lvl="1"/>
            <a:r>
              <a:rPr lang="en-US"/>
              <a:t>GPS satellite: An external system that provides a navigation system with GPS information.</a:t>
            </a:r>
            <a:endParaRPr lang="en-US" dirty="0"/>
          </a:p>
        </p:txBody>
      </p:sp>
      <p:sp>
        <p:nvSpPr>
          <p:cNvPr id="97293" name="AutoShape 13"/>
          <p:cNvSpPr>
            <a:spLocks noChangeArrowheads="1"/>
          </p:cNvSpPr>
          <p:nvPr/>
        </p:nvSpPr>
        <p:spPr bwMode="auto">
          <a:xfrm>
            <a:off x="1644789" y="5276443"/>
            <a:ext cx="884791" cy="473037"/>
          </a:xfrm>
          <a:prstGeom prst="wedgeRoundRectCallout">
            <a:avLst>
              <a:gd name="adj1" fmla="val 71605"/>
              <a:gd name="adj2" fmla="val -84395"/>
              <a:gd name="adj3" fmla="val 16667"/>
            </a:avLst>
          </a:prstGeom>
          <a:noFill/>
          <a:ln w="12700">
            <a:solidFill>
              <a:schemeClr val="tx1"/>
            </a:solidFill>
            <a:miter lim="800000"/>
            <a:headEnd/>
            <a:tailEnd/>
          </a:ln>
        </p:spPr>
        <p:txBody>
          <a:bodyPr wrap="none" anchor="ctr">
            <a:prstTxWarp prst="textNoShape">
              <a:avLst/>
            </a:prstTxWarp>
          </a:bodyPr>
          <a:lstStyle/>
          <a:p>
            <a:r>
              <a:rPr lang="en-US" dirty="0"/>
              <a:t>Name</a:t>
            </a:r>
          </a:p>
        </p:txBody>
      </p:sp>
      <p:sp>
        <p:nvSpPr>
          <p:cNvPr id="97294" name="AutoShape 14"/>
          <p:cNvSpPr>
            <a:spLocks noChangeArrowheads="1"/>
          </p:cNvSpPr>
          <p:nvPr/>
        </p:nvSpPr>
        <p:spPr bwMode="auto">
          <a:xfrm>
            <a:off x="7208931" y="5357075"/>
            <a:ext cx="1552961" cy="585795"/>
          </a:xfrm>
          <a:prstGeom prst="wedgeRoundRectCallout">
            <a:avLst>
              <a:gd name="adj1" fmla="val -88316"/>
              <a:gd name="adj2" fmla="val -99760"/>
              <a:gd name="adj3" fmla="val 16667"/>
            </a:avLst>
          </a:prstGeom>
          <a:solidFill>
            <a:schemeClr val="bg1"/>
          </a:solidFill>
          <a:ln w="12700">
            <a:solidFill>
              <a:schemeClr val="tx1"/>
            </a:solidFill>
            <a:miter lim="800000"/>
            <a:headEnd/>
            <a:tailEnd/>
          </a:ln>
        </p:spPr>
        <p:txBody>
          <a:bodyPr wrap="none" anchor="ctr">
            <a:prstTxWarp prst="textNoShape">
              <a:avLst/>
            </a:prstTxWarp>
          </a:bodyPr>
          <a:lstStyle/>
          <a:p>
            <a:r>
              <a:rPr lang="en-US" dirty="0"/>
              <a:t>Optional </a:t>
            </a:r>
          </a:p>
          <a:p>
            <a:r>
              <a:rPr lang="en-US" dirty="0"/>
              <a:t>Description</a:t>
            </a:r>
          </a:p>
        </p:txBody>
      </p:sp>
      <p:grpSp>
        <p:nvGrpSpPr>
          <p:cNvPr id="3" name="Group 2"/>
          <p:cNvGrpSpPr/>
          <p:nvPr/>
        </p:nvGrpSpPr>
        <p:grpSpPr>
          <a:xfrm>
            <a:off x="8517514" y="2441524"/>
            <a:ext cx="838628" cy="1002571"/>
            <a:chOff x="6450002" y="2441523"/>
            <a:chExt cx="838628" cy="1002571"/>
          </a:xfrm>
        </p:grpSpPr>
        <p:sp>
          <p:nvSpPr>
            <p:cNvPr id="17" name="Line 10"/>
            <p:cNvSpPr>
              <a:spLocks noChangeShapeType="1"/>
            </p:cNvSpPr>
            <p:nvPr/>
          </p:nvSpPr>
          <p:spPr bwMode="auto">
            <a:xfrm>
              <a:off x="6882820" y="2946001"/>
              <a:ext cx="205573" cy="210766"/>
            </a:xfrm>
            <a:prstGeom prst="line">
              <a:avLst/>
            </a:prstGeom>
            <a:noFill/>
            <a:ln w="19050">
              <a:solidFill>
                <a:srgbClr val="000000"/>
              </a:solidFill>
              <a:round/>
              <a:headEnd/>
              <a:tailEnd/>
            </a:ln>
          </p:spPr>
          <p:txBody>
            <a:bodyPr>
              <a:prstTxWarp prst="textNoShape">
                <a:avLst/>
              </a:prstTxWarp>
            </a:bodyPr>
            <a:lstStyle/>
            <a:p>
              <a:endParaRPr lang="en-US"/>
            </a:p>
          </p:txBody>
        </p:sp>
        <p:grpSp>
          <p:nvGrpSpPr>
            <p:cNvPr id="2" name="Group 1"/>
            <p:cNvGrpSpPr/>
            <p:nvPr/>
          </p:nvGrpSpPr>
          <p:grpSpPr>
            <a:xfrm>
              <a:off x="6450002" y="2441523"/>
              <a:ext cx="838628" cy="1002571"/>
              <a:chOff x="6450002" y="2441523"/>
              <a:chExt cx="838628" cy="1002571"/>
            </a:xfrm>
          </p:grpSpPr>
          <p:sp>
            <p:nvSpPr>
              <p:cNvPr id="16" name="Freeform 9"/>
              <p:cNvSpPr>
                <a:spLocks/>
              </p:cNvSpPr>
              <p:nvPr/>
            </p:nvSpPr>
            <p:spPr bwMode="auto">
              <a:xfrm>
                <a:off x="6694379" y="2588379"/>
                <a:ext cx="188441" cy="56838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prstTxWarp prst="textNoShape">
                  <a:avLst/>
                </a:prstTxWarp>
              </a:bodyPr>
              <a:lstStyle/>
              <a:p>
                <a:endParaRPr lang="en-US"/>
              </a:p>
            </p:txBody>
          </p:sp>
          <p:sp>
            <p:nvSpPr>
              <p:cNvPr id="18" name="Line 11"/>
              <p:cNvSpPr>
                <a:spLocks noChangeShapeType="1"/>
              </p:cNvSpPr>
              <p:nvPr/>
            </p:nvSpPr>
            <p:spPr bwMode="auto">
              <a:xfrm>
                <a:off x="6694379" y="2750193"/>
                <a:ext cx="394014" cy="136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9" name="Oval 12"/>
              <p:cNvSpPr>
                <a:spLocks noChangeArrowheads="1"/>
              </p:cNvSpPr>
              <p:nvPr/>
            </p:nvSpPr>
            <p:spPr bwMode="auto">
              <a:xfrm>
                <a:off x="6789259" y="2441523"/>
                <a:ext cx="204255" cy="212126"/>
              </a:xfrm>
              <a:prstGeom prst="ellipse">
                <a:avLst/>
              </a:prstGeom>
              <a:solidFill>
                <a:srgbClr val="FFFFFF"/>
              </a:solidFill>
              <a:ln w="19050">
                <a:solidFill>
                  <a:srgbClr val="000000"/>
                </a:solidFill>
                <a:round/>
                <a:headEnd/>
                <a:tailEnd/>
              </a:ln>
            </p:spPr>
            <p:txBody>
              <a:bodyPr>
                <a:prstTxWarp prst="textNoShape">
                  <a:avLst/>
                </a:prstTxWarp>
              </a:bodyPr>
              <a:lstStyle/>
              <a:p>
                <a:endParaRPr lang="en-US"/>
              </a:p>
            </p:txBody>
          </p:sp>
          <p:sp>
            <p:nvSpPr>
              <p:cNvPr id="20" name="Rectangle 13"/>
              <p:cNvSpPr>
                <a:spLocks noChangeArrowheads="1"/>
              </p:cNvSpPr>
              <p:nvPr/>
            </p:nvSpPr>
            <p:spPr bwMode="auto">
              <a:xfrm>
                <a:off x="6450002" y="3197873"/>
                <a:ext cx="838628" cy="246221"/>
              </a:xfrm>
              <a:prstGeom prst="rect">
                <a:avLst/>
              </a:prstGeom>
              <a:noFill/>
              <a:ln w="9525">
                <a:noFill/>
                <a:miter lim="800000"/>
                <a:headEnd/>
                <a:tailEnd/>
              </a:ln>
            </p:spPr>
            <p:txBody>
              <a:bodyPr wrap="none" lIns="0" tIns="0" rIns="0" bIns="0">
                <a:prstTxWarp prst="textNoShape">
                  <a:avLst/>
                </a:prstTxWarp>
                <a:spAutoFit/>
              </a:bodyPr>
              <a:lstStyle/>
              <a:p>
                <a:pPr algn="l"/>
                <a:r>
                  <a:rPr lang="en-US" sz="1600" dirty="0">
                    <a:solidFill>
                      <a:srgbClr val="000000"/>
                    </a:solidFill>
                  </a:rPr>
                  <a:t>Passenger</a:t>
                </a:r>
                <a:endParaRPr lang="en-US" sz="1600" dirty="0"/>
              </a:p>
            </p:txBody>
          </p:sp>
        </p:grpSp>
      </p:grpSp>
    </p:spTree>
    <p:extLst>
      <p:ext uri="{BB962C8B-B14F-4D97-AF65-F5344CB8AC3E}">
        <p14:creationId xmlns:p14="http://schemas.microsoft.com/office/powerpoint/2010/main" val="10207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28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28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28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2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3" grpId="0" animBg="1"/>
      <p:bldP spid="9729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Use Case</a:t>
            </a:r>
            <a:endParaRPr lang="en-US" dirty="0"/>
          </a:p>
        </p:txBody>
      </p:sp>
      <p:sp>
        <p:nvSpPr>
          <p:cNvPr id="96260" name="Rectangle 4"/>
          <p:cNvSpPr>
            <a:spLocks noGrp="1" noChangeArrowheads="1"/>
          </p:cNvSpPr>
          <p:nvPr>
            <p:ph idx="1"/>
          </p:nvPr>
        </p:nvSpPr>
        <p:spPr/>
        <p:txBody>
          <a:bodyPr>
            <a:normAutofit fontScale="92500" lnSpcReduction="20000"/>
          </a:bodyPr>
          <a:lstStyle/>
          <a:p>
            <a:r>
              <a:rPr lang="en-US"/>
              <a:t>A use case represents a class of functionality provided by the system </a:t>
            </a:r>
          </a:p>
          <a:p>
            <a:r>
              <a:rPr lang="en-US"/>
              <a:t>Use cases can be described textually, with a focus on the event flow between the actor and the system</a:t>
            </a:r>
          </a:p>
          <a:p>
            <a:r>
              <a:rPr lang="en-US"/>
              <a:t>A textual use case description consists of 6 parts:</a:t>
            </a:r>
          </a:p>
          <a:p>
            <a:endParaRPr lang="en-US"/>
          </a:p>
          <a:p>
            <a:r>
              <a:rPr lang="en-US"/>
              <a:t>Unique name</a:t>
            </a:r>
          </a:p>
          <a:p>
            <a:r>
              <a:rPr lang="en-US"/>
              <a:t>Participating actors</a:t>
            </a:r>
          </a:p>
          <a:p>
            <a:r>
              <a:rPr lang="en-US"/>
              <a:t>Entry conditions</a:t>
            </a:r>
          </a:p>
          <a:p>
            <a:r>
              <a:rPr lang="en-US"/>
              <a:t>Exit conditions</a:t>
            </a:r>
          </a:p>
          <a:p>
            <a:r>
              <a:rPr lang="en-US"/>
              <a:t>Flow of events</a:t>
            </a:r>
          </a:p>
          <a:p>
            <a:r>
              <a:rPr lang="en-US"/>
              <a:t>Special requirements</a:t>
            </a:r>
          </a:p>
          <a:p>
            <a:endParaRPr lang="en-US"/>
          </a:p>
          <a:p>
            <a:endParaRPr lang="en-US" dirty="0"/>
          </a:p>
        </p:txBody>
      </p:sp>
      <p:sp>
        <p:nvSpPr>
          <p:cNvPr id="7" name="Textfeld 6"/>
          <p:cNvSpPr txBox="1"/>
          <p:nvPr/>
        </p:nvSpPr>
        <p:spPr>
          <a:xfrm>
            <a:off x="2137458" y="5359410"/>
            <a:ext cx="992579" cy="400110"/>
          </a:xfrm>
          <a:prstGeom prst="rect">
            <a:avLst/>
          </a:prstGeom>
          <a:noFill/>
        </p:spPr>
        <p:txBody>
          <a:bodyPr wrap="none" rtlCol="0">
            <a:spAutoFit/>
          </a:bodyPr>
          <a:lstStyle/>
          <a:p>
            <a:pPr marL="800100" lvl="1" indent="-342900">
              <a:buFont typeface="Arial" charset="0"/>
              <a:buAutoNum type="arabicPeriod"/>
            </a:pPr>
            <a:endParaRPr lang="en-US" sz="2000" dirty="0"/>
          </a:p>
        </p:txBody>
      </p:sp>
      <p:grpSp>
        <p:nvGrpSpPr>
          <p:cNvPr id="23" name="Gruppierung 17"/>
          <p:cNvGrpSpPr/>
          <p:nvPr/>
        </p:nvGrpSpPr>
        <p:grpSpPr>
          <a:xfrm>
            <a:off x="6379509" y="4221497"/>
            <a:ext cx="3028434" cy="1002986"/>
            <a:chOff x="4792663" y="150813"/>
            <a:chExt cx="3355953" cy="1240521"/>
          </a:xfrm>
        </p:grpSpPr>
        <p:grpSp>
          <p:nvGrpSpPr>
            <p:cNvPr id="24" name="Group 7"/>
            <p:cNvGrpSpPr>
              <a:grpSpLocks/>
            </p:cNvGrpSpPr>
            <p:nvPr/>
          </p:nvGrpSpPr>
          <p:grpSpPr bwMode="auto">
            <a:xfrm>
              <a:off x="4792663" y="150813"/>
              <a:ext cx="929180" cy="1240521"/>
              <a:chOff x="1021" y="1337"/>
              <a:chExt cx="947" cy="1098"/>
            </a:xfrm>
          </p:grpSpPr>
          <p:grpSp>
            <p:nvGrpSpPr>
              <p:cNvPr id="29" name="Group 8"/>
              <p:cNvGrpSpPr>
                <a:grpSpLocks/>
              </p:cNvGrpSpPr>
              <p:nvPr/>
            </p:nvGrpSpPr>
            <p:grpSpPr bwMode="auto">
              <a:xfrm>
                <a:off x="1297" y="1337"/>
                <a:ext cx="445" cy="783"/>
                <a:chOff x="659" y="1833"/>
                <a:chExt cx="299" cy="526"/>
              </a:xfrm>
            </p:grpSpPr>
            <p:sp>
              <p:nvSpPr>
                <p:cNvPr id="31" name="Freeform 9"/>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prstTxWarp prst="textNoShape">
                    <a:avLst/>
                  </a:prstTxWarp>
                </a:bodyPr>
                <a:lstStyle/>
                <a:p>
                  <a:endParaRPr lang="en-US"/>
                </a:p>
              </p:txBody>
            </p:sp>
            <p:sp>
              <p:nvSpPr>
                <p:cNvPr id="32" name="Line 10"/>
                <p:cNvSpPr>
                  <a:spLocks noChangeShapeType="1"/>
                </p:cNvSpPr>
                <p:nvPr/>
              </p:nvSpPr>
              <p:spPr bwMode="auto">
                <a:xfrm>
                  <a:off x="802" y="2204"/>
                  <a:ext cx="156" cy="15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 name="Line 11"/>
                <p:cNvSpPr>
                  <a:spLocks noChangeShapeType="1"/>
                </p:cNvSpPr>
                <p:nvPr/>
              </p:nvSpPr>
              <p:spPr bwMode="auto">
                <a:xfrm>
                  <a:off x="659" y="2060"/>
                  <a:ext cx="299" cy="1"/>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4" name="Oval 12"/>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prstTxWarp prst="textNoShape">
                    <a:avLst/>
                  </a:prstTxWarp>
                </a:bodyPr>
                <a:lstStyle/>
                <a:p>
                  <a:endParaRPr lang="en-US"/>
                </a:p>
              </p:txBody>
            </p:sp>
          </p:grpSp>
          <p:sp>
            <p:nvSpPr>
              <p:cNvPr id="30" name="Rectangle 13"/>
              <p:cNvSpPr>
                <a:spLocks noChangeArrowheads="1"/>
              </p:cNvSpPr>
              <p:nvPr/>
            </p:nvSpPr>
            <p:spPr bwMode="auto">
              <a:xfrm>
                <a:off x="1021" y="2165"/>
                <a:ext cx="947" cy="270"/>
              </a:xfrm>
              <a:prstGeom prst="rect">
                <a:avLst/>
              </a:prstGeom>
              <a:noFill/>
              <a:ln w="9525">
                <a:noFill/>
                <a:miter lim="800000"/>
                <a:headEnd/>
                <a:tailEnd/>
              </a:ln>
            </p:spPr>
            <p:txBody>
              <a:bodyPr wrap="none" lIns="0" tIns="0" rIns="0" bIns="0">
                <a:prstTxWarp prst="textNoShape">
                  <a:avLst/>
                </a:prstTxWarp>
                <a:spAutoFit/>
              </a:bodyPr>
              <a:lstStyle/>
              <a:p>
                <a:pPr algn="l"/>
                <a:r>
                  <a:rPr lang="en-US" sz="1600" dirty="0">
                    <a:solidFill>
                      <a:srgbClr val="000000"/>
                    </a:solidFill>
                  </a:rPr>
                  <a:t>Passenger</a:t>
                </a:r>
                <a:endParaRPr lang="en-US" sz="1600" dirty="0"/>
              </a:p>
            </p:txBody>
          </p:sp>
        </p:grpSp>
        <p:grpSp>
          <p:nvGrpSpPr>
            <p:cNvPr id="25" name="Group 14"/>
            <p:cNvGrpSpPr>
              <a:grpSpLocks/>
            </p:cNvGrpSpPr>
            <p:nvPr/>
          </p:nvGrpSpPr>
          <p:grpSpPr bwMode="auto">
            <a:xfrm>
              <a:off x="6767280" y="377823"/>
              <a:ext cx="1381336" cy="888802"/>
              <a:chOff x="2319" y="1949"/>
              <a:chExt cx="790" cy="515"/>
            </a:xfrm>
          </p:grpSpPr>
          <p:sp>
            <p:nvSpPr>
              <p:cNvPr id="27" name="Oval 15"/>
              <p:cNvSpPr>
                <a:spLocks noChangeArrowheads="1"/>
              </p:cNvSpPr>
              <p:nvPr/>
            </p:nvSpPr>
            <p:spPr bwMode="auto">
              <a:xfrm>
                <a:off x="2339" y="1949"/>
                <a:ext cx="753" cy="322"/>
              </a:xfrm>
              <a:prstGeom prst="ellipse">
                <a:avLst/>
              </a:prstGeom>
              <a:noFill/>
              <a:ln w="19050">
                <a:solidFill>
                  <a:srgbClr val="000000"/>
                </a:solidFill>
                <a:round/>
                <a:headEnd/>
                <a:tailEnd/>
              </a:ln>
            </p:spPr>
            <p:txBody>
              <a:bodyPr>
                <a:prstTxWarp prst="textNoShape">
                  <a:avLst/>
                </a:prstTxWarp>
              </a:bodyPr>
              <a:lstStyle/>
              <a:p>
                <a:endParaRPr lang="en-US"/>
              </a:p>
            </p:txBody>
          </p:sp>
          <p:sp>
            <p:nvSpPr>
              <p:cNvPr id="28" name="Rectangle 16"/>
              <p:cNvSpPr>
                <a:spLocks noChangeArrowheads="1"/>
              </p:cNvSpPr>
              <p:nvPr/>
            </p:nvSpPr>
            <p:spPr bwMode="auto">
              <a:xfrm>
                <a:off x="2319" y="2288"/>
                <a:ext cx="790" cy="176"/>
              </a:xfrm>
              <a:prstGeom prst="rect">
                <a:avLst/>
              </a:prstGeom>
              <a:noFill/>
              <a:ln w="9525">
                <a:noFill/>
                <a:miter lim="800000"/>
                <a:headEnd/>
                <a:tailEnd/>
              </a:ln>
            </p:spPr>
            <p:txBody>
              <a:bodyPr wrap="none" lIns="0" tIns="0" rIns="0" bIns="0">
                <a:prstTxWarp prst="textNoShape">
                  <a:avLst/>
                </a:prstTxWarp>
                <a:spAutoFit/>
              </a:bodyPr>
              <a:lstStyle/>
              <a:p>
                <a:pPr algn="ctr"/>
                <a:r>
                  <a:rPr lang="en-US" sz="1600" dirty="0" err="1">
                    <a:solidFill>
                      <a:srgbClr val="000000"/>
                    </a:solidFill>
                  </a:rPr>
                  <a:t>PurchaseTicket</a:t>
                </a:r>
                <a:endParaRPr lang="en-US" sz="1600" dirty="0"/>
              </a:p>
            </p:txBody>
          </p:sp>
        </p:grpSp>
        <p:sp>
          <p:nvSpPr>
            <p:cNvPr id="26" name="Line 17"/>
            <p:cNvSpPr>
              <a:spLocks noChangeShapeType="1"/>
            </p:cNvSpPr>
            <p:nvPr/>
          </p:nvSpPr>
          <p:spPr bwMode="auto">
            <a:xfrm>
              <a:off x="5540375" y="628650"/>
              <a:ext cx="12700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900872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26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626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626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6260">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6260">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Textual Use Case description: Example</a:t>
            </a:r>
            <a:endParaRPr lang="en-US" dirty="0"/>
          </a:p>
        </p:txBody>
      </p:sp>
      <p:sp>
        <p:nvSpPr>
          <p:cNvPr id="3" name="Content Placeholder 2"/>
          <p:cNvSpPr>
            <a:spLocks noGrp="1"/>
          </p:cNvSpPr>
          <p:nvPr>
            <p:ph sz="half" idx="1"/>
          </p:nvPr>
        </p:nvSpPr>
        <p:spPr/>
        <p:txBody>
          <a:bodyPr>
            <a:normAutofit fontScale="92500" lnSpcReduction="20000"/>
          </a:bodyPr>
          <a:lstStyle/>
          <a:p>
            <a:r>
              <a:rPr lang="en-US"/>
              <a:t>Name: purchase ticket</a:t>
            </a:r>
          </a:p>
          <a:p>
            <a:endParaRPr lang="en-US"/>
          </a:p>
          <a:p>
            <a:r>
              <a:rPr lang="en-US"/>
              <a:t>Participating actors: Passenger</a:t>
            </a:r>
          </a:p>
          <a:p>
            <a:endParaRPr lang="en-US"/>
          </a:p>
          <a:p>
            <a:r>
              <a:rPr lang="en-US"/>
              <a:t>Entry conditions:</a:t>
            </a:r>
          </a:p>
          <a:p>
            <a:pPr lvl="1"/>
            <a:r>
              <a:rPr lang="en-US"/>
              <a:t>The passenger stands in front of the ticket distributor</a:t>
            </a:r>
          </a:p>
          <a:p>
            <a:pPr lvl="1"/>
            <a:r>
              <a:rPr lang="en-US"/>
              <a:t>The passenger has sufficient money to purchase ticket</a:t>
            </a:r>
          </a:p>
          <a:p>
            <a:pPr lvl="1"/>
            <a:endParaRPr lang="en-US"/>
          </a:p>
          <a:p>
            <a:r>
              <a:rPr lang="en-US"/>
              <a:t>Exit conditions:</a:t>
            </a:r>
          </a:p>
          <a:p>
            <a:pPr lvl="1"/>
            <a:r>
              <a:rPr lang="en-US"/>
              <a:t>The passenger has the ticket</a:t>
            </a:r>
            <a:endParaRPr lang="en-US" dirty="0"/>
          </a:p>
        </p:txBody>
      </p:sp>
      <p:sp>
        <p:nvSpPr>
          <p:cNvPr id="4" name="Content Placeholder 3"/>
          <p:cNvSpPr>
            <a:spLocks noGrp="1"/>
          </p:cNvSpPr>
          <p:nvPr>
            <p:ph sz="half" idx="2"/>
          </p:nvPr>
        </p:nvSpPr>
        <p:spPr/>
        <p:txBody>
          <a:bodyPr>
            <a:normAutofit fontScale="92500" lnSpcReduction="20000"/>
          </a:bodyPr>
          <a:lstStyle/>
          <a:p>
            <a:r>
              <a:rPr lang="en-US"/>
              <a:t>Flow of events:</a:t>
            </a:r>
          </a:p>
          <a:p>
            <a:pPr lvl="1"/>
            <a:r>
              <a:rPr lang="en-US"/>
              <a:t>The passenger selects the number of zones to be traveled</a:t>
            </a:r>
          </a:p>
          <a:p>
            <a:pPr lvl="1"/>
            <a:r>
              <a:rPr lang="en-US"/>
              <a:t>The ticket distributor displays the amount due</a:t>
            </a:r>
          </a:p>
          <a:p>
            <a:pPr lvl="1"/>
            <a:r>
              <a:rPr lang="en-US"/>
              <a:t>The passenger inserts at least the amount due</a:t>
            </a:r>
          </a:p>
          <a:p>
            <a:pPr lvl="1"/>
            <a:r>
              <a:rPr lang="en-US"/>
              <a:t>The ticket distributor returns change</a:t>
            </a:r>
          </a:p>
          <a:p>
            <a:pPr lvl="1"/>
            <a:r>
              <a:rPr lang="en-US"/>
              <a:t>The ticket distributor issues the ticket</a:t>
            </a:r>
          </a:p>
          <a:p>
            <a:r>
              <a:rPr lang="en-US"/>
              <a:t>Special requirements:</a:t>
            </a:r>
          </a:p>
          <a:p>
            <a:pPr lvl="1"/>
            <a:r>
              <a:rPr lang="en-US"/>
              <a:t>The ticket distributor is connected to a power source</a:t>
            </a:r>
            <a:endParaRPr lang="en-US" dirty="0"/>
          </a:p>
        </p:txBody>
      </p:sp>
    </p:spTree>
    <p:extLst>
      <p:ext uri="{BB962C8B-B14F-4D97-AF65-F5344CB8AC3E}">
        <p14:creationId xmlns:p14="http://schemas.microsoft.com/office/powerpoint/2010/main" val="174701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normAutofit/>
          </a:bodyPr>
          <a:lstStyle/>
          <a:p>
            <a:r>
              <a:rPr lang="en-US"/>
              <a:t>Uses Cases can be related with other Use Cases</a:t>
            </a:r>
            <a:endParaRPr lang="en-US" dirty="0"/>
          </a:p>
        </p:txBody>
      </p:sp>
      <p:sp>
        <p:nvSpPr>
          <p:cNvPr id="234502" name="Rectangle 6"/>
          <p:cNvSpPr>
            <a:spLocks noGrp="1" noChangeArrowheads="1"/>
          </p:cNvSpPr>
          <p:nvPr>
            <p:ph idx="1"/>
          </p:nvPr>
        </p:nvSpPr>
        <p:spPr/>
        <p:txBody>
          <a:bodyPr/>
          <a:lstStyle/>
          <a:p>
            <a:r>
              <a:rPr lang="en-US"/>
              <a:t>We distinguish two types of relationships:</a:t>
            </a:r>
          </a:p>
          <a:p>
            <a:endParaRPr lang="en-US"/>
          </a:p>
          <a:p>
            <a:r>
              <a:rPr lang="en-US"/>
              <a:t>Extends Relationship</a:t>
            </a:r>
          </a:p>
          <a:p>
            <a:pPr lvl="1"/>
            <a:r>
              <a:rPr lang="en-US"/>
              <a:t>To model rarely invoked use cases or exceptional functionality</a:t>
            </a:r>
          </a:p>
          <a:p>
            <a:pPr lvl="1"/>
            <a:endParaRPr lang="en-US"/>
          </a:p>
          <a:p>
            <a:r>
              <a:rPr lang="en-US"/>
              <a:t>Includes Relationship</a:t>
            </a:r>
          </a:p>
          <a:p>
            <a:pPr lvl="1"/>
            <a:r>
              <a:rPr lang="en-US"/>
              <a:t>To model functional behavior that is common to more than one use case.</a:t>
            </a:r>
            <a:endParaRPr lang="en-US" dirty="0"/>
          </a:p>
        </p:txBody>
      </p:sp>
    </p:spTree>
    <p:extLst>
      <p:ext uri="{BB962C8B-B14F-4D97-AF65-F5344CB8AC3E}">
        <p14:creationId xmlns:p14="http://schemas.microsoft.com/office/powerpoint/2010/main" val="189520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5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0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345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450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45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74881"/>
          </a:xfrm>
        </p:spPr>
        <p:txBody>
          <a:bodyPr/>
          <a:lstStyle/>
          <a:p>
            <a:r>
              <a:rPr lang="en-US"/>
              <a:t>The Extends Relationship</a:t>
            </a:r>
            <a:endParaRPr lang="en-US" dirty="0"/>
          </a:p>
        </p:txBody>
      </p:sp>
      <p:sp>
        <p:nvSpPr>
          <p:cNvPr id="3" name="Content Placeholder 2"/>
          <p:cNvSpPr>
            <a:spLocks noGrp="1"/>
          </p:cNvSpPr>
          <p:nvPr>
            <p:ph idx="1"/>
          </p:nvPr>
        </p:nvSpPr>
        <p:spPr>
          <a:xfrm>
            <a:off x="1981200" y="1209230"/>
            <a:ext cx="4704976" cy="4916934"/>
          </a:xfrm>
        </p:spPr>
        <p:txBody>
          <a:bodyPr>
            <a:normAutofit fontScale="92500" lnSpcReduction="10000"/>
          </a:bodyPr>
          <a:lstStyle/>
          <a:p>
            <a:r>
              <a:rPr lang="en-US" dirty="0"/>
              <a:t>The base use case describes basic functionality, it is meaningful by itself</a:t>
            </a:r>
          </a:p>
          <a:p>
            <a:endParaRPr lang="en-US" dirty="0"/>
          </a:p>
          <a:p>
            <a:r>
              <a:rPr lang="en-US" dirty="0"/>
              <a:t>The extension use case describes additional behavior that augments the behavior of the base case. It is not meaningful on its own.</a:t>
            </a:r>
          </a:p>
          <a:p>
            <a:endParaRPr lang="en-US" dirty="0"/>
          </a:p>
          <a:p>
            <a:r>
              <a:rPr lang="en-US" dirty="0"/>
              <a:t>The direction of the arrow in the &lt;&lt;extends&gt;&gt; association points to the base use case</a:t>
            </a:r>
          </a:p>
          <a:p>
            <a:endParaRPr lang="en-US" dirty="0"/>
          </a:p>
          <a:p>
            <a:pPr marL="0" indent="0">
              <a:buNone/>
            </a:pPr>
            <a:endParaRPr lang="en-US" dirty="0"/>
          </a:p>
        </p:txBody>
      </p:sp>
      <p:cxnSp>
        <p:nvCxnSpPr>
          <p:cNvPr id="13" name="Straight Connector 12"/>
          <p:cNvCxnSpPr>
            <a:stCxn id="8" idx="2"/>
            <a:endCxn id="7" idx="6"/>
          </p:cNvCxnSpPr>
          <p:nvPr/>
        </p:nvCxnSpPr>
        <p:spPr>
          <a:xfrm flipH="1" flipV="1">
            <a:off x="8464674" y="3551273"/>
            <a:ext cx="684174" cy="413731"/>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5" idx="3"/>
            <a:endCxn id="7" idx="7"/>
          </p:cNvCxnSpPr>
          <p:nvPr/>
        </p:nvCxnSpPr>
        <p:spPr>
          <a:xfrm flipH="1">
            <a:off x="8292214" y="2838347"/>
            <a:ext cx="856634" cy="517451"/>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6" idx="4"/>
            <a:endCxn id="7" idx="0"/>
          </p:cNvCxnSpPr>
          <p:nvPr/>
        </p:nvCxnSpPr>
        <p:spPr>
          <a:xfrm flipH="1">
            <a:off x="7875860" y="2366429"/>
            <a:ext cx="498545" cy="908401"/>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27" idx="4"/>
            <a:endCxn id="7" idx="1"/>
          </p:cNvCxnSpPr>
          <p:nvPr/>
        </p:nvCxnSpPr>
        <p:spPr>
          <a:xfrm>
            <a:off x="6763265" y="2565223"/>
            <a:ext cx="696238" cy="790574"/>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7287043" y="3274829"/>
            <a:ext cx="1649444" cy="2032318"/>
            <a:chOff x="5763043" y="3274829"/>
            <a:chExt cx="1649444" cy="2032318"/>
          </a:xfrm>
        </p:grpSpPr>
        <p:sp>
          <p:nvSpPr>
            <p:cNvPr id="7" name="Oval 6"/>
            <p:cNvSpPr/>
            <p:nvPr/>
          </p:nvSpPr>
          <p:spPr>
            <a:xfrm>
              <a:off x="5763043" y="3274829"/>
              <a:ext cx="1177631" cy="552886"/>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Purchase</a:t>
              </a:r>
            </a:p>
            <a:p>
              <a:pPr algn="ctr"/>
              <a:r>
                <a:rPr lang="en-US" sz="1200" dirty="0">
                  <a:solidFill>
                    <a:srgbClr val="333333"/>
                  </a:solidFill>
                </a:rPr>
                <a:t>Ticket</a:t>
              </a:r>
            </a:p>
          </p:txBody>
        </p:sp>
        <p:grpSp>
          <p:nvGrpSpPr>
            <p:cNvPr id="58" name="Group 57"/>
            <p:cNvGrpSpPr/>
            <p:nvPr/>
          </p:nvGrpSpPr>
          <p:grpSpPr>
            <a:xfrm>
              <a:off x="6782314" y="4403055"/>
              <a:ext cx="630173" cy="904092"/>
              <a:chOff x="3588056" y="5451239"/>
              <a:chExt cx="662515" cy="950493"/>
            </a:xfrm>
          </p:grpSpPr>
          <p:grpSp>
            <p:nvGrpSpPr>
              <p:cNvPr id="57" name="Group 56"/>
              <p:cNvGrpSpPr/>
              <p:nvPr/>
            </p:nvGrpSpPr>
            <p:grpSpPr>
              <a:xfrm>
                <a:off x="3707898" y="5451239"/>
                <a:ext cx="442073" cy="802484"/>
                <a:chOff x="3596028" y="5338881"/>
                <a:chExt cx="394014" cy="715244"/>
              </a:xfrm>
            </p:grpSpPr>
            <p:sp>
              <p:nvSpPr>
                <p:cNvPr id="51" name="Freeform 9"/>
                <p:cNvSpPr>
                  <a:spLocks/>
                </p:cNvSpPr>
                <p:nvPr/>
              </p:nvSpPr>
              <p:spPr bwMode="auto">
                <a:xfrm>
                  <a:off x="3596029" y="5485737"/>
                  <a:ext cx="188441" cy="56838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prstTxWarp prst="textNoShape">
                    <a:avLst/>
                  </a:prstTxWarp>
                </a:bodyPr>
                <a:lstStyle/>
                <a:p>
                  <a:endParaRPr lang="en-US"/>
                </a:p>
              </p:txBody>
            </p:sp>
            <p:sp>
              <p:nvSpPr>
                <p:cNvPr id="52" name="Line 10"/>
                <p:cNvSpPr>
                  <a:spLocks noChangeShapeType="1"/>
                </p:cNvSpPr>
                <p:nvPr/>
              </p:nvSpPr>
              <p:spPr bwMode="auto">
                <a:xfrm>
                  <a:off x="3784469" y="5843359"/>
                  <a:ext cx="205573" cy="210766"/>
                </a:xfrm>
                <a:prstGeom prst="line">
                  <a:avLst/>
                </a:prstGeom>
                <a:noFill/>
                <a:ln w="19050">
                  <a:solidFill>
                    <a:srgbClr val="000000"/>
                  </a:solidFill>
                  <a:round/>
                  <a:headEnd/>
                  <a:tailEnd/>
                </a:ln>
              </p:spPr>
              <p:txBody>
                <a:bodyPr>
                  <a:prstTxWarp prst="textNoShape">
                    <a:avLst/>
                  </a:prstTxWarp>
                </a:bodyPr>
                <a:lstStyle/>
                <a:p>
                  <a:endParaRPr lang="en-US"/>
                </a:p>
              </p:txBody>
            </p:sp>
            <p:sp>
              <p:nvSpPr>
                <p:cNvPr id="53" name="Line 11"/>
                <p:cNvSpPr>
                  <a:spLocks noChangeShapeType="1"/>
                </p:cNvSpPr>
                <p:nvPr/>
              </p:nvSpPr>
              <p:spPr bwMode="auto">
                <a:xfrm>
                  <a:off x="3596028" y="5647552"/>
                  <a:ext cx="394014" cy="136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54" name="Oval 12"/>
                <p:cNvSpPr>
                  <a:spLocks noChangeArrowheads="1"/>
                </p:cNvSpPr>
                <p:nvPr/>
              </p:nvSpPr>
              <p:spPr bwMode="auto">
                <a:xfrm>
                  <a:off x="3690906" y="5338881"/>
                  <a:ext cx="204255" cy="212126"/>
                </a:xfrm>
                <a:prstGeom prst="ellipse">
                  <a:avLst/>
                </a:prstGeom>
                <a:solidFill>
                  <a:srgbClr val="FFFFFF"/>
                </a:solidFill>
                <a:ln w="19050">
                  <a:solidFill>
                    <a:srgbClr val="000000"/>
                  </a:solidFill>
                  <a:round/>
                  <a:headEnd/>
                  <a:tailEnd/>
                </a:ln>
              </p:spPr>
              <p:txBody>
                <a:bodyPr>
                  <a:prstTxWarp prst="textNoShape">
                    <a:avLst/>
                  </a:prstTxWarp>
                </a:bodyPr>
                <a:lstStyle/>
                <a:p>
                  <a:endParaRPr lang="en-US"/>
                </a:p>
              </p:txBody>
            </p:sp>
          </p:grpSp>
          <p:sp>
            <p:nvSpPr>
              <p:cNvPr id="55" name="Rectangle 13"/>
              <p:cNvSpPr>
                <a:spLocks noChangeArrowheads="1"/>
              </p:cNvSpPr>
              <p:nvPr/>
            </p:nvSpPr>
            <p:spPr bwMode="auto">
              <a:xfrm>
                <a:off x="3588056" y="6207588"/>
                <a:ext cx="662515" cy="194144"/>
              </a:xfrm>
              <a:prstGeom prst="rect">
                <a:avLst/>
              </a:prstGeom>
              <a:noFill/>
              <a:ln w="9525">
                <a:noFill/>
                <a:miter lim="800000"/>
                <a:headEnd/>
                <a:tailEnd/>
              </a:ln>
            </p:spPr>
            <p:txBody>
              <a:bodyPr wrap="none" lIns="0" tIns="0" rIns="0" bIns="0">
                <a:prstTxWarp prst="textNoShape">
                  <a:avLst/>
                </a:prstTxWarp>
                <a:spAutoFit/>
              </a:bodyPr>
              <a:lstStyle/>
              <a:p>
                <a:pPr algn="ctr"/>
                <a:r>
                  <a:rPr lang="en-US" sz="1200" dirty="0">
                    <a:solidFill>
                      <a:srgbClr val="000000"/>
                    </a:solidFill>
                  </a:rPr>
                  <a:t>Passenger</a:t>
                </a:r>
                <a:endParaRPr lang="en-US" sz="1200" dirty="0"/>
              </a:p>
            </p:txBody>
          </p:sp>
        </p:grpSp>
        <p:sp>
          <p:nvSpPr>
            <p:cNvPr id="56" name="Line 17"/>
            <p:cNvSpPr>
              <a:spLocks noChangeShapeType="1"/>
            </p:cNvSpPr>
            <p:nvPr/>
          </p:nvSpPr>
          <p:spPr bwMode="auto">
            <a:xfrm flipH="1" flipV="1">
              <a:off x="6448964" y="3827714"/>
              <a:ext cx="548593" cy="575343"/>
            </a:xfrm>
            <a:prstGeom prst="line">
              <a:avLst/>
            </a:prstGeom>
            <a:noFill/>
            <a:ln w="12700" cmpd="sng">
              <a:solidFill>
                <a:srgbClr val="326394"/>
              </a:solidFill>
              <a:round/>
              <a:headEnd type="none"/>
              <a:tailEnd type="none"/>
            </a:ln>
          </p:spPr>
          <p:txBody>
            <a:bodyPr wrap="none" anchor="ctr">
              <a:prstTxWarp prst="textNoShape">
                <a:avLst/>
              </a:prstTxWarp>
            </a:bodyPr>
            <a:lstStyle/>
            <a:p>
              <a:endParaRPr lang="en-US"/>
            </a:p>
          </p:txBody>
        </p:sp>
      </p:grpSp>
      <p:grpSp>
        <p:nvGrpSpPr>
          <p:cNvPr id="11" name="Group 10"/>
          <p:cNvGrpSpPr/>
          <p:nvPr/>
        </p:nvGrpSpPr>
        <p:grpSpPr>
          <a:xfrm>
            <a:off x="6067028" y="1813542"/>
            <a:ext cx="4474297" cy="2427904"/>
            <a:chOff x="4543027" y="1813542"/>
            <a:chExt cx="4474297" cy="2427904"/>
          </a:xfrm>
        </p:grpSpPr>
        <p:sp>
          <p:nvSpPr>
            <p:cNvPr id="8" name="Oval 7"/>
            <p:cNvSpPr/>
            <p:nvPr/>
          </p:nvSpPr>
          <p:spPr>
            <a:xfrm>
              <a:off x="7624848" y="3688560"/>
              <a:ext cx="1392476" cy="552886"/>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333333"/>
                  </a:solidFill>
                </a:rPr>
                <a:t>OutOfOrder</a:t>
              </a:r>
              <a:endParaRPr lang="en-US" sz="1200" dirty="0">
                <a:solidFill>
                  <a:srgbClr val="333333"/>
                </a:solidFill>
              </a:endParaRPr>
            </a:p>
          </p:txBody>
        </p:sp>
        <p:sp>
          <p:nvSpPr>
            <p:cNvPr id="25" name="Oval 24"/>
            <p:cNvSpPr/>
            <p:nvPr/>
          </p:nvSpPr>
          <p:spPr>
            <a:xfrm>
              <a:off x="7420925" y="2366428"/>
              <a:ext cx="1392476" cy="552886"/>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Cancel</a:t>
              </a:r>
            </a:p>
          </p:txBody>
        </p:sp>
        <p:sp>
          <p:nvSpPr>
            <p:cNvPr id="26" name="Oval 25"/>
            <p:cNvSpPr/>
            <p:nvPr/>
          </p:nvSpPr>
          <p:spPr>
            <a:xfrm>
              <a:off x="6154166" y="1813542"/>
              <a:ext cx="1392476" cy="552886"/>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333333"/>
                  </a:solidFill>
                </a:rPr>
                <a:t>NoChange</a:t>
              </a:r>
              <a:endParaRPr lang="en-US" sz="1200" dirty="0">
                <a:solidFill>
                  <a:srgbClr val="333333"/>
                </a:solidFill>
              </a:endParaRPr>
            </a:p>
          </p:txBody>
        </p:sp>
        <p:sp>
          <p:nvSpPr>
            <p:cNvPr id="27" name="Oval 26"/>
            <p:cNvSpPr/>
            <p:nvPr/>
          </p:nvSpPr>
          <p:spPr>
            <a:xfrm>
              <a:off x="4543027" y="2012337"/>
              <a:ext cx="1392476" cy="552886"/>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333333"/>
                  </a:solidFill>
                </a:rPr>
                <a:t>TimeOut</a:t>
              </a:r>
              <a:endParaRPr lang="en-US" sz="1200" dirty="0">
                <a:solidFill>
                  <a:srgbClr val="333333"/>
                </a:solidFill>
              </a:endParaRPr>
            </a:p>
          </p:txBody>
        </p:sp>
        <p:sp>
          <p:nvSpPr>
            <p:cNvPr id="42" name="Text Box 46"/>
            <p:cNvSpPr txBox="1">
              <a:spLocks noChangeArrowheads="1"/>
            </p:cNvSpPr>
            <p:nvPr/>
          </p:nvSpPr>
          <p:spPr bwMode="auto">
            <a:xfrm rot="1852995">
              <a:off x="6792597" y="3461652"/>
              <a:ext cx="982641"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&lt;&lt;extends&gt;&gt;</a:t>
              </a:r>
            </a:p>
          </p:txBody>
        </p:sp>
        <p:sp>
          <p:nvSpPr>
            <p:cNvPr id="125" name="Text Box 46"/>
            <p:cNvSpPr txBox="1">
              <a:spLocks noChangeArrowheads="1"/>
            </p:cNvSpPr>
            <p:nvPr/>
          </p:nvSpPr>
          <p:spPr bwMode="auto">
            <a:xfrm rot="19681255">
              <a:off x="6598373" y="2889599"/>
              <a:ext cx="982641"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&lt;&lt;extends&gt;&gt;</a:t>
              </a:r>
            </a:p>
          </p:txBody>
        </p:sp>
        <p:sp>
          <p:nvSpPr>
            <p:cNvPr id="126" name="Text Box 46"/>
            <p:cNvSpPr txBox="1">
              <a:spLocks noChangeArrowheads="1"/>
            </p:cNvSpPr>
            <p:nvPr/>
          </p:nvSpPr>
          <p:spPr bwMode="auto">
            <a:xfrm rot="3003235">
              <a:off x="5220223" y="2762082"/>
              <a:ext cx="982641"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&lt;&lt;extends&gt;&gt;</a:t>
              </a:r>
            </a:p>
          </p:txBody>
        </p:sp>
        <p:sp>
          <p:nvSpPr>
            <p:cNvPr id="127" name="Text Box 46"/>
            <p:cNvSpPr txBox="1">
              <a:spLocks noChangeArrowheads="1"/>
            </p:cNvSpPr>
            <p:nvPr/>
          </p:nvSpPr>
          <p:spPr bwMode="auto">
            <a:xfrm rot="17980108">
              <a:off x="6012778" y="2663369"/>
              <a:ext cx="982641"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&lt;&lt;extends&gt;&gt;</a:t>
              </a:r>
            </a:p>
          </p:txBody>
        </p:sp>
      </p:grpSp>
    </p:spTree>
    <p:extLst>
      <p:ext uri="{BB962C8B-B14F-4D97-AF65-F5344CB8AC3E}">
        <p14:creationId xmlns:p14="http://schemas.microsoft.com/office/powerpoint/2010/main" val="271785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Includes Relationship</a:t>
            </a:r>
            <a:endParaRPr lang="en-US" dirty="0"/>
          </a:p>
        </p:txBody>
      </p:sp>
      <p:sp>
        <p:nvSpPr>
          <p:cNvPr id="3" name="Content Placeholder 2"/>
          <p:cNvSpPr>
            <a:spLocks noGrp="1"/>
          </p:cNvSpPr>
          <p:nvPr>
            <p:ph idx="1"/>
          </p:nvPr>
        </p:nvSpPr>
        <p:spPr>
          <a:xfrm>
            <a:off x="1981200" y="1209230"/>
            <a:ext cx="4799982" cy="4916934"/>
          </a:xfrm>
        </p:spPr>
        <p:txBody>
          <a:bodyPr>
            <a:normAutofit fontScale="92500"/>
          </a:bodyPr>
          <a:lstStyle/>
          <a:p>
            <a:r>
              <a:rPr lang="en-GB" dirty="0"/>
              <a:t>Assume we have several use cases that share some functionality</a:t>
            </a:r>
          </a:p>
          <a:p>
            <a:endParaRPr lang="en-GB" dirty="0"/>
          </a:p>
          <a:p>
            <a:r>
              <a:rPr lang="en-GB" dirty="0"/>
              <a:t>An inclusion use case represents functionality needed in more than one base use case</a:t>
            </a:r>
          </a:p>
          <a:p>
            <a:endParaRPr lang="en-GB" dirty="0"/>
          </a:p>
          <a:p>
            <a:r>
              <a:rPr lang="en-GB" dirty="0"/>
              <a:t>Arrows in &lt;&lt;includes&gt;&gt; associations point  from the base use case to the inclusion use case.</a:t>
            </a:r>
          </a:p>
        </p:txBody>
      </p:sp>
      <p:grpSp>
        <p:nvGrpSpPr>
          <p:cNvPr id="9" name="Group 8"/>
          <p:cNvGrpSpPr/>
          <p:nvPr/>
        </p:nvGrpSpPr>
        <p:grpSpPr>
          <a:xfrm>
            <a:off x="6776226" y="3274830"/>
            <a:ext cx="2695049" cy="1437936"/>
            <a:chOff x="5252225" y="3274830"/>
            <a:chExt cx="2695049" cy="1437936"/>
          </a:xfrm>
        </p:grpSpPr>
        <p:sp>
          <p:nvSpPr>
            <p:cNvPr id="7" name="Oval 6"/>
            <p:cNvSpPr/>
            <p:nvPr/>
          </p:nvSpPr>
          <p:spPr>
            <a:xfrm>
              <a:off x="5763043" y="3274830"/>
              <a:ext cx="1234514" cy="579592"/>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Collect</a:t>
              </a:r>
            </a:p>
            <a:p>
              <a:pPr algn="ctr"/>
              <a:r>
                <a:rPr lang="en-US" sz="1200" dirty="0">
                  <a:solidFill>
                    <a:srgbClr val="333333"/>
                  </a:solidFill>
                </a:rPr>
                <a:t>Money</a:t>
              </a:r>
            </a:p>
          </p:txBody>
        </p:sp>
        <p:cxnSp>
          <p:nvCxnSpPr>
            <p:cNvPr id="47" name="Straight Connector 46"/>
            <p:cNvCxnSpPr>
              <a:stCxn id="44" idx="0"/>
              <a:endCxn id="7" idx="4"/>
            </p:cNvCxnSpPr>
            <p:nvPr/>
          </p:nvCxnSpPr>
          <p:spPr>
            <a:xfrm flipH="1" flipV="1">
              <a:off x="6380300" y="3854422"/>
              <a:ext cx="1566974" cy="858344"/>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a:endCxn id="7" idx="4"/>
            </p:cNvCxnSpPr>
            <p:nvPr/>
          </p:nvCxnSpPr>
          <p:spPr>
            <a:xfrm flipV="1">
              <a:off x="5554317" y="3854422"/>
              <a:ext cx="825983" cy="766737"/>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sp>
          <p:nvSpPr>
            <p:cNvPr id="60" name="Text Box 46"/>
            <p:cNvSpPr txBox="1">
              <a:spLocks noChangeArrowheads="1"/>
            </p:cNvSpPr>
            <p:nvPr/>
          </p:nvSpPr>
          <p:spPr bwMode="auto">
            <a:xfrm rot="1684458">
              <a:off x="6770015" y="4066559"/>
              <a:ext cx="1007007"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&lt;&lt;includes&gt;&gt;</a:t>
              </a:r>
            </a:p>
          </p:txBody>
        </p:sp>
        <p:sp>
          <p:nvSpPr>
            <p:cNvPr id="61" name="Text Box 46"/>
            <p:cNvSpPr txBox="1">
              <a:spLocks noChangeArrowheads="1"/>
            </p:cNvSpPr>
            <p:nvPr/>
          </p:nvSpPr>
          <p:spPr bwMode="auto">
            <a:xfrm rot="19003265">
              <a:off x="5252225" y="4155755"/>
              <a:ext cx="1007007"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&lt;&lt;includes&gt;&gt;</a:t>
              </a:r>
            </a:p>
          </p:txBody>
        </p:sp>
      </p:grpSp>
      <p:grpSp>
        <p:nvGrpSpPr>
          <p:cNvPr id="10" name="Group 9"/>
          <p:cNvGrpSpPr/>
          <p:nvPr/>
        </p:nvGrpSpPr>
        <p:grpSpPr>
          <a:xfrm>
            <a:off x="6861716" y="4526262"/>
            <a:ext cx="3349085" cy="1747813"/>
            <a:chOff x="5337715" y="4526261"/>
            <a:chExt cx="3349085" cy="1747813"/>
          </a:xfrm>
        </p:grpSpPr>
        <p:sp>
          <p:nvSpPr>
            <p:cNvPr id="44" name="Oval 43"/>
            <p:cNvSpPr/>
            <p:nvPr/>
          </p:nvSpPr>
          <p:spPr>
            <a:xfrm>
              <a:off x="7207748" y="4712766"/>
              <a:ext cx="1479052" cy="648003"/>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Purchase</a:t>
              </a:r>
            </a:p>
            <a:p>
              <a:pPr algn="ctr"/>
              <a:r>
                <a:rPr lang="en-US" sz="1200" dirty="0" err="1">
                  <a:solidFill>
                    <a:srgbClr val="333333"/>
                  </a:solidFill>
                </a:rPr>
                <a:t>SingleTicket</a:t>
              </a:r>
              <a:endParaRPr lang="en-US" sz="1200" dirty="0">
                <a:solidFill>
                  <a:srgbClr val="333333"/>
                </a:solidFill>
              </a:endParaRPr>
            </a:p>
          </p:txBody>
        </p:sp>
        <p:sp>
          <p:nvSpPr>
            <p:cNvPr id="45" name="Oval 44"/>
            <p:cNvSpPr/>
            <p:nvPr/>
          </p:nvSpPr>
          <p:spPr>
            <a:xfrm>
              <a:off x="5337715" y="4526261"/>
              <a:ext cx="1479052" cy="648003"/>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Purchase</a:t>
              </a:r>
            </a:p>
            <a:p>
              <a:pPr algn="ctr"/>
              <a:r>
                <a:rPr lang="en-US" sz="1200" dirty="0" err="1">
                  <a:solidFill>
                    <a:srgbClr val="333333"/>
                  </a:solidFill>
                </a:rPr>
                <a:t>MultiTicket</a:t>
              </a:r>
              <a:endParaRPr lang="en-US" sz="1200" dirty="0">
                <a:solidFill>
                  <a:srgbClr val="333333"/>
                </a:solidFill>
              </a:endParaRPr>
            </a:p>
          </p:txBody>
        </p:sp>
        <p:sp>
          <p:nvSpPr>
            <p:cNvPr id="46" name="Line 17"/>
            <p:cNvSpPr>
              <a:spLocks noChangeShapeType="1"/>
            </p:cNvSpPr>
            <p:nvPr/>
          </p:nvSpPr>
          <p:spPr bwMode="auto">
            <a:xfrm flipV="1">
              <a:off x="6902208" y="5269369"/>
              <a:ext cx="518717" cy="431478"/>
            </a:xfrm>
            <a:prstGeom prst="line">
              <a:avLst/>
            </a:prstGeom>
            <a:noFill/>
            <a:ln w="12700" cmpd="sng">
              <a:solidFill>
                <a:srgbClr val="326394"/>
              </a:solidFill>
              <a:round/>
              <a:headEnd type="none"/>
              <a:tailEnd type="none"/>
            </a:ln>
          </p:spPr>
          <p:txBody>
            <a:bodyPr wrap="none" anchor="ctr">
              <a:prstTxWarp prst="textNoShape">
                <a:avLst/>
              </a:prstTxWarp>
            </a:bodyPr>
            <a:lstStyle/>
            <a:p>
              <a:endParaRPr lang="en-US"/>
            </a:p>
          </p:txBody>
        </p:sp>
        <p:grpSp>
          <p:nvGrpSpPr>
            <p:cNvPr id="58" name="Group 57"/>
            <p:cNvGrpSpPr/>
            <p:nvPr/>
          </p:nvGrpSpPr>
          <p:grpSpPr>
            <a:xfrm>
              <a:off x="6367726" y="5369983"/>
              <a:ext cx="630173" cy="904091"/>
              <a:chOff x="3152192" y="6467791"/>
              <a:chExt cx="662515" cy="950492"/>
            </a:xfrm>
          </p:grpSpPr>
          <p:grpSp>
            <p:nvGrpSpPr>
              <p:cNvPr id="57" name="Group 56"/>
              <p:cNvGrpSpPr/>
              <p:nvPr/>
            </p:nvGrpSpPr>
            <p:grpSpPr>
              <a:xfrm>
                <a:off x="3272035" y="6467791"/>
                <a:ext cx="442073" cy="802484"/>
                <a:chOff x="3207548" y="6244921"/>
                <a:chExt cx="394014" cy="715244"/>
              </a:xfrm>
            </p:grpSpPr>
            <p:sp>
              <p:nvSpPr>
                <p:cNvPr id="51" name="Freeform 9"/>
                <p:cNvSpPr>
                  <a:spLocks/>
                </p:cNvSpPr>
                <p:nvPr/>
              </p:nvSpPr>
              <p:spPr bwMode="auto">
                <a:xfrm>
                  <a:off x="3207548" y="6391777"/>
                  <a:ext cx="188441" cy="56838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prstTxWarp prst="textNoShape">
                    <a:avLst/>
                  </a:prstTxWarp>
                </a:bodyPr>
                <a:lstStyle/>
                <a:p>
                  <a:endParaRPr lang="en-US"/>
                </a:p>
              </p:txBody>
            </p:sp>
            <p:sp>
              <p:nvSpPr>
                <p:cNvPr id="52" name="Line 10"/>
                <p:cNvSpPr>
                  <a:spLocks noChangeShapeType="1"/>
                </p:cNvSpPr>
                <p:nvPr/>
              </p:nvSpPr>
              <p:spPr bwMode="auto">
                <a:xfrm>
                  <a:off x="3395987" y="6749398"/>
                  <a:ext cx="205573" cy="210766"/>
                </a:xfrm>
                <a:prstGeom prst="line">
                  <a:avLst/>
                </a:prstGeom>
                <a:noFill/>
                <a:ln w="19050">
                  <a:solidFill>
                    <a:srgbClr val="000000"/>
                  </a:solidFill>
                  <a:round/>
                  <a:headEnd/>
                  <a:tailEnd/>
                </a:ln>
              </p:spPr>
              <p:txBody>
                <a:bodyPr>
                  <a:prstTxWarp prst="textNoShape">
                    <a:avLst/>
                  </a:prstTxWarp>
                </a:bodyPr>
                <a:lstStyle/>
                <a:p>
                  <a:endParaRPr lang="en-US"/>
                </a:p>
              </p:txBody>
            </p:sp>
            <p:sp>
              <p:nvSpPr>
                <p:cNvPr id="53" name="Line 11"/>
                <p:cNvSpPr>
                  <a:spLocks noChangeShapeType="1"/>
                </p:cNvSpPr>
                <p:nvPr/>
              </p:nvSpPr>
              <p:spPr bwMode="auto">
                <a:xfrm>
                  <a:off x="3207548" y="6553592"/>
                  <a:ext cx="394014" cy="136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54" name="Oval 12"/>
                <p:cNvSpPr>
                  <a:spLocks noChangeArrowheads="1"/>
                </p:cNvSpPr>
                <p:nvPr/>
              </p:nvSpPr>
              <p:spPr bwMode="auto">
                <a:xfrm>
                  <a:off x="3302426" y="6244921"/>
                  <a:ext cx="204255" cy="212126"/>
                </a:xfrm>
                <a:prstGeom prst="ellipse">
                  <a:avLst/>
                </a:prstGeom>
                <a:solidFill>
                  <a:srgbClr val="FFFFFF"/>
                </a:solidFill>
                <a:ln w="19050">
                  <a:solidFill>
                    <a:srgbClr val="000000"/>
                  </a:solidFill>
                  <a:round/>
                  <a:headEnd/>
                  <a:tailEnd/>
                </a:ln>
              </p:spPr>
              <p:txBody>
                <a:bodyPr>
                  <a:prstTxWarp prst="textNoShape">
                    <a:avLst/>
                  </a:prstTxWarp>
                </a:bodyPr>
                <a:lstStyle/>
                <a:p>
                  <a:endParaRPr lang="en-US"/>
                </a:p>
              </p:txBody>
            </p:sp>
          </p:grpSp>
          <p:sp>
            <p:nvSpPr>
              <p:cNvPr id="55" name="Rectangle 13"/>
              <p:cNvSpPr>
                <a:spLocks noChangeArrowheads="1"/>
              </p:cNvSpPr>
              <p:nvPr/>
            </p:nvSpPr>
            <p:spPr bwMode="auto">
              <a:xfrm>
                <a:off x="3152192" y="7224139"/>
                <a:ext cx="662515" cy="194144"/>
              </a:xfrm>
              <a:prstGeom prst="rect">
                <a:avLst/>
              </a:prstGeom>
              <a:noFill/>
              <a:ln w="9525">
                <a:noFill/>
                <a:miter lim="800000"/>
                <a:headEnd/>
                <a:tailEnd/>
              </a:ln>
            </p:spPr>
            <p:txBody>
              <a:bodyPr wrap="none" lIns="0" tIns="0" rIns="0" bIns="0">
                <a:prstTxWarp prst="textNoShape">
                  <a:avLst/>
                </a:prstTxWarp>
                <a:spAutoFit/>
              </a:bodyPr>
              <a:lstStyle/>
              <a:p>
                <a:pPr algn="ctr"/>
                <a:r>
                  <a:rPr lang="en-US" sz="1200" dirty="0">
                    <a:solidFill>
                      <a:srgbClr val="000000"/>
                    </a:solidFill>
                  </a:rPr>
                  <a:t>Passenger</a:t>
                </a:r>
                <a:endParaRPr lang="en-US" sz="1200" dirty="0"/>
              </a:p>
            </p:txBody>
          </p:sp>
        </p:grpSp>
        <p:sp>
          <p:nvSpPr>
            <p:cNvPr id="62" name="Line 17"/>
            <p:cNvSpPr>
              <a:spLocks noChangeShapeType="1"/>
            </p:cNvSpPr>
            <p:nvPr/>
          </p:nvSpPr>
          <p:spPr bwMode="auto">
            <a:xfrm flipH="1" flipV="1">
              <a:off x="5763041" y="5136687"/>
              <a:ext cx="718676" cy="564162"/>
            </a:xfrm>
            <a:prstGeom prst="line">
              <a:avLst/>
            </a:prstGeom>
            <a:noFill/>
            <a:ln w="12700" cmpd="sng">
              <a:solidFill>
                <a:srgbClr val="326394"/>
              </a:solidFill>
              <a:round/>
              <a:headEnd type="none"/>
              <a:tailEnd type="none"/>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18919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Typical Use case contains both relations</a:t>
            </a:r>
          </a:p>
        </p:txBody>
      </p:sp>
      <p:sp>
        <p:nvSpPr>
          <p:cNvPr id="14" name="Inhaltsplatzhalter 13"/>
          <p:cNvSpPr>
            <a:spLocks noGrp="1"/>
          </p:cNvSpPr>
          <p:nvPr>
            <p:ph idx="1"/>
          </p:nvPr>
        </p:nvSpPr>
        <p:spPr/>
        <p:txBody>
          <a:bodyPr/>
          <a:lstStyle/>
          <a:p>
            <a:endParaRPr lang="en-GB" dirty="0"/>
          </a:p>
        </p:txBody>
      </p:sp>
      <p:grpSp>
        <p:nvGrpSpPr>
          <p:cNvPr id="140" name="Group 139"/>
          <p:cNvGrpSpPr/>
          <p:nvPr/>
        </p:nvGrpSpPr>
        <p:grpSpPr>
          <a:xfrm>
            <a:off x="3751963" y="1740675"/>
            <a:ext cx="4600973" cy="4460533"/>
            <a:chOff x="4595327" y="1767763"/>
            <a:chExt cx="4600973" cy="4460533"/>
          </a:xfrm>
        </p:grpSpPr>
        <p:grpSp>
          <p:nvGrpSpPr>
            <p:cNvPr id="59" name="Group 58"/>
            <p:cNvGrpSpPr/>
            <p:nvPr/>
          </p:nvGrpSpPr>
          <p:grpSpPr>
            <a:xfrm>
              <a:off x="4595327" y="1767763"/>
              <a:ext cx="4600973" cy="4460533"/>
              <a:chOff x="1388399" y="2927976"/>
              <a:chExt cx="4837109" cy="4689461"/>
            </a:xfrm>
          </p:grpSpPr>
          <p:grpSp>
            <p:nvGrpSpPr>
              <p:cNvPr id="43" name="Group 42"/>
              <p:cNvGrpSpPr/>
              <p:nvPr/>
            </p:nvGrpSpPr>
            <p:grpSpPr>
              <a:xfrm>
                <a:off x="1388399" y="2927976"/>
                <a:ext cx="4837109" cy="2623842"/>
                <a:chOff x="1388399" y="2927976"/>
                <a:chExt cx="4837109" cy="2623842"/>
              </a:xfrm>
            </p:grpSpPr>
            <p:sp>
              <p:nvSpPr>
                <p:cNvPr id="7" name="Oval 6"/>
                <p:cNvSpPr/>
                <p:nvPr/>
              </p:nvSpPr>
              <p:spPr>
                <a:xfrm>
                  <a:off x="2671030" y="4464261"/>
                  <a:ext cx="1297873" cy="609338"/>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Collect</a:t>
                  </a:r>
                </a:p>
                <a:p>
                  <a:pPr algn="ctr"/>
                  <a:r>
                    <a:rPr lang="en-US" sz="1200" dirty="0">
                      <a:solidFill>
                        <a:srgbClr val="333333"/>
                      </a:solidFill>
                    </a:rPr>
                    <a:t>Money</a:t>
                  </a:r>
                </a:p>
              </p:txBody>
            </p:sp>
            <p:sp>
              <p:nvSpPr>
                <p:cNvPr id="8" name="Oval 7"/>
                <p:cNvSpPr/>
                <p:nvPr/>
              </p:nvSpPr>
              <p:spPr>
                <a:xfrm>
                  <a:off x="4761566" y="4970556"/>
                  <a:ext cx="1463942" cy="581262"/>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333333"/>
                      </a:solidFill>
                    </a:rPr>
                    <a:t>OutOfOrder</a:t>
                  </a:r>
                  <a:endParaRPr lang="en-US" sz="1200" dirty="0">
                    <a:solidFill>
                      <a:srgbClr val="333333"/>
                    </a:solidFill>
                  </a:endParaRPr>
                </a:p>
              </p:txBody>
            </p:sp>
            <p:cxnSp>
              <p:nvCxnSpPr>
                <p:cNvPr id="13" name="Straight Connector 12"/>
                <p:cNvCxnSpPr>
                  <a:stCxn id="8" idx="2"/>
                  <a:endCxn id="7" idx="6"/>
                </p:cNvCxnSpPr>
                <p:nvPr/>
              </p:nvCxnSpPr>
              <p:spPr>
                <a:xfrm flipH="1" flipV="1">
                  <a:off x="3968903" y="4768930"/>
                  <a:ext cx="792663" cy="492257"/>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5" idx="3"/>
                  <a:endCxn id="7" idx="7"/>
                </p:cNvCxnSpPr>
                <p:nvPr/>
              </p:nvCxnSpPr>
              <p:spPr>
                <a:xfrm flipH="1">
                  <a:off x="3778834" y="4005376"/>
                  <a:ext cx="849554" cy="548120"/>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6" idx="4"/>
                  <a:endCxn id="7" idx="0"/>
                </p:cNvCxnSpPr>
                <p:nvPr/>
              </p:nvCxnSpPr>
              <p:spPr>
                <a:xfrm flipH="1">
                  <a:off x="3319966" y="3509238"/>
                  <a:ext cx="494231" cy="955023"/>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27" idx="4"/>
                  <a:endCxn id="7" idx="1"/>
                </p:cNvCxnSpPr>
                <p:nvPr/>
              </p:nvCxnSpPr>
              <p:spPr>
                <a:xfrm>
                  <a:off x="2120370" y="3718235"/>
                  <a:ext cx="740729" cy="835260"/>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4413999" y="3509238"/>
                  <a:ext cx="1463942" cy="581262"/>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Cancel</a:t>
                  </a:r>
                </a:p>
              </p:txBody>
            </p:sp>
            <p:sp>
              <p:nvSpPr>
                <p:cNvPr id="26" name="Oval 25"/>
                <p:cNvSpPr/>
                <p:nvPr/>
              </p:nvSpPr>
              <p:spPr>
                <a:xfrm>
                  <a:off x="3082226" y="2927976"/>
                  <a:ext cx="1463942" cy="581262"/>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333333"/>
                      </a:solidFill>
                    </a:rPr>
                    <a:t>NoChange</a:t>
                  </a:r>
                  <a:endParaRPr lang="en-US" sz="1200" dirty="0">
                    <a:solidFill>
                      <a:srgbClr val="333333"/>
                    </a:solidFill>
                  </a:endParaRPr>
                </a:p>
              </p:txBody>
            </p:sp>
            <p:sp>
              <p:nvSpPr>
                <p:cNvPr id="27" name="Oval 26"/>
                <p:cNvSpPr/>
                <p:nvPr/>
              </p:nvSpPr>
              <p:spPr>
                <a:xfrm>
                  <a:off x="1388399" y="3136974"/>
                  <a:ext cx="1463942" cy="581262"/>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333333"/>
                      </a:solidFill>
                    </a:rPr>
                    <a:t>TimeOut</a:t>
                  </a:r>
                  <a:endParaRPr lang="en-US" sz="1200" dirty="0">
                    <a:solidFill>
                      <a:srgbClr val="333333"/>
                    </a:solidFill>
                  </a:endParaRPr>
                </a:p>
              </p:txBody>
            </p:sp>
            <p:sp>
              <p:nvSpPr>
                <p:cNvPr id="42" name="Text Box 46"/>
                <p:cNvSpPr txBox="1">
                  <a:spLocks noChangeArrowheads="1"/>
                </p:cNvSpPr>
                <p:nvPr/>
              </p:nvSpPr>
              <p:spPr bwMode="auto">
                <a:xfrm rot="1889122">
                  <a:off x="3820190" y="4700260"/>
                  <a:ext cx="1033073" cy="291215"/>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&lt;&lt;extends&gt;&gt;</a:t>
                  </a:r>
                </a:p>
              </p:txBody>
            </p:sp>
          </p:grpSp>
          <p:grpSp>
            <p:nvGrpSpPr>
              <p:cNvPr id="58" name="Group 57"/>
              <p:cNvGrpSpPr/>
              <p:nvPr/>
            </p:nvGrpSpPr>
            <p:grpSpPr>
              <a:xfrm>
                <a:off x="3306747" y="6666945"/>
                <a:ext cx="662515" cy="950492"/>
                <a:chOff x="3152192" y="6467791"/>
                <a:chExt cx="662515" cy="950492"/>
              </a:xfrm>
            </p:grpSpPr>
            <p:grpSp>
              <p:nvGrpSpPr>
                <p:cNvPr id="57" name="Group 56"/>
                <p:cNvGrpSpPr/>
                <p:nvPr/>
              </p:nvGrpSpPr>
              <p:grpSpPr>
                <a:xfrm>
                  <a:off x="3272035" y="6467791"/>
                  <a:ext cx="442073" cy="802484"/>
                  <a:chOff x="3207548" y="6244921"/>
                  <a:chExt cx="394014" cy="715244"/>
                </a:xfrm>
              </p:grpSpPr>
              <p:sp>
                <p:nvSpPr>
                  <p:cNvPr id="51" name="Freeform 9"/>
                  <p:cNvSpPr>
                    <a:spLocks/>
                  </p:cNvSpPr>
                  <p:nvPr/>
                </p:nvSpPr>
                <p:spPr bwMode="auto">
                  <a:xfrm>
                    <a:off x="3207548" y="6391777"/>
                    <a:ext cx="188441" cy="56838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prstTxWarp prst="textNoShape">
                      <a:avLst/>
                    </a:prstTxWarp>
                  </a:bodyPr>
                  <a:lstStyle/>
                  <a:p>
                    <a:endParaRPr lang="en-US"/>
                  </a:p>
                </p:txBody>
              </p:sp>
              <p:sp>
                <p:nvSpPr>
                  <p:cNvPr id="52" name="Line 10"/>
                  <p:cNvSpPr>
                    <a:spLocks noChangeShapeType="1"/>
                  </p:cNvSpPr>
                  <p:nvPr/>
                </p:nvSpPr>
                <p:spPr bwMode="auto">
                  <a:xfrm>
                    <a:off x="3395987" y="6749398"/>
                    <a:ext cx="205573" cy="210766"/>
                  </a:xfrm>
                  <a:prstGeom prst="line">
                    <a:avLst/>
                  </a:prstGeom>
                  <a:noFill/>
                  <a:ln w="19050">
                    <a:solidFill>
                      <a:srgbClr val="000000"/>
                    </a:solidFill>
                    <a:round/>
                    <a:headEnd/>
                    <a:tailEnd/>
                  </a:ln>
                </p:spPr>
                <p:txBody>
                  <a:bodyPr>
                    <a:prstTxWarp prst="textNoShape">
                      <a:avLst/>
                    </a:prstTxWarp>
                  </a:bodyPr>
                  <a:lstStyle/>
                  <a:p>
                    <a:endParaRPr lang="en-US"/>
                  </a:p>
                </p:txBody>
              </p:sp>
              <p:sp>
                <p:nvSpPr>
                  <p:cNvPr id="53" name="Line 11"/>
                  <p:cNvSpPr>
                    <a:spLocks noChangeShapeType="1"/>
                  </p:cNvSpPr>
                  <p:nvPr/>
                </p:nvSpPr>
                <p:spPr bwMode="auto">
                  <a:xfrm>
                    <a:off x="3207548" y="6553592"/>
                    <a:ext cx="394014" cy="1360"/>
                  </a:xfrm>
                  <a:prstGeom prst="line">
                    <a:avLst/>
                  </a:prstGeom>
                  <a:noFill/>
                  <a:ln w="19050">
                    <a:solidFill>
                      <a:srgbClr val="000000"/>
                    </a:solidFill>
                    <a:round/>
                    <a:headEnd/>
                    <a:tailEnd/>
                  </a:ln>
                </p:spPr>
                <p:txBody>
                  <a:bodyPr>
                    <a:prstTxWarp prst="textNoShape">
                      <a:avLst/>
                    </a:prstTxWarp>
                  </a:bodyPr>
                  <a:lstStyle/>
                  <a:p>
                    <a:endParaRPr lang="en-US"/>
                  </a:p>
                </p:txBody>
              </p:sp>
              <p:sp>
                <p:nvSpPr>
                  <p:cNvPr id="54" name="Oval 12"/>
                  <p:cNvSpPr>
                    <a:spLocks noChangeArrowheads="1"/>
                  </p:cNvSpPr>
                  <p:nvPr/>
                </p:nvSpPr>
                <p:spPr bwMode="auto">
                  <a:xfrm>
                    <a:off x="3302426" y="6244921"/>
                    <a:ext cx="204255" cy="212126"/>
                  </a:xfrm>
                  <a:prstGeom prst="ellipse">
                    <a:avLst/>
                  </a:prstGeom>
                  <a:solidFill>
                    <a:srgbClr val="FFFFFF"/>
                  </a:solidFill>
                  <a:ln w="19050">
                    <a:solidFill>
                      <a:srgbClr val="000000"/>
                    </a:solidFill>
                    <a:round/>
                    <a:headEnd/>
                    <a:tailEnd/>
                  </a:ln>
                </p:spPr>
                <p:txBody>
                  <a:bodyPr>
                    <a:prstTxWarp prst="textNoShape">
                      <a:avLst/>
                    </a:prstTxWarp>
                  </a:bodyPr>
                  <a:lstStyle/>
                  <a:p>
                    <a:endParaRPr lang="en-US"/>
                  </a:p>
                </p:txBody>
              </p:sp>
            </p:grpSp>
            <p:sp>
              <p:nvSpPr>
                <p:cNvPr id="55" name="Rectangle 13"/>
                <p:cNvSpPr>
                  <a:spLocks noChangeArrowheads="1"/>
                </p:cNvSpPr>
                <p:nvPr/>
              </p:nvSpPr>
              <p:spPr bwMode="auto">
                <a:xfrm>
                  <a:off x="3152192" y="7224139"/>
                  <a:ext cx="662515" cy="194144"/>
                </a:xfrm>
                <a:prstGeom prst="rect">
                  <a:avLst/>
                </a:prstGeom>
                <a:noFill/>
                <a:ln w="9525">
                  <a:noFill/>
                  <a:miter lim="800000"/>
                  <a:headEnd/>
                  <a:tailEnd/>
                </a:ln>
              </p:spPr>
              <p:txBody>
                <a:bodyPr wrap="none" lIns="0" tIns="0" rIns="0" bIns="0">
                  <a:prstTxWarp prst="textNoShape">
                    <a:avLst/>
                  </a:prstTxWarp>
                  <a:spAutoFit/>
                </a:bodyPr>
                <a:lstStyle/>
                <a:p>
                  <a:pPr algn="ctr"/>
                  <a:r>
                    <a:rPr lang="en-US" sz="1200" dirty="0">
                      <a:solidFill>
                        <a:srgbClr val="000000"/>
                      </a:solidFill>
                    </a:rPr>
                    <a:t>Passenger</a:t>
                  </a:r>
                  <a:endParaRPr lang="en-US" sz="1200" dirty="0"/>
                </a:p>
              </p:txBody>
            </p:sp>
          </p:grpSp>
        </p:grpSp>
        <p:sp>
          <p:nvSpPr>
            <p:cNvPr id="125" name="Text Box 46"/>
            <p:cNvSpPr txBox="1">
              <a:spLocks noChangeArrowheads="1"/>
            </p:cNvSpPr>
            <p:nvPr/>
          </p:nvSpPr>
          <p:spPr bwMode="auto">
            <a:xfrm rot="19681255">
              <a:off x="6650673" y="2843820"/>
              <a:ext cx="982641"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&lt;&lt;extends&gt;&gt;</a:t>
              </a:r>
            </a:p>
          </p:txBody>
        </p:sp>
        <p:sp>
          <p:nvSpPr>
            <p:cNvPr id="126" name="Text Box 46"/>
            <p:cNvSpPr txBox="1">
              <a:spLocks noChangeArrowheads="1"/>
            </p:cNvSpPr>
            <p:nvPr/>
          </p:nvSpPr>
          <p:spPr bwMode="auto">
            <a:xfrm rot="3003235">
              <a:off x="5249075" y="2720211"/>
              <a:ext cx="982641"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&lt;&lt;extends&gt;&gt;</a:t>
              </a:r>
            </a:p>
          </p:txBody>
        </p:sp>
        <p:sp>
          <p:nvSpPr>
            <p:cNvPr id="127" name="Text Box 46"/>
            <p:cNvSpPr txBox="1">
              <a:spLocks noChangeArrowheads="1"/>
            </p:cNvSpPr>
            <p:nvPr/>
          </p:nvSpPr>
          <p:spPr bwMode="auto">
            <a:xfrm rot="17980108">
              <a:off x="6065078" y="2617590"/>
              <a:ext cx="982641"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&lt;&lt;extends&gt;&gt;</a:t>
              </a:r>
            </a:p>
          </p:txBody>
        </p:sp>
      </p:grpSp>
      <p:sp>
        <p:nvSpPr>
          <p:cNvPr id="44" name="Oval 43"/>
          <p:cNvSpPr/>
          <p:nvPr/>
        </p:nvSpPr>
        <p:spPr>
          <a:xfrm>
            <a:off x="6416683" y="4639899"/>
            <a:ext cx="1479052" cy="648003"/>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Purchase</a:t>
            </a:r>
          </a:p>
          <a:p>
            <a:pPr algn="ctr"/>
            <a:r>
              <a:rPr lang="en-US" sz="1200" dirty="0" err="1">
                <a:solidFill>
                  <a:srgbClr val="333333"/>
                </a:solidFill>
              </a:rPr>
              <a:t>SingleTicket</a:t>
            </a:r>
            <a:endParaRPr lang="en-US" sz="1200" dirty="0">
              <a:solidFill>
                <a:srgbClr val="333333"/>
              </a:solidFill>
            </a:endParaRPr>
          </a:p>
        </p:txBody>
      </p:sp>
      <p:sp>
        <p:nvSpPr>
          <p:cNvPr id="45" name="Oval 44"/>
          <p:cNvSpPr/>
          <p:nvPr/>
        </p:nvSpPr>
        <p:spPr>
          <a:xfrm>
            <a:off x="4546650" y="4453394"/>
            <a:ext cx="1479052" cy="648003"/>
          </a:xfrm>
          <a:prstGeom prst="ellipse">
            <a:avLst/>
          </a:prstGeom>
          <a:no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333333"/>
                </a:solidFill>
              </a:rPr>
              <a:t>Purchase</a:t>
            </a:r>
          </a:p>
          <a:p>
            <a:pPr algn="ctr"/>
            <a:r>
              <a:rPr lang="en-US" sz="1200" dirty="0" err="1">
                <a:solidFill>
                  <a:srgbClr val="333333"/>
                </a:solidFill>
              </a:rPr>
              <a:t>MultiTicket</a:t>
            </a:r>
            <a:endParaRPr lang="en-US" sz="1200" dirty="0">
              <a:solidFill>
                <a:srgbClr val="333333"/>
              </a:solidFill>
            </a:endParaRPr>
          </a:p>
        </p:txBody>
      </p:sp>
      <p:sp>
        <p:nvSpPr>
          <p:cNvPr id="46" name="Line 17"/>
          <p:cNvSpPr>
            <a:spLocks noChangeShapeType="1"/>
          </p:cNvSpPr>
          <p:nvPr/>
        </p:nvSpPr>
        <p:spPr bwMode="auto">
          <a:xfrm flipV="1">
            <a:off x="6111144" y="5196501"/>
            <a:ext cx="518717" cy="431478"/>
          </a:xfrm>
          <a:prstGeom prst="line">
            <a:avLst/>
          </a:prstGeom>
          <a:noFill/>
          <a:ln w="12700" cmpd="sng">
            <a:solidFill>
              <a:srgbClr val="326394"/>
            </a:solidFill>
            <a:round/>
            <a:headEnd type="none"/>
            <a:tailEnd type="none"/>
          </a:ln>
        </p:spPr>
        <p:txBody>
          <a:bodyPr wrap="none" anchor="ctr">
            <a:prstTxWarp prst="textNoShape">
              <a:avLst/>
            </a:prstTxWarp>
          </a:bodyPr>
          <a:lstStyle/>
          <a:p>
            <a:endParaRPr lang="en-US"/>
          </a:p>
        </p:txBody>
      </p:sp>
      <p:cxnSp>
        <p:nvCxnSpPr>
          <p:cNvPr id="47" name="Straight Connector 46"/>
          <p:cNvCxnSpPr>
            <a:stCxn id="44" idx="0"/>
            <a:endCxn id="7" idx="4"/>
          </p:cNvCxnSpPr>
          <p:nvPr/>
        </p:nvCxnSpPr>
        <p:spPr>
          <a:xfrm flipH="1" flipV="1">
            <a:off x="5589235" y="3781554"/>
            <a:ext cx="1566974" cy="858345"/>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a:endCxn id="7" idx="4"/>
          </p:cNvCxnSpPr>
          <p:nvPr/>
        </p:nvCxnSpPr>
        <p:spPr>
          <a:xfrm flipV="1">
            <a:off x="4763253" y="3781553"/>
            <a:ext cx="825983" cy="766738"/>
          </a:xfrm>
          <a:prstGeom prst="line">
            <a:avLst/>
          </a:prstGeom>
          <a:ln w="12700" cmpd="sng">
            <a:prstDash val="lgDash"/>
            <a:headEnd type="none"/>
            <a:tailEnd type="triangle"/>
          </a:ln>
        </p:spPr>
        <p:style>
          <a:lnRef idx="2">
            <a:schemeClr val="accent1"/>
          </a:lnRef>
          <a:fillRef idx="0">
            <a:schemeClr val="accent1"/>
          </a:fillRef>
          <a:effectRef idx="1">
            <a:schemeClr val="accent1"/>
          </a:effectRef>
          <a:fontRef idx="minor">
            <a:schemeClr val="tx1"/>
          </a:fontRef>
        </p:style>
      </p:cxnSp>
      <p:sp>
        <p:nvSpPr>
          <p:cNvPr id="60" name="Text Box 46"/>
          <p:cNvSpPr txBox="1">
            <a:spLocks noChangeArrowheads="1"/>
          </p:cNvSpPr>
          <p:nvPr/>
        </p:nvSpPr>
        <p:spPr bwMode="auto">
          <a:xfrm rot="1684458">
            <a:off x="5978951" y="3993692"/>
            <a:ext cx="1007007"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&lt;&lt;includes&gt;&gt;</a:t>
            </a:r>
          </a:p>
        </p:txBody>
      </p:sp>
      <p:sp>
        <p:nvSpPr>
          <p:cNvPr id="61" name="Text Box 46"/>
          <p:cNvSpPr txBox="1">
            <a:spLocks noChangeArrowheads="1"/>
          </p:cNvSpPr>
          <p:nvPr/>
        </p:nvSpPr>
        <p:spPr bwMode="auto">
          <a:xfrm rot="19003265">
            <a:off x="4461161" y="4082888"/>
            <a:ext cx="1007007" cy="276999"/>
          </a:xfrm>
          <a:prstGeom prst="rect">
            <a:avLst/>
          </a:prstGeom>
          <a:noFill/>
          <a:ln w="9525">
            <a:noFill/>
            <a:miter lim="800000"/>
            <a:headEnd/>
            <a:tailEnd/>
          </a:ln>
        </p:spPr>
        <p:txBody>
          <a:bodyPr wrap="none" anchor="ctr">
            <a:prstTxWarp prst="textNoShape">
              <a:avLst/>
            </a:prstTxWarp>
            <a:spAutoFit/>
          </a:bodyPr>
          <a:lstStyle/>
          <a:p>
            <a:r>
              <a:rPr lang="en-US" sz="1200" dirty="0">
                <a:solidFill>
                  <a:srgbClr val="000000"/>
                </a:solidFill>
              </a:rPr>
              <a:t>&lt;&lt;includes&gt;&gt;</a:t>
            </a:r>
          </a:p>
        </p:txBody>
      </p:sp>
      <p:sp>
        <p:nvSpPr>
          <p:cNvPr id="62" name="Line 17"/>
          <p:cNvSpPr>
            <a:spLocks noChangeShapeType="1"/>
          </p:cNvSpPr>
          <p:nvPr/>
        </p:nvSpPr>
        <p:spPr bwMode="auto">
          <a:xfrm flipH="1" flipV="1">
            <a:off x="4971976" y="5063819"/>
            <a:ext cx="718676" cy="564162"/>
          </a:xfrm>
          <a:prstGeom prst="line">
            <a:avLst/>
          </a:prstGeom>
          <a:noFill/>
          <a:ln w="12700" cmpd="sng">
            <a:solidFill>
              <a:srgbClr val="326394"/>
            </a:solidFill>
            <a:round/>
            <a:headEnd type="none"/>
            <a:tailEnd type="none"/>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899569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Exercise #4.1</a:t>
            </a:r>
          </a:p>
        </p:txBody>
      </p:sp>
      <p:sp>
        <p:nvSpPr>
          <p:cNvPr id="3" name="Inhaltsplatzhalter 2"/>
          <p:cNvSpPr>
            <a:spLocks noGrp="1"/>
          </p:cNvSpPr>
          <p:nvPr>
            <p:ph idx="1"/>
          </p:nvPr>
        </p:nvSpPr>
        <p:spPr/>
        <p:txBody>
          <a:bodyPr>
            <a:noAutofit/>
          </a:bodyPr>
          <a:lstStyle/>
          <a:p>
            <a:pPr marL="0" indent="0">
              <a:buNone/>
            </a:pPr>
            <a:r>
              <a:rPr lang="de-DE" dirty="0"/>
              <a:t>Model a </a:t>
            </a:r>
            <a:r>
              <a:rPr lang="de-DE" dirty="0" err="1"/>
              <a:t>use</a:t>
            </a:r>
            <a:r>
              <a:rPr lang="de-DE" dirty="0"/>
              <a:t> </a:t>
            </a:r>
            <a:r>
              <a:rPr lang="de-DE" dirty="0" err="1"/>
              <a:t>case</a:t>
            </a:r>
            <a:r>
              <a:rPr lang="de-DE" dirty="0"/>
              <a:t> </a:t>
            </a:r>
            <a:r>
              <a:rPr lang="de-DE" dirty="0" err="1"/>
              <a:t>diagram</a:t>
            </a:r>
            <a:r>
              <a:rPr lang="de-DE" dirty="0"/>
              <a:t> </a:t>
            </a:r>
            <a:r>
              <a:rPr lang="de-DE" dirty="0" err="1"/>
              <a:t>for</a:t>
            </a:r>
            <a:r>
              <a:rPr lang="de-DE" dirty="0"/>
              <a:t> a ticket </a:t>
            </a:r>
            <a:r>
              <a:rPr lang="de-DE" dirty="0" err="1"/>
              <a:t>distributor</a:t>
            </a:r>
            <a:r>
              <a:rPr lang="de-DE" dirty="0"/>
              <a:t> </a:t>
            </a:r>
            <a:r>
              <a:rPr lang="de-DE" dirty="0" err="1"/>
              <a:t>for</a:t>
            </a:r>
            <a:r>
              <a:rPr lang="de-DE" dirty="0"/>
              <a:t> a </a:t>
            </a:r>
            <a:r>
              <a:rPr lang="de-DE" dirty="0" err="1"/>
              <a:t>train</a:t>
            </a:r>
            <a:r>
              <a:rPr lang="de-DE" dirty="0"/>
              <a:t> </a:t>
            </a:r>
            <a:r>
              <a:rPr lang="de-DE" dirty="0" err="1"/>
              <a:t>system</a:t>
            </a:r>
            <a:r>
              <a:rPr lang="de-DE" dirty="0"/>
              <a:t>. </a:t>
            </a:r>
          </a:p>
          <a:p>
            <a:r>
              <a:rPr lang="de-DE" sz="2000" dirty="0"/>
              <a:t>The </a:t>
            </a:r>
            <a:r>
              <a:rPr lang="de-DE" sz="2000" dirty="0" err="1"/>
              <a:t>system</a:t>
            </a:r>
            <a:r>
              <a:rPr lang="de-DE" sz="2000" dirty="0"/>
              <a:t> </a:t>
            </a:r>
            <a:r>
              <a:rPr lang="de-DE" sz="2000" dirty="0" err="1"/>
              <a:t>includes</a:t>
            </a:r>
            <a:r>
              <a:rPr lang="de-DE" sz="2000" dirty="0"/>
              <a:t> </a:t>
            </a:r>
            <a:r>
              <a:rPr lang="de-DE" sz="2000" dirty="0" err="1"/>
              <a:t>two</a:t>
            </a:r>
            <a:r>
              <a:rPr lang="de-DE" sz="2000" dirty="0"/>
              <a:t> </a:t>
            </a:r>
            <a:r>
              <a:rPr lang="de-DE" sz="2000" dirty="0" err="1"/>
              <a:t>actors</a:t>
            </a:r>
            <a:r>
              <a:rPr lang="de-DE" sz="2000" dirty="0"/>
              <a:t>: </a:t>
            </a:r>
          </a:p>
          <a:p>
            <a:pPr lvl="1"/>
            <a:r>
              <a:rPr lang="de-DE" sz="1800" dirty="0"/>
              <a:t>a </a:t>
            </a:r>
            <a:r>
              <a:rPr lang="de-DE" sz="1800" dirty="0" err="1"/>
              <a:t>traveler</a:t>
            </a:r>
            <a:r>
              <a:rPr lang="de-DE" sz="1800" dirty="0"/>
              <a:t>, </a:t>
            </a:r>
            <a:r>
              <a:rPr lang="de-DE" sz="1800" dirty="0" err="1"/>
              <a:t>who</a:t>
            </a:r>
            <a:r>
              <a:rPr lang="de-DE" sz="1800" dirty="0"/>
              <a:t> </a:t>
            </a:r>
            <a:r>
              <a:rPr lang="de-DE" sz="1800" dirty="0" err="1"/>
              <a:t>purchases</a:t>
            </a:r>
            <a:r>
              <a:rPr lang="de-DE" sz="1800" dirty="0"/>
              <a:t> different </a:t>
            </a:r>
            <a:r>
              <a:rPr lang="de-DE" sz="1800" dirty="0" err="1"/>
              <a:t>types</a:t>
            </a:r>
            <a:r>
              <a:rPr lang="de-DE" sz="1800" dirty="0"/>
              <a:t> </a:t>
            </a:r>
            <a:r>
              <a:rPr lang="de-DE" sz="1800" dirty="0" err="1"/>
              <a:t>of</a:t>
            </a:r>
            <a:r>
              <a:rPr lang="de-DE" sz="1800" dirty="0"/>
              <a:t> </a:t>
            </a:r>
            <a:r>
              <a:rPr lang="de-DE" sz="1800" dirty="0" err="1"/>
              <a:t>tickets</a:t>
            </a:r>
            <a:r>
              <a:rPr lang="de-DE" sz="1800" dirty="0"/>
              <a:t>, </a:t>
            </a:r>
            <a:r>
              <a:rPr lang="de-DE" sz="1800" dirty="0" err="1"/>
              <a:t>and</a:t>
            </a:r>
            <a:r>
              <a:rPr lang="de-DE" sz="1800" dirty="0"/>
              <a:t> </a:t>
            </a:r>
          </a:p>
          <a:p>
            <a:pPr lvl="1"/>
            <a:r>
              <a:rPr lang="de-DE" sz="1800" dirty="0"/>
              <a:t>a </a:t>
            </a:r>
            <a:r>
              <a:rPr lang="de-DE" sz="1800" dirty="0" err="1"/>
              <a:t>central</a:t>
            </a:r>
            <a:r>
              <a:rPr lang="de-DE" sz="1800" dirty="0"/>
              <a:t> </a:t>
            </a:r>
            <a:r>
              <a:rPr lang="de-DE" sz="1800" dirty="0" err="1"/>
              <a:t>computer</a:t>
            </a:r>
            <a:r>
              <a:rPr lang="de-DE" sz="1800" dirty="0"/>
              <a:t> </a:t>
            </a:r>
            <a:r>
              <a:rPr lang="de-DE" sz="1800" dirty="0" err="1"/>
              <a:t>system</a:t>
            </a:r>
            <a:r>
              <a:rPr lang="de-DE" sz="1800" dirty="0"/>
              <a:t>, </a:t>
            </a:r>
            <a:r>
              <a:rPr lang="de-DE" sz="1800" dirty="0" err="1"/>
              <a:t>which</a:t>
            </a:r>
            <a:r>
              <a:rPr lang="de-DE" sz="1800" dirty="0"/>
              <a:t> </a:t>
            </a:r>
            <a:r>
              <a:rPr lang="de-DE" sz="1800" dirty="0" err="1"/>
              <a:t>maintains</a:t>
            </a:r>
            <a:r>
              <a:rPr lang="de-DE" sz="1800" dirty="0"/>
              <a:t> a </a:t>
            </a:r>
            <a:r>
              <a:rPr lang="de-DE" sz="1800" dirty="0" err="1"/>
              <a:t>reference</a:t>
            </a:r>
            <a:r>
              <a:rPr lang="de-DE" sz="1800" dirty="0"/>
              <a:t> </a:t>
            </a:r>
            <a:r>
              <a:rPr lang="de-DE" sz="1800" dirty="0" err="1"/>
              <a:t>database</a:t>
            </a:r>
            <a:r>
              <a:rPr lang="de-DE" sz="1800" dirty="0"/>
              <a:t> </a:t>
            </a:r>
            <a:r>
              <a:rPr lang="de-DE" sz="1800" dirty="0" err="1"/>
              <a:t>for</a:t>
            </a:r>
            <a:r>
              <a:rPr lang="de-DE" sz="1800" dirty="0"/>
              <a:t> </a:t>
            </a:r>
            <a:r>
              <a:rPr lang="de-DE" sz="1800" dirty="0" err="1"/>
              <a:t>the</a:t>
            </a:r>
            <a:r>
              <a:rPr lang="de-DE" sz="1800" dirty="0"/>
              <a:t> </a:t>
            </a:r>
            <a:r>
              <a:rPr lang="de-DE" sz="1800" dirty="0" err="1"/>
              <a:t>tariff</a:t>
            </a:r>
            <a:r>
              <a:rPr lang="de-DE" sz="1800" dirty="0"/>
              <a:t>.</a:t>
            </a:r>
            <a:r>
              <a:rPr lang="de-DE" sz="1600" dirty="0"/>
              <a:t> </a:t>
            </a:r>
          </a:p>
          <a:p>
            <a:endParaRPr lang="de-DE" sz="2400" dirty="0"/>
          </a:p>
          <a:p>
            <a:r>
              <a:rPr lang="de-DE" sz="2000" dirty="0" err="1"/>
              <a:t>Use</a:t>
            </a:r>
            <a:r>
              <a:rPr lang="de-DE" sz="2000" dirty="0"/>
              <a:t> </a:t>
            </a:r>
            <a:r>
              <a:rPr lang="de-DE" sz="2000" dirty="0" err="1"/>
              <a:t>cases</a:t>
            </a:r>
            <a:r>
              <a:rPr lang="de-DE" sz="2000" dirty="0"/>
              <a:t> </a:t>
            </a:r>
            <a:r>
              <a:rPr lang="de-DE" sz="2000" dirty="0" err="1"/>
              <a:t>should</a:t>
            </a:r>
            <a:r>
              <a:rPr lang="de-DE" sz="2000" dirty="0"/>
              <a:t> </a:t>
            </a:r>
            <a:r>
              <a:rPr lang="de-DE" sz="2000" dirty="0" err="1"/>
              <a:t>include</a:t>
            </a:r>
            <a:r>
              <a:rPr lang="de-DE" sz="2000" dirty="0"/>
              <a:t>: </a:t>
            </a:r>
            <a:r>
              <a:rPr lang="de-DE" sz="2000" dirty="0" err="1"/>
              <a:t>BuyOneWayTicket</a:t>
            </a:r>
            <a:r>
              <a:rPr lang="de-DE" sz="2000" dirty="0"/>
              <a:t>, </a:t>
            </a:r>
            <a:r>
              <a:rPr lang="de-DE" sz="2000" dirty="0" err="1"/>
              <a:t>BuyWeeklyCard</a:t>
            </a:r>
            <a:r>
              <a:rPr lang="de-DE" sz="2000" dirty="0"/>
              <a:t>, </a:t>
            </a:r>
            <a:r>
              <a:rPr lang="de-DE" sz="2000" dirty="0" err="1"/>
              <a:t>BuyMonthlyCard</a:t>
            </a:r>
            <a:r>
              <a:rPr lang="de-DE" sz="2000" dirty="0"/>
              <a:t>, </a:t>
            </a:r>
            <a:r>
              <a:rPr lang="de-DE" sz="2000" dirty="0" err="1"/>
              <a:t>UpdateTariff</a:t>
            </a:r>
            <a:r>
              <a:rPr lang="de-DE" sz="2000" dirty="0"/>
              <a:t>.</a:t>
            </a:r>
          </a:p>
          <a:p>
            <a:r>
              <a:rPr lang="de-DE" sz="2000" dirty="0"/>
              <a:t> Also </a:t>
            </a:r>
            <a:r>
              <a:rPr lang="de-DE" sz="2000" dirty="0" err="1"/>
              <a:t>include</a:t>
            </a:r>
            <a:r>
              <a:rPr lang="de-DE" sz="2000" dirty="0"/>
              <a:t> </a:t>
            </a:r>
            <a:r>
              <a:rPr lang="de-DE" sz="2000" dirty="0" err="1"/>
              <a:t>the</a:t>
            </a:r>
            <a:r>
              <a:rPr lang="de-DE" sz="2000" dirty="0"/>
              <a:t> </a:t>
            </a:r>
            <a:r>
              <a:rPr lang="de-DE" sz="2000" dirty="0" err="1"/>
              <a:t>following</a:t>
            </a:r>
            <a:r>
              <a:rPr lang="de-DE" sz="2000" dirty="0"/>
              <a:t> </a:t>
            </a:r>
            <a:r>
              <a:rPr lang="de-DE" sz="2000" dirty="0" err="1"/>
              <a:t>exceptional</a:t>
            </a:r>
            <a:r>
              <a:rPr lang="de-DE" sz="2000" dirty="0"/>
              <a:t> </a:t>
            </a:r>
            <a:r>
              <a:rPr lang="de-DE" sz="2000" dirty="0" err="1"/>
              <a:t>cases</a:t>
            </a:r>
            <a:r>
              <a:rPr lang="de-DE" sz="2000" dirty="0"/>
              <a:t>: </a:t>
            </a:r>
          </a:p>
          <a:p>
            <a:pPr lvl="1"/>
            <a:r>
              <a:rPr lang="de-DE" sz="1800" dirty="0"/>
              <a:t>Time-Out (i.e., </a:t>
            </a:r>
            <a:r>
              <a:rPr lang="de-DE" sz="1800" dirty="0" err="1"/>
              <a:t>traveler</a:t>
            </a:r>
            <a:r>
              <a:rPr lang="de-DE" sz="1800" dirty="0"/>
              <a:t> </a:t>
            </a:r>
            <a:r>
              <a:rPr lang="de-DE" sz="1800" dirty="0" err="1"/>
              <a:t>took</a:t>
            </a:r>
            <a:r>
              <a:rPr lang="de-DE" sz="1800" dirty="0"/>
              <a:t> </a:t>
            </a:r>
            <a:r>
              <a:rPr lang="de-DE" sz="1800" dirty="0" err="1"/>
              <a:t>too</a:t>
            </a:r>
            <a:r>
              <a:rPr lang="de-DE" sz="1800" dirty="0"/>
              <a:t> </a:t>
            </a:r>
            <a:r>
              <a:rPr lang="de-DE" sz="1800" dirty="0" err="1"/>
              <a:t>long</a:t>
            </a:r>
            <a:r>
              <a:rPr lang="de-DE" sz="1800" dirty="0"/>
              <a:t> </a:t>
            </a:r>
            <a:r>
              <a:rPr lang="de-DE" sz="1800" dirty="0" err="1"/>
              <a:t>to</a:t>
            </a:r>
            <a:r>
              <a:rPr lang="de-DE" sz="1800" dirty="0"/>
              <a:t> </a:t>
            </a:r>
            <a:r>
              <a:rPr lang="de-DE" sz="1800" dirty="0" err="1"/>
              <a:t>insert</a:t>
            </a:r>
            <a:r>
              <a:rPr lang="de-DE" sz="1800" dirty="0"/>
              <a:t> </a:t>
            </a:r>
            <a:r>
              <a:rPr lang="de-DE" sz="1800" dirty="0" err="1"/>
              <a:t>the</a:t>
            </a:r>
            <a:r>
              <a:rPr lang="de-DE" sz="1800" dirty="0"/>
              <a:t> </a:t>
            </a:r>
            <a:r>
              <a:rPr lang="de-DE" sz="1800" dirty="0" err="1"/>
              <a:t>right</a:t>
            </a:r>
            <a:r>
              <a:rPr lang="de-DE" sz="1800" dirty="0"/>
              <a:t> </a:t>
            </a:r>
            <a:r>
              <a:rPr lang="de-DE" sz="1800" dirty="0" err="1"/>
              <a:t>amount</a:t>
            </a:r>
            <a:r>
              <a:rPr lang="de-DE" sz="1800" dirty="0"/>
              <a:t>)</a:t>
            </a:r>
          </a:p>
          <a:p>
            <a:pPr lvl="1"/>
            <a:r>
              <a:rPr lang="de-DE" sz="1800" dirty="0" err="1"/>
              <a:t>TransactionAborted</a:t>
            </a:r>
            <a:r>
              <a:rPr lang="de-DE" sz="1800" dirty="0"/>
              <a:t> (i.e., </a:t>
            </a:r>
            <a:r>
              <a:rPr lang="de-DE" sz="1800" dirty="0" err="1"/>
              <a:t>traveler</a:t>
            </a:r>
            <a:r>
              <a:rPr lang="de-DE" sz="1800" dirty="0"/>
              <a:t> </a:t>
            </a:r>
            <a:r>
              <a:rPr lang="de-DE" sz="1800" dirty="0" err="1"/>
              <a:t>selected</a:t>
            </a:r>
            <a:r>
              <a:rPr lang="de-DE" sz="1800" dirty="0"/>
              <a:t> </a:t>
            </a:r>
            <a:r>
              <a:rPr lang="de-DE" sz="1800" dirty="0" err="1"/>
              <a:t>the</a:t>
            </a:r>
            <a:r>
              <a:rPr lang="de-DE" sz="1800" dirty="0"/>
              <a:t> </a:t>
            </a:r>
            <a:r>
              <a:rPr lang="de-DE" sz="1800" dirty="0" err="1"/>
              <a:t>cancel</a:t>
            </a:r>
            <a:r>
              <a:rPr lang="de-DE" sz="1800" dirty="0"/>
              <a:t> </a:t>
            </a:r>
            <a:r>
              <a:rPr lang="de-DE" sz="1800" dirty="0" err="1"/>
              <a:t>button</a:t>
            </a:r>
            <a:r>
              <a:rPr lang="de-DE" sz="1800" dirty="0"/>
              <a:t>)</a:t>
            </a:r>
          </a:p>
          <a:p>
            <a:pPr lvl="1"/>
            <a:r>
              <a:rPr lang="de-DE" sz="1800" dirty="0" err="1"/>
              <a:t>DistributorOutOfChange</a:t>
            </a:r>
            <a:endParaRPr lang="de-DE" sz="1800" dirty="0"/>
          </a:p>
          <a:p>
            <a:pPr lvl="1"/>
            <a:r>
              <a:rPr lang="de-DE" sz="1800" dirty="0" err="1"/>
              <a:t>DistributorOutOfPaper</a:t>
            </a:r>
            <a:r>
              <a:rPr lang="de-DE" sz="1800" dirty="0"/>
              <a:t> </a:t>
            </a:r>
          </a:p>
          <a:p>
            <a:endParaRPr lang="en-GB" sz="2000" dirty="0"/>
          </a:p>
        </p:txBody>
      </p:sp>
    </p:spTree>
    <p:extLst>
      <p:ext uri="{BB962C8B-B14F-4D97-AF65-F5344CB8AC3E}">
        <p14:creationId xmlns:p14="http://schemas.microsoft.com/office/powerpoint/2010/main" val="2207589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Exercise #4.1 - Solution</a:t>
            </a:r>
          </a:p>
        </p:txBody>
      </p:sp>
      <p:sp>
        <p:nvSpPr>
          <p:cNvPr id="9" name="Inhaltsplatzhalter 8"/>
          <p:cNvSpPr>
            <a:spLocks noGrp="1"/>
          </p:cNvSpPr>
          <p:nvPr>
            <p:ph idx="1"/>
          </p:nvPr>
        </p:nvSpPr>
        <p:spPr/>
        <p:txBody>
          <a:bodyPr/>
          <a:lstStyle/>
          <a:p>
            <a:pPr marL="0" indent="0">
              <a:buNone/>
            </a:pPr>
            <a:r>
              <a:rPr lang="en-GB" dirty="0"/>
              <a:t> </a:t>
            </a:r>
          </a:p>
        </p:txBody>
      </p:sp>
      <p:pic>
        <p:nvPicPr>
          <p:cNvPr id="3" name="Bild 2"/>
          <p:cNvPicPr>
            <a:picLocks noChangeAspect="1"/>
          </p:cNvPicPr>
          <p:nvPr/>
        </p:nvPicPr>
        <p:blipFill>
          <a:blip r:embed="rId2"/>
          <a:stretch>
            <a:fillRect/>
          </a:stretch>
        </p:blipFill>
        <p:spPr>
          <a:xfrm>
            <a:off x="1722666" y="1791364"/>
            <a:ext cx="8488134" cy="3785406"/>
          </a:xfrm>
          <a:prstGeom prst="rect">
            <a:avLst/>
          </a:prstGeom>
        </p:spPr>
      </p:pic>
      <p:sp>
        <p:nvSpPr>
          <p:cNvPr id="7" name="Rectangle 6">
            <a:extLst>
              <a:ext uri="{FF2B5EF4-FFF2-40B4-BE49-F238E27FC236}">
                <a16:creationId xmlns:a16="http://schemas.microsoft.com/office/drawing/2014/main" id="{BF5A9515-17F1-B649-83D7-52A9A3924C82}"/>
              </a:ext>
            </a:extLst>
          </p:cNvPr>
          <p:cNvSpPr/>
          <p:nvPr/>
        </p:nvSpPr>
        <p:spPr>
          <a:xfrm>
            <a:off x="8226136" y="4883729"/>
            <a:ext cx="987136" cy="3325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dirty="0">
                <a:solidFill>
                  <a:schemeClr val="tx1"/>
                </a:solidFill>
              </a:rPr>
              <a:t>Distributor</a:t>
            </a:r>
            <a:br>
              <a:rPr lang="de-DE" sz="1200" dirty="0">
                <a:solidFill>
                  <a:schemeClr val="tx1"/>
                </a:solidFill>
              </a:rPr>
            </a:br>
            <a:r>
              <a:rPr lang="de-DE" sz="1200" dirty="0" err="1">
                <a:solidFill>
                  <a:schemeClr val="tx1"/>
                </a:solidFill>
              </a:rPr>
              <a:t>OutofPaper</a:t>
            </a:r>
            <a:endParaRPr lang="de-DE" sz="1200" dirty="0">
              <a:solidFill>
                <a:schemeClr val="tx1"/>
              </a:solidFill>
            </a:endParaRPr>
          </a:p>
        </p:txBody>
      </p:sp>
    </p:spTree>
    <p:extLst>
      <p:ext uri="{BB962C8B-B14F-4D97-AF65-F5344CB8AC3E}">
        <p14:creationId xmlns:p14="http://schemas.microsoft.com/office/powerpoint/2010/main" val="347313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Homework #3 -Solution</a:t>
            </a:r>
          </a:p>
        </p:txBody>
      </p:sp>
      <p:sp>
        <p:nvSpPr>
          <p:cNvPr id="3" name="Inhaltsplatzhalter 2"/>
          <p:cNvSpPr>
            <a:spLocks noGrp="1"/>
          </p:cNvSpPr>
          <p:nvPr>
            <p:ph idx="1"/>
          </p:nvPr>
        </p:nvSpPr>
        <p:spPr/>
        <p:txBody>
          <a:bodyPr>
            <a:normAutofit/>
          </a:bodyPr>
          <a:lstStyle/>
          <a:p>
            <a:pPr marL="457200" indent="-457200">
              <a:buFont typeface="+mj-lt"/>
              <a:buAutoNum type="arabicPeriod" startAt="2"/>
            </a:pPr>
            <a:r>
              <a:rPr lang="en-GB" dirty="0"/>
              <a:t>When we talk about Software Projects we have to deal with Complexity. Describe two different possibilities on how to deal with Complexity?</a:t>
            </a:r>
          </a:p>
          <a:p>
            <a:pPr marL="0" indent="0">
              <a:buNone/>
            </a:pPr>
            <a:endParaRPr lang="en-GB" dirty="0"/>
          </a:p>
          <a:p>
            <a:r>
              <a:rPr lang="en-US" dirty="0"/>
              <a:t>In Software Projects we deal with complexity through </a:t>
            </a:r>
            <a:r>
              <a:rPr lang="en-US" b="1" dirty="0"/>
              <a:t>abstraction</a:t>
            </a:r>
            <a:r>
              <a:rPr lang="en-US" dirty="0"/>
              <a:t> and </a:t>
            </a:r>
            <a:r>
              <a:rPr lang="en-US" b="1" dirty="0"/>
              <a:t>decomposition</a:t>
            </a:r>
            <a:r>
              <a:rPr lang="en-US" dirty="0"/>
              <a:t>.</a:t>
            </a:r>
          </a:p>
          <a:p>
            <a:r>
              <a:rPr lang="en-US" dirty="0"/>
              <a:t>Abstraction is the classification of phenomena into concepts, whereas decomposition is breaking the system down into smaller subsystems in order to reduce complexity. </a:t>
            </a:r>
          </a:p>
        </p:txBody>
      </p:sp>
    </p:spTree>
    <p:extLst>
      <p:ext uri="{BB962C8B-B14F-4D97-AF65-F5344CB8AC3E}">
        <p14:creationId xmlns:p14="http://schemas.microsoft.com/office/powerpoint/2010/main" val="1240757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normAutofit fontScale="77500" lnSpcReduction="20000"/>
          </a:bodyPr>
          <a:lstStyle/>
          <a:p>
            <a:pPr marL="0" indent="0">
              <a:buNone/>
            </a:pPr>
            <a:r>
              <a:rPr lang="en-US" sz="1500" b="1" dirty="0">
                <a:solidFill>
                  <a:srgbClr val="BFBFBF"/>
                </a:solidFill>
              </a:rPr>
              <a:t>Use case diagrams</a:t>
            </a:r>
          </a:p>
          <a:p>
            <a:pPr lvl="1"/>
            <a:r>
              <a:rPr lang="en-US" sz="1500" dirty="0">
                <a:solidFill>
                  <a:srgbClr val="BFBFBF"/>
                </a:solidFill>
              </a:rPr>
              <a:t>Describe the functional behavior of a system as seen by the user</a:t>
            </a:r>
            <a:endParaRPr lang="en-US" sz="1500" b="1" dirty="0">
              <a:solidFill>
                <a:srgbClr val="BFBFBF"/>
              </a:solidFill>
            </a:endParaRPr>
          </a:p>
          <a:p>
            <a:pPr marL="0" indent="0">
              <a:buNone/>
            </a:pPr>
            <a:endParaRPr lang="en-US" sz="1800" b="1" dirty="0"/>
          </a:p>
          <a:p>
            <a:pPr marL="0" indent="0">
              <a:buNone/>
            </a:pPr>
            <a:r>
              <a:rPr lang="en-US" sz="2600" b="1" dirty="0"/>
              <a:t>Class diagrams</a:t>
            </a:r>
          </a:p>
          <a:p>
            <a:pPr lvl="1"/>
            <a:r>
              <a:rPr lang="en-US" sz="2600" dirty="0"/>
              <a:t>Describe the static structure of the system: objects with attributes, operations and their associations</a:t>
            </a:r>
          </a:p>
          <a:p>
            <a:pPr marL="0" indent="0">
              <a:buNone/>
            </a:pPr>
            <a:endParaRPr lang="en-US" sz="1600" b="1" dirty="0"/>
          </a:p>
          <a:p>
            <a:pPr marL="0" indent="0">
              <a:buNone/>
            </a:pPr>
            <a:r>
              <a:rPr lang="en-US" sz="1600" b="1" dirty="0">
                <a:solidFill>
                  <a:srgbClr val="BFBFBF"/>
                </a:solidFill>
              </a:rPr>
              <a:t>Communication diagrams</a:t>
            </a:r>
          </a:p>
          <a:p>
            <a:pPr lvl="1"/>
            <a:r>
              <a:rPr lang="en-US" sz="1600" dirty="0">
                <a:solidFill>
                  <a:srgbClr val="BFBFBF"/>
                </a:solidFill>
              </a:rPr>
              <a:t>Describe the interaction between different objects by using method invocation</a:t>
            </a:r>
          </a:p>
          <a:p>
            <a:pPr lvl="1"/>
            <a:endParaRPr lang="en-US" sz="1600" dirty="0">
              <a:solidFill>
                <a:srgbClr val="BFBFBF"/>
              </a:solidFill>
            </a:endParaRPr>
          </a:p>
          <a:p>
            <a:pPr marL="0" indent="0">
              <a:buNone/>
            </a:pPr>
            <a:r>
              <a:rPr lang="en-US" sz="1600" b="1" dirty="0">
                <a:solidFill>
                  <a:srgbClr val="BFBFBF"/>
                </a:solidFill>
              </a:rPr>
              <a:t>Component diagrams</a:t>
            </a:r>
          </a:p>
          <a:p>
            <a:pPr lvl="1"/>
            <a:r>
              <a:rPr lang="en-US" sz="1600" dirty="0">
                <a:solidFill>
                  <a:srgbClr val="BFBFBF"/>
                </a:solidFill>
              </a:rPr>
              <a:t>Describe dependencies between components at design time, compilation time and runtime</a:t>
            </a:r>
          </a:p>
          <a:p>
            <a:pPr marL="0" indent="0">
              <a:buNone/>
            </a:pPr>
            <a:endParaRPr lang="en-US" sz="1600" b="1" dirty="0">
              <a:solidFill>
                <a:srgbClr val="BFBFBF"/>
              </a:solidFill>
            </a:endParaRPr>
          </a:p>
          <a:p>
            <a:pPr marL="0" indent="0">
              <a:buNone/>
            </a:pPr>
            <a:r>
              <a:rPr lang="en-US" sz="1600" b="1" dirty="0">
                <a:solidFill>
                  <a:srgbClr val="BFBFBF"/>
                </a:solidFill>
              </a:rPr>
              <a:t>Deployment diagrams</a:t>
            </a:r>
          </a:p>
          <a:p>
            <a:pPr lvl="1"/>
            <a:r>
              <a:rPr lang="en-US" sz="1600" dirty="0">
                <a:solidFill>
                  <a:srgbClr val="BFBFBF"/>
                </a:solidFill>
              </a:rPr>
              <a:t>Describe the distribution of components on nodes		</a:t>
            </a:r>
          </a:p>
          <a:p>
            <a:pPr marL="0" indent="0">
              <a:buNone/>
            </a:pPr>
            <a:endParaRPr lang="en-US" sz="1600" b="1" dirty="0">
              <a:solidFill>
                <a:srgbClr val="BFBFBF"/>
              </a:solidFill>
            </a:endParaRPr>
          </a:p>
          <a:p>
            <a:pPr marL="0" indent="0">
              <a:buNone/>
            </a:pPr>
            <a:r>
              <a:rPr lang="en-US" sz="1600" b="1" dirty="0">
                <a:solidFill>
                  <a:srgbClr val="BFBFBF"/>
                </a:solidFill>
              </a:rPr>
              <a:t>State chart diagrams</a:t>
            </a:r>
          </a:p>
          <a:p>
            <a:pPr lvl="1"/>
            <a:r>
              <a:rPr lang="en-US" sz="1600" dirty="0">
                <a:solidFill>
                  <a:srgbClr val="BFBFBF"/>
                </a:solidFill>
              </a:rPr>
              <a:t>Describe the dynamic behavior of a single, individual object</a:t>
            </a:r>
          </a:p>
          <a:p>
            <a:pPr lvl="1"/>
            <a:endParaRPr lang="en-US" sz="1800" dirty="0">
              <a:solidFill>
                <a:srgbClr val="BFBFBF"/>
              </a:solidFill>
            </a:endParaRPr>
          </a:p>
        </p:txBody>
      </p:sp>
      <p:grpSp>
        <p:nvGrpSpPr>
          <p:cNvPr id="106" name="Gruppierung 105"/>
          <p:cNvGrpSpPr/>
          <p:nvPr/>
        </p:nvGrpSpPr>
        <p:grpSpPr>
          <a:xfrm>
            <a:off x="5937915" y="1760022"/>
            <a:ext cx="4246484" cy="485057"/>
            <a:chOff x="21480" y="117692"/>
            <a:chExt cx="4337351" cy="495436"/>
          </a:xfrm>
        </p:grpSpPr>
        <p:pic>
          <p:nvPicPr>
            <p:cNvPr id="107" name="Bild 106"/>
            <p:cNvPicPr>
              <a:picLocks noChangeAspect="1"/>
            </p:cNvPicPr>
            <p:nvPr/>
          </p:nvPicPr>
          <p:blipFill>
            <a:blip r:embed="rId2"/>
            <a:stretch>
              <a:fillRect/>
            </a:stretch>
          </p:blipFill>
          <p:spPr>
            <a:xfrm>
              <a:off x="21480" y="117692"/>
              <a:ext cx="903836" cy="495436"/>
            </a:xfrm>
            <a:prstGeom prst="rect">
              <a:avLst/>
            </a:prstGeom>
            <a:noFill/>
          </p:spPr>
        </p:pic>
        <p:pic>
          <p:nvPicPr>
            <p:cNvPr id="108" name="Bild 107"/>
            <p:cNvPicPr>
              <a:picLocks noChangeAspect="1"/>
            </p:cNvPicPr>
            <p:nvPr/>
          </p:nvPicPr>
          <p:blipFill>
            <a:blip r:embed="rId3"/>
            <a:stretch>
              <a:fillRect/>
            </a:stretch>
          </p:blipFill>
          <p:spPr>
            <a:xfrm>
              <a:off x="925316" y="117692"/>
              <a:ext cx="609252" cy="495436"/>
            </a:xfrm>
            <a:prstGeom prst="rect">
              <a:avLst/>
            </a:prstGeom>
            <a:solidFill>
              <a:srgbClr val="008000">
                <a:alpha val="60000"/>
              </a:srgbClr>
            </a:solidFill>
          </p:spPr>
        </p:pic>
        <p:pic>
          <p:nvPicPr>
            <p:cNvPr id="109" name="Bild 108"/>
            <p:cNvPicPr>
              <a:picLocks noChangeAspect="1"/>
            </p:cNvPicPr>
            <p:nvPr/>
          </p:nvPicPr>
          <p:blipFill>
            <a:blip r:embed="rId4"/>
            <a:stretch>
              <a:fillRect/>
            </a:stretch>
          </p:blipFill>
          <p:spPr>
            <a:xfrm>
              <a:off x="2209711" y="117692"/>
              <a:ext cx="636032" cy="495436"/>
            </a:xfrm>
            <a:prstGeom prst="rect">
              <a:avLst/>
            </a:prstGeom>
            <a:solidFill>
              <a:srgbClr val="008000">
                <a:alpha val="60000"/>
              </a:srgbClr>
            </a:solidFill>
          </p:spPr>
        </p:pic>
        <p:pic>
          <p:nvPicPr>
            <p:cNvPr id="110" name="Bild 109"/>
            <p:cNvPicPr>
              <a:picLocks noChangeAspect="1"/>
            </p:cNvPicPr>
            <p:nvPr/>
          </p:nvPicPr>
          <p:blipFill>
            <a:blip r:embed="rId5"/>
            <a:stretch>
              <a:fillRect/>
            </a:stretch>
          </p:blipFill>
          <p:spPr>
            <a:xfrm>
              <a:off x="1546897" y="117692"/>
              <a:ext cx="662814" cy="495436"/>
            </a:xfrm>
            <a:prstGeom prst="rect">
              <a:avLst/>
            </a:prstGeom>
            <a:noFill/>
          </p:spPr>
        </p:pic>
        <p:pic>
          <p:nvPicPr>
            <p:cNvPr id="111" name="Bild 110"/>
            <p:cNvPicPr>
              <a:picLocks noChangeAspect="1"/>
            </p:cNvPicPr>
            <p:nvPr/>
          </p:nvPicPr>
          <p:blipFill>
            <a:blip r:embed="rId6"/>
            <a:stretch>
              <a:fillRect/>
            </a:stretch>
          </p:blipFill>
          <p:spPr>
            <a:xfrm>
              <a:off x="2845743" y="117692"/>
              <a:ext cx="903836" cy="495436"/>
            </a:xfrm>
            <a:prstGeom prst="rect">
              <a:avLst/>
            </a:prstGeom>
          </p:spPr>
        </p:pic>
        <p:pic>
          <p:nvPicPr>
            <p:cNvPr id="112" name="Bild 111"/>
            <p:cNvPicPr>
              <a:picLocks noChangeAspect="1"/>
            </p:cNvPicPr>
            <p:nvPr/>
          </p:nvPicPr>
          <p:blipFill>
            <a:blip r:embed="rId7"/>
            <a:stretch>
              <a:fillRect/>
            </a:stretch>
          </p:blipFill>
          <p:spPr>
            <a:xfrm>
              <a:off x="3749579" y="117692"/>
              <a:ext cx="609252" cy="495436"/>
            </a:xfrm>
            <a:prstGeom prst="rect">
              <a:avLst/>
            </a:prstGeom>
          </p:spPr>
        </p:pic>
      </p:grpSp>
    </p:spTree>
    <p:extLst>
      <p:ext uri="{BB962C8B-B14F-4D97-AF65-F5344CB8AC3E}">
        <p14:creationId xmlns:p14="http://schemas.microsoft.com/office/powerpoint/2010/main" val="233763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Class diagrams</a:t>
            </a:r>
          </a:p>
        </p:txBody>
      </p:sp>
      <p:sp>
        <p:nvSpPr>
          <p:cNvPr id="46083" name="Rectangle 3"/>
          <p:cNvSpPr>
            <a:spLocks noGrp="1" noChangeArrowheads="1"/>
          </p:cNvSpPr>
          <p:nvPr>
            <p:ph idx="1"/>
          </p:nvPr>
        </p:nvSpPr>
        <p:spPr/>
        <p:txBody>
          <a:bodyPr/>
          <a:lstStyle/>
          <a:p>
            <a:r>
              <a:rPr lang="en-US" dirty="0"/>
              <a:t>Class diagrams represent the structure of the system</a:t>
            </a:r>
          </a:p>
          <a:p>
            <a:r>
              <a:rPr lang="en-US" dirty="0"/>
              <a:t>We use them in many modeling situations:</a:t>
            </a:r>
          </a:p>
          <a:p>
            <a:pPr lvl="1"/>
            <a:r>
              <a:rPr lang="en-US" dirty="0"/>
              <a:t>During requirements elicitation to model system internal objects</a:t>
            </a:r>
          </a:p>
          <a:p>
            <a:pPr lvl="1"/>
            <a:r>
              <a:rPr lang="en-US" dirty="0"/>
              <a:t>During object design to specify the detailed behavior and the attributes of classes.</a:t>
            </a:r>
          </a:p>
          <a:p>
            <a:endParaRPr lang="en-US" dirty="0"/>
          </a:p>
        </p:txBody>
      </p:sp>
      <p:grpSp>
        <p:nvGrpSpPr>
          <p:cNvPr id="2" name="Group 1"/>
          <p:cNvGrpSpPr/>
          <p:nvPr/>
        </p:nvGrpSpPr>
        <p:grpSpPr>
          <a:xfrm>
            <a:off x="3358622" y="4536241"/>
            <a:ext cx="5245706" cy="1198573"/>
            <a:chOff x="1834622" y="4536240"/>
            <a:chExt cx="5245706" cy="1198573"/>
          </a:xfrm>
        </p:grpSpPr>
        <p:sp>
          <p:nvSpPr>
            <p:cNvPr id="20" name="Rectangle 19"/>
            <p:cNvSpPr/>
            <p:nvPr/>
          </p:nvSpPr>
          <p:spPr>
            <a:xfrm>
              <a:off x="5749018" y="454364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Button</a:t>
              </a:r>
            </a:p>
          </p:txBody>
        </p:sp>
        <p:sp>
          <p:nvSpPr>
            <p:cNvPr id="21" name="Rectangle 20"/>
            <p:cNvSpPr/>
            <p:nvPr/>
          </p:nvSpPr>
          <p:spPr>
            <a:xfrm>
              <a:off x="5749018" y="489398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state</a:t>
              </a:r>
            </a:p>
          </p:txBody>
        </p:sp>
        <p:sp>
          <p:nvSpPr>
            <p:cNvPr id="22" name="Rectangle 21"/>
            <p:cNvSpPr/>
            <p:nvPr/>
          </p:nvSpPr>
          <p:spPr>
            <a:xfrm>
              <a:off x="5749018" y="5244331"/>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push() release()</a:t>
              </a:r>
            </a:p>
          </p:txBody>
        </p:sp>
        <p:cxnSp>
          <p:nvCxnSpPr>
            <p:cNvPr id="23" name="Straight Connector 22"/>
            <p:cNvCxnSpPr>
              <a:stCxn id="33" idx="3"/>
              <a:endCxn id="21" idx="1"/>
            </p:cNvCxnSpPr>
            <p:nvPr/>
          </p:nvCxnSpPr>
          <p:spPr>
            <a:xfrm>
              <a:off x="3165932" y="5063487"/>
              <a:ext cx="2583086" cy="5672"/>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834622" y="4536240"/>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Watch</a:t>
              </a:r>
            </a:p>
          </p:txBody>
        </p:sp>
        <p:sp>
          <p:nvSpPr>
            <p:cNvPr id="33" name="Rectangle 32"/>
            <p:cNvSpPr/>
            <p:nvPr/>
          </p:nvSpPr>
          <p:spPr>
            <a:xfrm>
              <a:off x="1834622" y="4888314"/>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34" name="Rectangle 33"/>
            <p:cNvSpPr/>
            <p:nvPr/>
          </p:nvSpPr>
          <p:spPr>
            <a:xfrm>
              <a:off x="1834622" y="5236930"/>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grpSp>
    </p:spTree>
    <p:extLst>
      <p:ext uri="{BB962C8B-B14F-4D97-AF65-F5344CB8AC3E}">
        <p14:creationId xmlns:p14="http://schemas.microsoft.com/office/powerpoint/2010/main" val="269475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Analysis</a:t>
            </a:r>
          </a:p>
        </p:txBody>
      </p:sp>
      <p:sp>
        <p:nvSpPr>
          <p:cNvPr id="46" name="Content Placeholder 2"/>
          <p:cNvSpPr>
            <a:spLocks noGrp="1"/>
          </p:cNvSpPr>
          <p:nvPr>
            <p:ph idx="1"/>
          </p:nvPr>
        </p:nvSpPr>
        <p:spPr/>
        <p:txBody>
          <a:bodyPr/>
          <a:lstStyle/>
          <a:p>
            <a:r>
              <a:rPr lang="en-US" dirty="0"/>
              <a:t>Each class has Name</a:t>
            </a:r>
          </a:p>
          <a:p>
            <a:r>
              <a:rPr lang="en-US" dirty="0"/>
              <a:t>Each class has attributes (State)</a:t>
            </a:r>
          </a:p>
          <a:p>
            <a:r>
              <a:rPr lang="en-US" dirty="0"/>
              <a:t>Each class has operations (Behavior)</a:t>
            </a:r>
          </a:p>
          <a:p>
            <a:r>
              <a:rPr lang="en-US" dirty="0"/>
              <a:t>The class name is the only mandatory information</a:t>
            </a:r>
          </a:p>
        </p:txBody>
      </p:sp>
      <p:grpSp>
        <p:nvGrpSpPr>
          <p:cNvPr id="3" name="Group 2"/>
          <p:cNvGrpSpPr/>
          <p:nvPr/>
        </p:nvGrpSpPr>
        <p:grpSpPr>
          <a:xfrm>
            <a:off x="2207985" y="4440619"/>
            <a:ext cx="8002814" cy="1891862"/>
            <a:chOff x="683985" y="4440619"/>
            <a:chExt cx="8002814" cy="1891862"/>
          </a:xfrm>
        </p:grpSpPr>
        <p:grpSp>
          <p:nvGrpSpPr>
            <p:cNvPr id="23" name="Group 22"/>
            <p:cNvGrpSpPr/>
            <p:nvPr/>
          </p:nvGrpSpPr>
          <p:grpSpPr>
            <a:xfrm>
              <a:off x="2166934" y="4440620"/>
              <a:ext cx="1331310" cy="1191172"/>
              <a:chOff x="621862" y="2706414"/>
              <a:chExt cx="1331310" cy="1191172"/>
            </a:xfrm>
          </p:grpSpPr>
          <p:sp>
            <p:nvSpPr>
              <p:cNvPr id="24" name="Rectangle 23"/>
              <p:cNvSpPr/>
              <p:nvPr/>
            </p:nvSpPr>
            <p:spPr>
              <a:xfrm>
                <a:off x="621862" y="2706414"/>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Button</a:t>
                </a:r>
              </a:p>
            </p:txBody>
          </p:sp>
          <p:sp>
            <p:nvSpPr>
              <p:cNvPr id="25" name="Rectangle 24"/>
              <p:cNvSpPr/>
              <p:nvPr/>
            </p:nvSpPr>
            <p:spPr>
              <a:xfrm>
                <a:off x="621862" y="3056759"/>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state</a:t>
                </a:r>
              </a:p>
            </p:txBody>
          </p:sp>
          <p:sp>
            <p:nvSpPr>
              <p:cNvPr id="29" name="Rectangle 28"/>
              <p:cNvSpPr/>
              <p:nvPr/>
            </p:nvSpPr>
            <p:spPr>
              <a:xfrm>
                <a:off x="621862" y="3407104"/>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push()</a:t>
                </a:r>
              </a:p>
              <a:p>
                <a:pPr algn="ctr"/>
                <a:r>
                  <a:rPr lang="en-US" sz="1400" dirty="0">
                    <a:solidFill>
                      <a:srgbClr val="333333"/>
                    </a:solidFill>
                  </a:rPr>
                  <a:t>release()</a:t>
                </a:r>
              </a:p>
            </p:txBody>
          </p:sp>
        </p:grpSp>
        <p:grpSp>
          <p:nvGrpSpPr>
            <p:cNvPr id="33" name="Group 32"/>
            <p:cNvGrpSpPr/>
            <p:nvPr/>
          </p:nvGrpSpPr>
          <p:grpSpPr>
            <a:xfrm>
              <a:off x="3650643" y="4440619"/>
              <a:ext cx="1866349" cy="1891862"/>
              <a:chOff x="621862" y="2706415"/>
              <a:chExt cx="1331310" cy="1388866"/>
            </a:xfrm>
          </p:grpSpPr>
          <p:sp>
            <p:nvSpPr>
              <p:cNvPr id="35" name="Rectangle 34"/>
              <p:cNvSpPr/>
              <p:nvPr/>
            </p:nvSpPr>
            <p:spPr>
              <a:xfrm>
                <a:off x="621862" y="2706415"/>
                <a:ext cx="1331310" cy="2571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Display</a:t>
                </a:r>
              </a:p>
            </p:txBody>
          </p:sp>
          <p:sp>
            <p:nvSpPr>
              <p:cNvPr id="36" name="Rectangle 35"/>
              <p:cNvSpPr/>
              <p:nvPr/>
            </p:nvSpPr>
            <p:spPr>
              <a:xfrm>
                <a:off x="621862" y="2963613"/>
                <a:ext cx="1331310" cy="2571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333333"/>
                    </a:solidFill>
                  </a:rPr>
                  <a:t>blinkIdx</a:t>
                </a:r>
                <a:endParaRPr lang="en-US" sz="1400" dirty="0">
                  <a:solidFill>
                    <a:srgbClr val="333333"/>
                  </a:solidFill>
                </a:endParaRPr>
              </a:p>
            </p:txBody>
          </p:sp>
          <p:sp>
            <p:nvSpPr>
              <p:cNvPr id="37" name="Rectangle 36"/>
              <p:cNvSpPr/>
              <p:nvPr/>
            </p:nvSpPr>
            <p:spPr>
              <a:xfrm>
                <a:off x="621862" y="3220809"/>
                <a:ext cx="1331310" cy="8744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333333"/>
                    </a:solidFill>
                  </a:rPr>
                  <a:t>blickSeconds</a:t>
                </a:r>
                <a:r>
                  <a:rPr lang="en-US" sz="1400" dirty="0">
                    <a:solidFill>
                      <a:srgbClr val="333333"/>
                    </a:solidFill>
                  </a:rPr>
                  <a:t>()</a:t>
                </a:r>
              </a:p>
              <a:p>
                <a:pPr algn="ctr"/>
                <a:r>
                  <a:rPr lang="en-US" sz="1400" dirty="0" err="1">
                    <a:solidFill>
                      <a:srgbClr val="333333"/>
                    </a:solidFill>
                  </a:rPr>
                  <a:t>blinkMinutes</a:t>
                </a:r>
                <a:r>
                  <a:rPr lang="en-US" sz="1400" dirty="0">
                    <a:solidFill>
                      <a:srgbClr val="333333"/>
                    </a:solidFill>
                  </a:rPr>
                  <a:t>()</a:t>
                </a:r>
              </a:p>
              <a:p>
                <a:pPr algn="ctr"/>
                <a:r>
                  <a:rPr lang="en-US" sz="1400" dirty="0" err="1">
                    <a:solidFill>
                      <a:srgbClr val="333333"/>
                    </a:solidFill>
                  </a:rPr>
                  <a:t>blinkHours</a:t>
                </a:r>
                <a:r>
                  <a:rPr lang="en-US" sz="1400" dirty="0">
                    <a:solidFill>
                      <a:srgbClr val="333333"/>
                    </a:solidFill>
                  </a:rPr>
                  <a:t>()</a:t>
                </a:r>
              </a:p>
              <a:p>
                <a:pPr algn="ctr"/>
                <a:r>
                  <a:rPr lang="en-US" sz="1400" dirty="0" err="1">
                    <a:solidFill>
                      <a:srgbClr val="333333"/>
                    </a:solidFill>
                  </a:rPr>
                  <a:t>stopBlinking</a:t>
                </a:r>
                <a:r>
                  <a:rPr lang="en-US" sz="1400" dirty="0">
                    <a:solidFill>
                      <a:srgbClr val="333333"/>
                    </a:solidFill>
                  </a:rPr>
                  <a:t>()</a:t>
                </a:r>
              </a:p>
              <a:p>
                <a:pPr algn="ctr"/>
                <a:r>
                  <a:rPr lang="en-US" sz="1400" dirty="0">
                    <a:solidFill>
                      <a:srgbClr val="333333"/>
                    </a:solidFill>
                  </a:rPr>
                  <a:t>refresh()</a:t>
                </a:r>
              </a:p>
            </p:txBody>
          </p:sp>
        </p:grpSp>
        <p:grpSp>
          <p:nvGrpSpPr>
            <p:cNvPr id="38" name="Group 37"/>
            <p:cNvGrpSpPr/>
            <p:nvPr/>
          </p:nvGrpSpPr>
          <p:grpSpPr>
            <a:xfrm>
              <a:off x="5656369" y="4440620"/>
              <a:ext cx="1331310" cy="700690"/>
              <a:chOff x="621862" y="2706414"/>
              <a:chExt cx="1331310" cy="700690"/>
            </a:xfrm>
          </p:grpSpPr>
          <p:sp>
            <p:nvSpPr>
              <p:cNvPr id="39" name="Rectangle 38"/>
              <p:cNvSpPr/>
              <p:nvPr/>
            </p:nvSpPr>
            <p:spPr>
              <a:xfrm>
                <a:off x="621862" y="2706414"/>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Battery</a:t>
                </a:r>
              </a:p>
            </p:txBody>
          </p:sp>
          <p:sp>
            <p:nvSpPr>
              <p:cNvPr id="40" name="Rectangle 39"/>
              <p:cNvSpPr/>
              <p:nvPr/>
            </p:nvSpPr>
            <p:spPr>
              <a:xfrm>
                <a:off x="621862" y="3056759"/>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capacity</a:t>
                </a:r>
              </a:p>
            </p:txBody>
          </p:sp>
        </p:grpSp>
        <p:grpSp>
          <p:nvGrpSpPr>
            <p:cNvPr id="41" name="Group 40"/>
            <p:cNvGrpSpPr/>
            <p:nvPr/>
          </p:nvGrpSpPr>
          <p:grpSpPr>
            <a:xfrm>
              <a:off x="7128577" y="4440620"/>
              <a:ext cx="1558222" cy="700690"/>
              <a:chOff x="621862" y="2706414"/>
              <a:chExt cx="1558222" cy="700690"/>
            </a:xfrm>
          </p:grpSpPr>
          <p:sp>
            <p:nvSpPr>
              <p:cNvPr id="42" name="Rectangle 41"/>
              <p:cNvSpPr/>
              <p:nvPr/>
            </p:nvSpPr>
            <p:spPr>
              <a:xfrm>
                <a:off x="621862" y="2706414"/>
                <a:ext cx="1558222"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Time</a:t>
                </a:r>
              </a:p>
            </p:txBody>
          </p:sp>
          <p:sp>
            <p:nvSpPr>
              <p:cNvPr id="43" name="Rectangle 42"/>
              <p:cNvSpPr/>
              <p:nvPr/>
            </p:nvSpPr>
            <p:spPr>
              <a:xfrm>
                <a:off x="621862" y="3056759"/>
                <a:ext cx="1558222"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sp>
          <p:nvSpPr>
            <p:cNvPr id="44" name="Rectangle 43"/>
            <p:cNvSpPr/>
            <p:nvPr/>
          </p:nvSpPr>
          <p:spPr>
            <a:xfrm>
              <a:off x="683985" y="444762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Watch</a:t>
              </a:r>
            </a:p>
          </p:txBody>
        </p:sp>
        <p:sp>
          <p:nvSpPr>
            <p:cNvPr id="22" name="Rectangle 21"/>
            <p:cNvSpPr/>
            <p:nvPr/>
          </p:nvSpPr>
          <p:spPr>
            <a:xfrm>
              <a:off x="683985" y="4800034"/>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26" name="Rectangle 25"/>
            <p:cNvSpPr/>
            <p:nvPr/>
          </p:nvSpPr>
          <p:spPr>
            <a:xfrm>
              <a:off x="683985" y="515038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27" name="Rectangle 26"/>
            <p:cNvSpPr/>
            <p:nvPr/>
          </p:nvSpPr>
          <p:spPr>
            <a:xfrm>
              <a:off x="7128576" y="5137304"/>
              <a:ext cx="1558223"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333333"/>
                  </a:solidFill>
                </a:rPr>
                <a:t>getActualTime</a:t>
              </a:r>
              <a:r>
                <a:rPr lang="en-US" sz="1400" dirty="0">
                  <a:solidFill>
                    <a:srgbClr val="333333"/>
                  </a:solidFill>
                </a:rPr>
                <a:t>()</a:t>
              </a:r>
            </a:p>
          </p:txBody>
        </p:sp>
        <p:sp>
          <p:nvSpPr>
            <p:cNvPr id="28" name="Rectangle 27"/>
            <p:cNvSpPr/>
            <p:nvPr/>
          </p:nvSpPr>
          <p:spPr>
            <a:xfrm>
              <a:off x="5656369" y="5138930"/>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grpSp>
    </p:spTree>
    <p:extLst>
      <p:ext uri="{BB962C8B-B14F-4D97-AF65-F5344CB8AC3E}">
        <p14:creationId xmlns:p14="http://schemas.microsoft.com/office/powerpoint/2010/main" val="260427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in Object Design</a:t>
            </a:r>
          </a:p>
        </p:txBody>
      </p:sp>
      <p:sp>
        <p:nvSpPr>
          <p:cNvPr id="3" name="Content Placeholder 2"/>
          <p:cNvSpPr>
            <a:spLocks noGrp="1"/>
          </p:cNvSpPr>
          <p:nvPr>
            <p:ph idx="1"/>
          </p:nvPr>
        </p:nvSpPr>
        <p:spPr/>
        <p:txBody>
          <a:bodyPr/>
          <a:lstStyle/>
          <a:p>
            <a:r>
              <a:rPr lang="en-US" dirty="0"/>
              <a:t>Each class has a name</a:t>
            </a:r>
          </a:p>
          <a:p>
            <a:r>
              <a:rPr lang="en-US" dirty="0"/>
              <a:t>Each attribute has a </a:t>
            </a:r>
            <a:r>
              <a:rPr lang="en-US" b="1" dirty="0">
                <a:solidFill>
                  <a:srgbClr val="FF0000"/>
                </a:solidFill>
              </a:rPr>
              <a:t>type</a:t>
            </a:r>
          </a:p>
          <a:p>
            <a:r>
              <a:rPr lang="en-US" dirty="0"/>
              <a:t>Each operation has a </a:t>
            </a:r>
            <a:r>
              <a:rPr lang="en-US" b="1" dirty="0">
                <a:solidFill>
                  <a:srgbClr val="FF0000"/>
                </a:solidFill>
              </a:rPr>
              <a:t>signature</a:t>
            </a:r>
          </a:p>
          <a:p>
            <a:r>
              <a:rPr lang="en-US" dirty="0"/>
              <a:t>Each attribute and operation has a </a:t>
            </a:r>
            <a:r>
              <a:rPr lang="en-US" b="1" dirty="0">
                <a:solidFill>
                  <a:srgbClr val="FF0000"/>
                </a:solidFill>
              </a:rPr>
              <a:t>visibility</a:t>
            </a:r>
            <a:r>
              <a:rPr lang="en-US" dirty="0">
                <a:solidFill>
                  <a:srgbClr val="FF0000"/>
                </a:solidFill>
              </a:rPr>
              <a:t> </a:t>
            </a:r>
            <a:r>
              <a:rPr lang="en-US" dirty="0"/>
              <a:t>modifier</a:t>
            </a:r>
          </a:p>
          <a:p>
            <a:endParaRPr lang="en-US" dirty="0"/>
          </a:p>
        </p:txBody>
      </p:sp>
      <p:sp>
        <p:nvSpPr>
          <p:cNvPr id="8" name="Rectangle 7"/>
          <p:cNvSpPr/>
          <p:nvPr/>
        </p:nvSpPr>
        <p:spPr>
          <a:xfrm>
            <a:off x="2200375" y="4344919"/>
            <a:ext cx="2026910" cy="4774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Button</a:t>
            </a:r>
          </a:p>
        </p:txBody>
      </p:sp>
      <p:sp>
        <p:nvSpPr>
          <p:cNvPr id="9" name="Rectangle 8"/>
          <p:cNvSpPr/>
          <p:nvPr/>
        </p:nvSpPr>
        <p:spPr>
          <a:xfrm>
            <a:off x="2200375" y="4822404"/>
            <a:ext cx="2026910" cy="4359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 </a:t>
            </a:r>
            <a:r>
              <a:rPr lang="en-US" sz="2000" dirty="0" err="1">
                <a:solidFill>
                  <a:srgbClr val="333333"/>
                </a:solidFill>
              </a:rPr>
              <a:t>state:</a:t>
            </a:r>
            <a:r>
              <a:rPr lang="en-US" sz="2000" dirty="0" err="1">
                <a:solidFill>
                  <a:srgbClr val="326394"/>
                </a:solidFill>
              </a:rPr>
              <a:t>boolean</a:t>
            </a:r>
            <a:endParaRPr lang="en-US" sz="2000" dirty="0">
              <a:solidFill>
                <a:srgbClr val="326394"/>
              </a:solidFill>
            </a:endParaRPr>
          </a:p>
        </p:txBody>
      </p:sp>
      <p:sp>
        <p:nvSpPr>
          <p:cNvPr id="10" name="Rectangle 9"/>
          <p:cNvSpPr/>
          <p:nvPr/>
        </p:nvSpPr>
        <p:spPr>
          <a:xfrm>
            <a:off x="2200375" y="5263586"/>
            <a:ext cx="2026911" cy="6676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 </a:t>
            </a:r>
            <a:r>
              <a:rPr lang="en-US" sz="2000" dirty="0">
                <a:solidFill>
                  <a:srgbClr val="326394"/>
                </a:solidFill>
              </a:rPr>
              <a:t>push()</a:t>
            </a:r>
            <a:r>
              <a:rPr lang="en-US" sz="2000" dirty="0">
                <a:solidFill>
                  <a:srgbClr val="333333"/>
                </a:solidFill>
              </a:rPr>
              <a:t>:void</a:t>
            </a:r>
          </a:p>
          <a:p>
            <a:pPr algn="ctr"/>
            <a:r>
              <a:rPr lang="en-US" sz="2000" dirty="0">
                <a:solidFill>
                  <a:srgbClr val="333333"/>
                </a:solidFill>
              </a:rPr>
              <a:t>+ </a:t>
            </a:r>
            <a:r>
              <a:rPr lang="en-US" sz="2000" dirty="0">
                <a:solidFill>
                  <a:srgbClr val="326394"/>
                </a:solidFill>
              </a:rPr>
              <a:t>release()</a:t>
            </a:r>
            <a:r>
              <a:rPr lang="en-US" sz="2000" dirty="0">
                <a:solidFill>
                  <a:srgbClr val="333333"/>
                </a:solidFill>
              </a:rPr>
              <a:t>:void</a:t>
            </a:r>
          </a:p>
        </p:txBody>
      </p:sp>
      <p:sp>
        <p:nvSpPr>
          <p:cNvPr id="11" name="AutoShape 19"/>
          <p:cNvSpPr>
            <a:spLocks noChangeArrowheads="1"/>
          </p:cNvSpPr>
          <p:nvPr/>
        </p:nvSpPr>
        <p:spPr bwMode="auto">
          <a:xfrm>
            <a:off x="4501459" y="4317703"/>
            <a:ext cx="769041" cy="378800"/>
          </a:xfrm>
          <a:prstGeom prst="wedgeRoundRectCallout">
            <a:avLst>
              <a:gd name="adj1" fmla="val -97521"/>
              <a:gd name="adj2" fmla="val 26069"/>
              <a:gd name="adj3" fmla="val 16667"/>
            </a:avLst>
          </a:prstGeom>
          <a:solidFill>
            <a:schemeClr val="bg1"/>
          </a:solidFill>
          <a:ln w="9525">
            <a:solidFill>
              <a:schemeClr val="tx1"/>
            </a:solidFill>
            <a:miter lim="800000"/>
            <a:headEnd/>
            <a:tailEnd/>
          </a:ln>
        </p:spPr>
        <p:txBody>
          <a:bodyPr wrap="none" anchor="ctr">
            <a:prstTxWarp prst="textNoShape">
              <a:avLst/>
            </a:prstTxWarp>
          </a:bodyPr>
          <a:lstStyle/>
          <a:p>
            <a:r>
              <a:rPr lang="en-US" sz="1600" dirty="0"/>
              <a:t>Name</a:t>
            </a:r>
          </a:p>
        </p:txBody>
      </p:sp>
      <p:sp>
        <p:nvSpPr>
          <p:cNvPr id="12" name="AutoShape 20"/>
          <p:cNvSpPr>
            <a:spLocks noChangeArrowheads="1"/>
          </p:cNvSpPr>
          <p:nvPr/>
        </p:nvSpPr>
        <p:spPr bwMode="auto">
          <a:xfrm>
            <a:off x="4501459" y="4822404"/>
            <a:ext cx="2510756" cy="388359"/>
          </a:xfrm>
          <a:prstGeom prst="wedgeRoundRectCallout">
            <a:avLst>
              <a:gd name="adj1" fmla="val -64763"/>
              <a:gd name="adj2" fmla="val 13477"/>
              <a:gd name="adj3" fmla="val 16667"/>
            </a:avLst>
          </a:prstGeom>
          <a:solidFill>
            <a:schemeClr val="bg1"/>
          </a:solidFill>
          <a:ln w="9525">
            <a:solidFill>
              <a:schemeClr val="tx1"/>
            </a:solidFill>
            <a:miter lim="800000"/>
            <a:headEnd/>
            <a:tailEnd/>
          </a:ln>
        </p:spPr>
        <p:txBody>
          <a:bodyPr wrap="none" anchor="ctr">
            <a:prstTxWarp prst="textNoShape">
              <a:avLst/>
            </a:prstTxWarp>
          </a:bodyPr>
          <a:lstStyle/>
          <a:p>
            <a:r>
              <a:rPr lang="en-US" sz="1600" dirty="0"/>
              <a:t>Attributes:   </a:t>
            </a:r>
            <a:r>
              <a:rPr lang="en-US" sz="1600" dirty="0" err="1">
                <a:solidFill>
                  <a:srgbClr val="333333"/>
                </a:solidFill>
              </a:rPr>
              <a:t>identifier:</a:t>
            </a:r>
            <a:r>
              <a:rPr lang="en-US" sz="1600" dirty="0" err="1">
                <a:solidFill>
                  <a:srgbClr val="326394"/>
                </a:solidFill>
              </a:rPr>
              <a:t>type</a:t>
            </a:r>
            <a:r>
              <a:rPr lang="en-US" sz="1600" dirty="0"/>
              <a:t> </a:t>
            </a:r>
          </a:p>
        </p:txBody>
      </p:sp>
      <p:grpSp>
        <p:nvGrpSpPr>
          <p:cNvPr id="21" name="Group 20"/>
          <p:cNvGrpSpPr/>
          <p:nvPr/>
        </p:nvGrpSpPr>
        <p:grpSpPr>
          <a:xfrm>
            <a:off x="4501458" y="5359133"/>
            <a:ext cx="5272462" cy="943876"/>
            <a:chOff x="2977458" y="5359133"/>
            <a:chExt cx="5272462" cy="943876"/>
          </a:xfrm>
        </p:grpSpPr>
        <p:sp>
          <p:nvSpPr>
            <p:cNvPr id="13" name="AutoShape 21"/>
            <p:cNvSpPr>
              <a:spLocks noChangeArrowheads="1"/>
            </p:cNvSpPr>
            <p:nvPr/>
          </p:nvSpPr>
          <p:spPr bwMode="auto">
            <a:xfrm>
              <a:off x="2977458" y="5359133"/>
              <a:ext cx="5272462" cy="388359"/>
            </a:xfrm>
            <a:prstGeom prst="wedgeRoundRectCallout">
              <a:avLst>
                <a:gd name="adj1" fmla="val -56663"/>
                <a:gd name="adj2" fmla="val -17293"/>
                <a:gd name="adj3" fmla="val 16667"/>
              </a:avLst>
            </a:prstGeom>
            <a:solidFill>
              <a:schemeClr val="bg1"/>
            </a:solidFill>
            <a:ln w="9525">
              <a:solidFill>
                <a:schemeClr val="tx1"/>
              </a:solidFill>
              <a:miter lim="800000"/>
              <a:headEnd/>
              <a:tailEnd/>
            </a:ln>
          </p:spPr>
          <p:txBody>
            <a:bodyPr wrap="none" anchor="ctr">
              <a:prstTxWarp prst="textNoShape">
                <a:avLst/>
              </a:prstTxWarp>
            </a:bodyPr>
            <a:lstStyle/>
            <a:p>
              <a:r>
                <a:rPr lang="en-US" sz="1600" dirty="0"/>
                <a:t>Operations: </a:t>
              </a:r>
              <a:r>
                <a:rPr lang="en-US" sz="1600" dirty="0" err="1">
                  <a:solidFill>
                    <a:srgbClr val="326394"/>
                  </a:solidFill>
                </a:rPr>
                <a:t>methodName</a:t>
              </a:r>
              <a:r>
                <a:rPr lang="en-US" sz="1600" dirty="0">
                  <a:solidFill>
                    <a:srgbClr val="326394"/>
                  </a:solidFill>
                </a:rPr>
                <a:t>(</a:t>
              </a:r>
              <a:r>
                <a:rPr lang="en-US" sz="1600" dirty="0" err="1">
                  <a:solidFill>
                    <a:srgbClr val="333333"/>
                  </a:solidFill>
                </a:rPr>
                <a:t>identifier</a:t>
              </a:r>
              <a:r>
                <a:rPr lang="en-US" sz="1600" dirty="0" err="1">
                  <a:solidFill>
                    <a:srgbClr val="326394"/>
                  </a:solidFill>
                </a:rPr>
                <a:t>:type</a:t>
              </a:r>
              <a:r>
                <a:rPr lang="en-US" sz="1600" dirty="0">
                  <a:solidFill>
                    <a:srgbClr val="326394"/>
                  </a:solidFill>
                </a:rPr>
                <a:t>, </a:t>
              </a:r>
              <a:r>
                <a:rPr lang="en-US" sz="1600" dirty="0">
                  <a:solidFill>
                    <a:srgbClr val="333333"/>
                  </a:solidFill>
                </a:rPr>
                <a:t>…</a:t>
              </a:r>
              <a:r>
                <a:rPr lang="en-US" sz="1600" dirty="0">
                  <a:solidFill>
                    <a:srgbClr val="326394"/>
                  </a:solidFill>
                </a:rPr>
                <a:t>)</a:t>
              </a:r>
              <a:r>
                <a:rPr lang="en-US" sz="1600" dirty="0"/>
                <a:t>:</a:t>
              </a:r>
              <a:r>
                <a:rPr lang="en-US" sz="1600" dirty="0" err="1"/>
                <a:t>returnType</a:t>
              </a:r>
              <a:endParaRPr lang="en-US" sz="1600" dirty="0"/>
            </a:p>
          </p:txBody>
        </p:sp>
        <p:sp>
          <p:nvSpPr>
            <p:cNvPr id="14" name="Left Brace 13"/>
            <p:cNvSpPr/>
            <p:nvPr/>
          </p:nvSpPr>
          <p:spPr>
            <a:xfrm rot="16200000">
              <a:off x="5464064" y="4378631"/>
              <a:ext cx="307025" cy="2907572"/>
            </a:xfrm>
            <a:prstGeom prst="leftBrace">
              <a:avLst>
                <a:gd name="adj1" fmla="val 130005"/>
                <a:gd name="adj2" fmla="val 526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5488215" y="5933677"/>
              <a:ext cx="1074012" cy="369332"/>
            </a:xfrm>
            <a:prstGeom prst="rect">
              <a:avLst/>
            </a:prstGeom>
            <a:noFill/>
          </p:spPr>
          <p:txBody>
            <a:bodyPr wrap="none" rtlCol="0">
              <a:spAutoFit/>
            </a:bodyPr>
            <a:lstStyle/>
            <a:p>
              <a:r>
                <a:rPr lang="en-US" dirty="0"/>
                <a:t>Signature</a:t>
              </a:r>
            </a:p>
          </p:txBody>
        </p:sp>
      </p:grpSp>
      <p:graphicFrame>
        <p:nvGraphicFramePr>
          <p:cNvPr id="16" name="Table 15"/>
          <p:cNvGraphicFramePr>
            <a:graphicFrameLocks noGrp="1"/>
          </p:cNvGraphicFramePr>
          <p:nvPr>
            <p:extLst/>
          </p:nvPr>
        </p:nvGraphicFramePr>
        <p:xfrm>
          <a:off x="8340933" y="3447142"/>
          <a:ext cx="1869866" cy="1063696"/>
        </p:xfrm>
        <a:graphic>
          <a:graphicData uri="http://schemas.openxmlformats.org/drawingml/2006/table">
            <a:tbl>
              <a:tblPr firstRow="1" bandRow="1">
                <a:tableStyleId>{2D5ABB26-0587-4C30-8999-92F81FD0307C}</a:tableStyleId>
              </a:tblPr>
              <a:tblGrid>
                <a:gridCol w="934933">
                  <a:extLst>
                    <a:ext uri="{9D8B030D-6E8A-4147-A177-3AD203B41FA5}">
                      <a16:colId xmlns:a16="http://schemas.microsoft.com/office/drawing/2014/main" val="20000"/>
                    </a:ext>
                  </a:extLst>
                </a:gridCol>
                <a:gridCol w="934933">
                  <a:extLst>
                    <a:ext uri="{9D8B030D-6E8A-4147-A177-3AD203B41FA5}">
                      <a16:colId xmlns:a16="http://schemas.microsoft.com/office/drawing/2014/main" val="20001"/>
                    </a:ext>
                  </a:extLst>
                </a:gridCol>
              </a:tblGrid>
              <a:tr h="213178">
                <a:tc>
                  <a:txBody>
                    <a:bodyPr/>
                    <a:lstStyle/>
                    <a:p>
                      <a:r>
                        <a:rPr lang="en-US" sz="1400" dirty="0"/>
                        <a:t>+</a:t>
                      </a:r>
                    </a:p>
                  </a:txBody>
                  <a:tcPr marL="52565" marR="52565" marT="26282" marB="26282">
                    <a:lnL w="12700" cap="flat" cmpd="sng" algn="ctr">
                      <a:solidFill>
                        <a:srgbClr val="29507F"/>
                      </a:solidFill>
                      <a:prstDash val="solid"/>
                      <a:round/>
                      <a:headEnd type="none" w="med" len="med"/>
                      <a:tailEnd type="none" w="med" len="med"/>
                    </a:lnL>
                    <a:lnR w="12700" cap="flat" cmpd="sng" algn="ctr">
                      <a:solidFill>
                        <a:srgbClr val="29507F"/>
                      </a:solidFill>
                      <a:prstDash val="solid"/>
                      <a:round/>
                      <a:headEnd type="none" w="med" len="med"/>
                      <a:tailEnd type="none" w="med" len="med"/>
                    </a:lnR>
                    <a:lnT w="12700" cap="flat" cmpd="sng" algn="ctr">
                      <a:solidFill>
                        <a:srgbClr val="29507F"/>
                      </a:solidFill>
                      <a:prstDash val="solid"/>
                      <a:round/>
                      <a:headEnd type="none" w="med" len="med"/>
                      <a:tailEnd type="none" w="med" len="med"/>
                    </a:lnT>
                    <a:lnB w="12700" cap="flat" cmpd="sng" algn="ctr">
                      <a:solidFill>
                        <a:srgbClr val="29507F"/>
                      </a:solidFill>
                      <a:prstDash val="solid"/>
                      <a:round/>
                      <a:headEnd type="none" w="med" len="med"/>
                      <a:tailEnd type="none" w="med" len="med"/>
                    </a:lnB>
                  </a:tcPr>
                </a:tc>
                <a:tc>
                  <a:txBody>
                    <a:bodyPr/>
                    <a:lstStyle/>
                    <a:p>
                      <a:r>
                        <a:rPr lang="en-US" sz="1400" dirty="0"/>
                        <a:t>public</a:t>
                      </a:r>
                    </a:p>
                  </a:txBody>
                  <a:tcPr marL="52565" marR="52565" marT="26282" marB="26282">
                    <a:lnL w="12700" cap="flat" cmpd="sng" algn="ctr">
                      <a:solidFill>
                        <a:srgbClr val="29507F"/>
                      </a:solidFill>
                      <a:prstDash val="solid"/>
                      <a:round/>
                      <a:headEnd type="none" w="med" len="med"/>
                      <a:tailEnd type="none" w="med" len="med"/>
                    </a:lnL>
                    <a:lnR w="12700" cap="flat" cmpd="sng" algn="ctr">
                      <a:solidFill>
                        <a:srgbClr val="29507F"/>
                      </a:solidFill>
                      <a:prstDash val="solid"/>
                      <a:round/>
                      <a:headEnd type="none" w="med" len="med"/>
                      <a:tailEnd type="none" w="med" len="med"/>
                    </a:lnR>
                    <a:lnT w="12700" cap="flat" cmpd="sng" algn="ctr">
                      <a:solidFill>
                        <a:srgbClr val="29507F"/>
                      </a:solidFill>
                      <a:prstDash val="solid"/>
                      <a:round/>
                      <a:headEnd type="none" w="med" len="med"/>
                      <a:tailEnd type="none" w="med" len="med"/>
                    </a:lnT>
                    <a:lnB w="12700" cap="flat" cmpd="sng" algn="ctr">
                      <a:solidFill>
                        <a:srgbClr val="29507F"/>
                      </a:solidFill>
                      <a:prstDash val="solid"/>
                      <a:round/>
                      <a:headEnd type="none" w="med" len="med"/>
                      <a:tailEnd type="none" w="med" len="med"/>
                    </a:lnB>
                  </a:tcPr>
                </a:tc>
                <a:extLst>
                  <a:ext uri="{0D108BD9-81ED-4DB2-BD59-A6C34878D82A}">
                    <a16:rowId xmlns:a16="http://schemas.microsoft.com/office/drawing/2014/main" val="10000"/>
                  </a:ext>
                </a:extLst>
              </a:tr>
              <a:tr h="213178">
                <a:tc>
                  <a:txBody>
                    <a:bodyPr/>
                    <a:lstStyle/>
                    <a:p>
                      <a:r>
                        <a:rPr lang="en-US" sz="1400" dirty="0"/>
                        <a:t>-</a:t>
                      </a:r>
                    </a:p>
                  </a:txBody>
                  <a:tcPr marL="52565" marR="52565" marT="26282" marB="26282">
                    <a:lnL w="12700" cap="flat" cmpd="sng" algn="ctr">
                      <a:solidFill>
                        <a:srgbClr val="29507F"/>
                      </a:solidFill>
                      <a:prstDash val="solid"/>
                      <a:round/>
                      <a:headEnd type="none" w="med" len="med"/>
                      <a:tailEnd type="none" w="med" len="med"/>
                    </a:lnL>
                    <a:lnR w="12700" cap="flat" cmpd="sng" algn="ctr">
                      <a:solidFill>
                        <a:srgbClr val="29507F"/>
                      </a:solidFill>
                      <a:prstDash val="solid"/>
                      <a:round/>
                      <a:headEnd type="none" w="med" len="med"/>
                      <a:tailEnd type="none" w="med" len="med"/>
                    </a:lnR>
                    <a:lnT w="12700" cap="flat" cmpd="sng" algn="ctr">
                      <a:solidFill>
                        <a:srgbClr val="29507F"/>
                      </a:solidFill>
                      <a:prstDash val="solid"/>
                      <a:round/>
                      <a:headEnd type="none" w="med" len="med"/>
                      <a:tailEnd type="none" w="med" len="med"/>
                    </a:lnT>
                    <a:lnB w="12700" cap="flat" cmpd="sng" algn="ctr">
                      <a:solidFill>
                        <a:srgbClr val="29507F"/>
                      </a:solidFill>
                      <a:prstDash val="solid"/>
                      <a:round/>
                      <a:headEnd type="none" w="med" len="med"/>
                      <a:tailEnd type="none" w="med" len="med"/>
                    </a:lnB>
                  </a:tcPr>
                </a:tc>
                <a:tc>
                  <a:txBody>
                    <a:bodyPr/>
                    <a:lstStyle/>
                    <a:p>
                      <a:r>
                        <a:rPr lang="en-US" sz="1400" dirty="0"/>
                        <a:t>private</a:t>
                      </a:r>
                    </a:p>
                  </a:txBody>
                  <a:tcPr marL="52565" marR="52565" marT="26282" marB="26282">
                    <a:lnL w="12700" cap="flat" cmpd="sng" algn="ctr">
                      <a:solidFill>
                        <a:srgbClr val="29507F"/>
                      </a:solidFill>
                      <a:prstDash val="solid"/>
                      <a:round/>
                      <a:headEnd type="none" w="med" len="med"/>
                      <a:tailEnd type="none" w="med" len="med"/>
                    </a:lnL>
                    <a:lnR w="12700" cap="flat" cmpd="sng" algn="ctr">
                      <a:solidFill>
                        <a:srgbClr val="29507F"/>
                      </a:solidFill>
                      <a:prstDash val="solid"/>
                      <a:round/>
                      <a:headEnd type="none" w="med" len="med"/>
                      <a:tailEnd type="none" w="med" len="med"/>
                    </a:lnR>
                    <a:lnT w="12700" cap="flat" cmpd="sng" algn="ctr">
                      <a:solidFill>
                        <a:srgbClr val="29507F"/>
                      </a:solidFill>
                      <a:prstDash val="solid"/>
                      <a:round/>
                      <a:headEnd type="none" w="med" len="med"/>
                      <a:tailEnd type="none" w="med" len="med"/>
                    </a:lnT>
                    <a:lnB w="12700" cap="flat" cmpd="sng" algn="ctr">
                      <a:solidFill>
                        <a:srgbClr val="29507F"/>
                      </a:solidFill>
                      <a:prstDash val="solid"/>
                      <a:round/>
                      <a:headEnd type="none" w="med" len="med"/>
                      <a:tailEnd type="none" w="med" len="med"/>
                    </a:lnB>
                  </a:tcPr>
                </a:tc>
                <a:extLst>
                  <a:ext uri="{0D108BD9-81ED-4DB2-BD59-A6C34878D82A}">
                    <a16:rowId xmlns:a16="http://schemas.microsoft.com/office/drawing/2014/main" val="10001"/>
                  </a:ext>
                </a:extLst>
              </a:tr>
              <a:tr h="213178">
                <a:tc>
                  <a:txBody>
                    <a:bodyPr/>
                    <a:lstStyle/>
                    <a:p>
                      <a:r>
                        <a:rPr lang="en-US" sz="1400" dirty="0"/>
                        <a:t>#</a:t>
                      </a:r>
                    </a:p>
                  </a:txBody>
                  <a:tcPr marL="52565" marR="52565" marT="26282" marB="26282">
                    <a:lnL w="12700" cap="flat" cmpd="sng" algn="ctr">
                      <a:solidFill>
                        <a:srgbClr val="29507F"/>
                      </a:solidFill>
                      <a:prstDash val="solid"/>
                      <a:round/>
                      <a:headEnd type="none" w="med" len="med"/>
                      <a:tailEnd type="none" w="med" len="med"/>
                    </a:lnL>
                    <a:lnR w="12700" cap="flat" cmpd="sng" algn="ctr">
                      <a:solidFill>
                        <a:srgbClr val="29507F"/>
                      </a:solidFill>
                      <a:prstDash val="solid"/>
                      <a:round/>
                      <a:headEnd type="none" w="med" len="med"/>
                      <a:tailEnd type="none" w="med" len="med"/>
                    </a:lnR>
                    <a:lnT w="12700" cap="flat" cmpd="sng" algn="ctr">
                      <a:solidFill>
                        <a:srgbClr val="29507F"/>
                      </a:solidFill>
                      <a:prstDash val="solid"/>
                      <a:round/>
                      <a:headEnd type="none" w="med" len="med"/>
                      <a:tailEnd type="none" w="med" len="med"/>
                    </a:lnT>
                    <a:lnB w="12700" cap="flat" cmpd="sng" algn="ctr">
                      <a:solidFill>
                        <a:srgbClr val="29507F"/>
                      </a:solidFill>
                      <a:prstDash val="solid"/>
                      <a:round/>
                      <a:headEnd type="none" w="med" len="med"/>
                      <a:tailEnd type="none" w="med" len="med"/>
                    </a:lnB>
                  </a:tcPr>
                </a:tc>
                <a:tc>
                  <a:txBody>
                    <a:bodyPr/>
                    <a:lstStyle/>
                    <a:p>
                      <a:r>
                        <a:rPr lang="en-US" sz="1400" dirty="0"/>
                        <a:t>protected</a:t>
                      </a:r>
                    </a:p>
                  </a:txBody>
                  <a:tcPr marL="52565" marR="52565" marT="26282" marB="26282">
                    <a:lnL w="12700" cap="flat" cmpd="sng" algn="ctr">
                      <a:solidFill>
                        <a:srgbClr val="29507F"/>
                      </a:solidFill>
                      <a:prstDash val="solid"/>
                      <a:round/>
                      <a:headEnd type="none" w="med" len="med"/>
                      <a:tailEnd type="none" w="med" len="med"/>
                    </a:lnL>
                    <a:lnR w="12700" cap="flat" cmpd="sng" algn="ctr">
                      <a:solidFill>
                        <a:srgbClr val="29507F"/>
                      </a:solidFill>
                      <a:prstDash val="solid"/>
                      <a:round/>
                      <a:headEnd type="none" w="med" len="med"/>
                      <a:tailEnd type="none" w="med" len="med"/>
                    </a:lnR>
                    <a:lnT w="12700" cap="flat" cmpd="sng" algn="ctr">
                      <a:solidFill>
                        <a:srgbClr val="29507F"/>
                      </a:solidFill>
                      <a:prstDash val="solid"/>
                      <a:round/>
                      <a:headEnd type="none" w="med" len="med"/>
                      <a:tailEnd type="none" w="med" len="med"/>
                    </a:lnT>
                    <a:lnB w="12700" cap="flat" cmpd="sng" algn="ctr">
                      <a:solidFill>
                        <a:srgbClr val="29507F"/>
                      </a:solidFill>
                      <a:prstDash val="solid"/>
                      <a:round/>
                      <a:headEnd type="none" w="med" len="med"/>
                      <a:tailEnd type="none" w="med" len="med"/>
                    </a:lnB>
                  </a:tcPr>
                </a:tc>
                <a:extLst>
                  <a:ext uri="{0D108BD9-81ED-4DB2-BD59-A6C34878D82A}">
                    <a16:rowId xmlns:a16="http://schemas.microsoft.com/office/drawing/2014/main" val="10002"/>
                  </a:ext>
                </a:extLst>
              </a:tr>
              <a:tr h="213178">
                <a:tc>
                  <a:txBody>
                    <a:bodyPr/>
                    <a:lstStyle/>
                    <a:p>
                      <a:r>
                        <a:rPr lang="en-US" sz="1400" kern="1200" dirty="0">
                          <a:solidFill>
                            <a:schemeClr val="tx1"/>
                          </a:solidFill>
                          <a:latin typeface="+mn-lt"/>
                          <a:ea typeface="+mn-ea"/>
                          <a:cs typeface="+mn-cs"/>
                        </a:rPr>
                        <a:t>~</a:t>
                      </a:r>
                      <a:endParaRPr lang="en-US" sz="1400" dirty="0"/>
                    </a:p>
                  </a:txBody>
                  <a:tcPr marL="52565" marR="52565" marT="26282" marB="26282">
                    <a:lnL w="12700" cap="flat" cmpd="sng" algn="ctr">
                      <a:solidFill>
                        <a:srgbClr val="29507F"/>
                      </a:solidFill>
                      <a:prstDash val="solid"/>
                      <a:round/>
                      <a:headEnd type="none" w="med" len="med"/>
                      <a:tailEnd type="none" w="med" len="med"/>
                    </a:lnL>
                    <a:lnR w="12700" cap="flat" cmpd="sng" algn="ctr">
                      <a:solidFill>
                        <a:srgbClr val="29507F"/>
                      </a:solidFill>
                      <a:prstDash val="solid"/>
                      <a:round/>
                      <a:headEnd type="none" w="med" len="med"/>
                      <a:tailEnd type="none" w="med" len="med"/>
                    </a:lnR>
                    <a:lnT w="12700" cap="flat" cmpd="sng" algn="ctr">
                      <a:solidFill>
                        <a:srgbClr val="29507F"/>
                      </a:solidFill>
                      <a:prstDash val="solid"/>
                      <a:round/>
                      <a:headEnd type="none" w="med" len="med"/>
                      <a:tailEnd type="none" w="med" len="med"/>
                    </a:lnT>
                    <a:lnB w="12700" cap="flat" cmpd="sng" algn="ctr">
                      <a:solidFill>
                        <a:srgbClr val="29507F"/>
                      </a:solidFill>
                      <a:prstDash val="solid"/>
                      <a:round/>
                      <a:headEnd type="none" w="med" len="med"/>
                      <a:tailEnd type="none" w="med" len="med"/>
                    </a:lnB>
                  </a:tcPr>
                </a:tc>
                <a:tc>
                  <a:txBody>
                    <a:bodyPr/>
                    <a:lstStyle/>
                    <a:p>
                      <a:r>
                        <a:rPr lang="en-US" sz="1400" dirty="0"/>
                        <a:t>package</a:t>
                      </a:r>
                    </a:p>
                  </a:txBody>
                  <a:tcPr marL="52565" marR="52565" marT="26282" marB="26282">
                    <a:lnL w="12700" cap="flat" cmpd="sng" algn="ctr">
                      <a:solidFill>
                        <a:srgbClr val="29507F"/>
                      </a:solidFill>
                      <a:prstDash val="solid"/>
                      <a:round/>
                      <a:headEnd type="none" w="med" len="med"/>
                      <a:tailEnd type="none" w="med" len="med"/>
                    </a:lnL>
                    <a:lnR w="12700" cap="flat" cmpd="sng" algn="ctr">
                      <a:solidFill>
                        <a:srgbClr val="29507F"/>
                      </a:solidFill>
                      <a:prstDash val="solid"/>
                      <a:round/>
                      <a:headEnd type="none" w="med" len="med"/>
                      <a:tailEnd type="none" w="med" len="med"/>
                    </a:lnR>
                    <a:lnT w="12700" cap="flat" cmpd="sng" algn="ctr">
                      <a:solidFill>
                        <a:srgbClr val="29507F"/>
                      </a:solidFill>
                      <a:prstDash val="solid"/>
                      <a:round/>
                      <a:headEnd type="none" w="med" len="med"/>
                      <a:tailEnd type="none" w="med" len="med"/>
                    </a:lnT>
                    <a:lnB w="12700" cap="flat" cmpd="sng" algn="ctr">
                      <a:solidFill>
                        <a:srgbClr val="29507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7" name="TextBox 16"/>
          <p:cNvSpPr txBox="1"/>
          <p:nvPr/>
        </p:nvSpPr>
        <p:spPr>
          <a:xfrm>
            <a:off x="5945665" y="3673929"/>
            <a:ext cx="2235356" cy="369332"/>
          </a:xfrm>
          <a:prstGeom prst="rect">
            <a:avLst/>
          </a:prstGeom>
          <a:noFill/>
        </p:spPr>
        <p:txBody>
          <a:bodyPr wrap="none" rtlCol="0">
            <a:spAutoFit/>
          </a:bodyPr>
          <a:lstStyle/>
          <a:p>
            <a:r>
              <a:rPr lang="en-US" dirty="0">
                <a:solidFill>
                  <a:srgbClr val="326394"/>
                </a:solidFill>
              </a:rPr>
              <a:t>Typical UML modifier:</a:t>
            </a:r>
          </a:p>
        </p:txBody>
      </p:sp>
      <p:sp>
        <p:nvSpPr>
          <p:cNvPr id="18" name="AutoShape 19"/>
          <p:cNvSpPr>
            <a:spLocks noChangeArrowheads="1"/>
          </p:cNvSpPr>
          <p:nvPr/>
        </p:nvSpPr>
        <p:spPr bwMode="auto">
          <a:xfrm>
            <a:off x="2086644" y="3853861"/>
            <a:ext cx="1687071" cy="378800"/>
          </a:xfrm>
          <a:prstGeom prst="wedgeRoundRectCallout">
            <a:avLst>
              <a:gd name="adj1" fmla="val -30024"/>
              <a:gd name="adj2" fmla="val 241599"/>
              <a:gd name="adj3" fmla="val 16667"/>
            </a:avLst>
          </a:prstGeom>
          <a:solidFill>
            <a:schemeClr val="bg1"/>
          </a:solidFill>
          <a:ln w="9525">
            <a:solidFill>
              <a:schemeClr val="tx1"/>
            </a:solidFill>
            <a:miter lim="800000"/>
            <a:headEnd/>
            <a:tailEnd/>
          </a:ln>
        </p:spPr>
        <p:txBody>
          <a:bodyPr wrap="none" anchor="ctr">
            <a:prstTxWarp prst="textNoShape">
              <a:avLst/>
            </a:prstTxWarp>
          </a:bodyPr>
          <a:lstStyle/>
          <a:p>
            <a:r>
              <a:rPr lang="en-US" sz="1600" dirty="0" err="1"/>
              <a:t>visiblity</a:t>
            </a:r>
            <a:r>
              <a:rPr lang="en-US" sz="1600" dirty="0"/>
              <a:t> modifier</a:t>
            </a:r>
          </a:p>
        </p:txBody>
      </p:sp>
    </p:spTree>
    <p:extLst>
      <p:ext uri="{BB962C8B-B14F-4D97-AF65-F5344CB8AC3E}">
        <p14:creationId xmlns:p14="http://schemas.microsoft.com/office/powerpoint/2010/main" val="374555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7" grpId="0"/>
      <p:bldP spid="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in Object Design</a:t>
            </a:r>
          </a:p>
        </p:txBody>
      </p:sp>
      <p:sp>
        <p:nvSpPr>
          <p:cNvPr id="3" name="Content Placeholder 2"/>
          <p:cNvSpPr>
            <a:spLocks noGrp="1"/>
          </p:cNvSpPr>
          <p:nvPr>
            <p:ph idx="1"/>
          </p:nvPr>
        </p:nvSpPr>
        <p:spPr/>
        <p:txBody>
          <a:bodyPr/>
          <a:lstStyle/>
          <a:p>
            <a:pPr marL="0" indent="0">
              <a:buNone/>
            </a:pPr>
            <a:r>
              <a:rPr lang="en-US" dirty="0"/>
              <a:t>Classes vs. Interfaces vs. Abstract classes</a:t>
            </a:r>
          </a:p>
          <a:p>
            <a:pPr marL="0" indent="0">
              <a:buNone/>
            </a:pPr>
            <a:endParaRPr lang="en-US" dirty="0"/>
          </a:p>
          <a:p>
            <a:pPr marL="0" indent="0">
              <a:buNone/>
            </a:pPr>
            <a:r>
              <a:rPr lang="en-US" b="1" dirty="0"/>
              <a:t>Class:	</a:t>
            </a:r>
            <a:r>
              <a:rPr lang="en-US" dirty="0"/>
              <a:t>		    </a:t>
            </a:r>
            <a:r>
              <a:rPr lang="en-US" b="1" dirty="0"/>
              <a:t>Abstract Class:	</a:t>
            </a:r>
            <a:r>
              <a:rPr lang="en-US" dirty="0"/>
              <a:t>        </a:t>
            </a:r>
            <a:r>
              <a:rPr lang="en-US" b="1" dirty="0"/>
              <a:t>Interface:</a:t>
            </a:r>
          </a:p>
          <a:p>
            <a:pPr marL="0" indent="0">
              <a:buNone/>
            </a:pPr>
            <a:endParaRPr lang="en-US" dirty="0"/>
          </a:p>
        </p:txBody>
      </p:sp>
      <p:sp>
        <p:nvSpPr>
          <p:cNvPr id="8" name="Rectangle 7"/>
          <p:cNvSpPr/>
          <p:nvPr/>
        </p:nvSpPr>
        <p:spPr>
          <a:xfrm>
            <a:off x="1981201" y="2852664"/>
            <a:ext cx="2026910" cy="59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Button</a:t>
            </a:r>
          </a:p>
        </p:txBody>
      </p:sp>
      <p:sp>
        <p:nvSpPr>
          <p:cNvPr id="9" name="Rectangle 8"/>
          <p:cNvSpPr/>
          <p:nvPr/>
        </p:nvSpPr>
        <p:spPr>
          <a:xfrm>
            <a:off x="1981201" y="3450285"/>
            <a:ext cx="2026910" cy="4359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 </a:t>
            </a:r>
            <a:r>
              <a:rPr lang="en-US" sz="2000" dirty="0" err="1">
                <a:solidFill>
                  <a:srgbClr val="333333"/>
                </a:solidFill>
              </a:rPr>
              <a:t>state:</a:t>
            </a:r>
            <a:r>
              <a:rPr lang="en-US" sz="2000" dirty="0" err="1">
                <a:solidFill>
                  <a:srgbClr val="326394"/>
                </a:solidFill>
              </a:rPr>
              <a:t>boolean</a:t>
            </a:r>
            <a:endParaRPr lang="en-US" sz="2000" dirty="0">
              <a:solidFill>
                <a:srgbClr val="326394"/>
              </a:solidFill>
            </a:endParaRPr>
          </a:p>
        </p:txBody>
      </p:sp>
      <p:sp>
        <p:nvSpPr>
          <p:cNvPr id="10" name="Rectangle 9"/>
          <p:cNvSpPr/>
          <p:nvPr/>
        </p:nvSpPr>
        <p:spPr>
          <a:xfrm>
            <a:off x="1981201" y="3891467"/>
            <a:ext cx="2026911" cy="6676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 </a:t>
            </a:r>
            <a:r>
              <a:rPr lang="en-US" sz="2000" dirty="0">
                <a:solidFill>
                  <a:srgbClr val="326394"/>
                </a:solidFill>
              </a:rPr>
              <a:t>push()</a:t>
            </a:r>
            <a:r>
              <a:rPr lang="en-US" sz="2000" dirty="0">
                <a:solidFill>
                  <a:srgbClr val="333333"/>
                </a:solidFill>
              </a:rPr>
              <a:t>:void</a:t>
            </a:r>
          </a:p>
          <a:p>
            <a:pPr algn="ctr"/>
            <a:r>
              <a:rPr lang="en-US" sz="2000" dirty="0">
                <a:solidFill>
                  <a:srgbClr val="333333"/>
                </a:solidFill>
              </a:rPr>
              <a:t>+ </a:t>
            </a:r>
            <a:r>
              <a:rPr lang="en-US" sz="2000" dirty="0">
                <a:solidFill>
                  <a:srgbClr val="326394"/>
                </a:solidFill>
              </a:rPr>
              <a:t>release()</a:t>
            </a:r>
            <a:r>
              <a:rPr lang="en-US" sz="2000" dirty="0">
                <a:solidFill>
                  <a:srgbClr val="333333"/>
                </a:solidFill>
              </a:rPr>
              <a:t>:void</a:t>
            </a:r>
          </a:p>
        </p:txBody>
      </p:sp>
      <p:sp>
        <p:nvSpPr>
          <p:cNvPr id="19" name="Rectangle 7"/>
          <p:cNvSpPr/>
          <p:nvPr/>
        </p:nvSpPr>
        <p:spPr>
          <a:xfrm>
            <a:off x="4711645" y="2852664"/>
            <a:ext cx="2026910" cy="59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rgbClr val="333333"/>
                </a:solidFill>
              </a:rPr>
              <a:t>Button</a:t>
            </a:r>
          </a:p>
        </p:txBody>
      </p:sp>
      <p:sp>
        <p:nvSpPr>
          <p:cNvPr id="20" name="Rectangle 8"/>
          <p:cNvSpPr/>
          <p:nvPr/>
        </p:nvSpPr>
        <p:spPr>
          <a:xfrm>
            <a:off x="4711645" y="3450285"/>
            <a:ext cx="2026910" cy="4359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 </a:t>
            </a:r>
            <a:r>
              <a:rPr lang="en-US" sz="2000" dirty="0" err="1">
                <a:solidFill>
                  <a:srgbClr val="333333"/>
                </a:solidFill>
              </a:rPr>
              <a:t>state:</a:t>
            </a:r>
            <a:r>
              <a:rPr lang="en-US" sz="2000" dirty="0" err="1">
                <a:solidFill>
                  <a:srgbClr val="326394"/>
                </a:solidFill>
              </a:rPr>
              <a:t>boolean</a:t>
            </a:r>
            <a:endParaRPr lang="en-US" sz="2000" dirty="0">
              <a:solidFill>
                <a:srgbClr val="326394"/>
              </a:solidFill>
            </a:endParaRPr>
          </a:p>
        </p:txBody>
      </p:sp>
      <p:sp>
        <p:nvSpPr>
          <p:cNvPr id="22" name="Rectangle 9"/>
          <p:cNvSpPr/>
          <p:nvPr/>
        </p:nvSpPr>
        <p:spPr>
          <a:xfrm>
            <a:off x="4711645" y="3891467"/>
            <a:ext cx="2026911" cy="6676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 </a:t>
            </a:r>
            <a:r>
              <a:rPr lang="en-US" sz="2000" dirty="0">
                <a:solidFill>
                  <a:srgbClr val="326394"/>
                </a:solidFill>
              </a:rPr>
              <a:t>push()</a:t>
            </a:r>
            <a:r>
              <a:rPr lang="en-US" sz="2000" dirty="0">
                <a:solidFill>
                  <a:srgbClr val="333333"/>
                </a:solidFill>
              </a:rPr>
              <a:t>:void</a:t>
            </a:r>
          </a:p>
          <a:p>
            <a:pPr algn="ctr"/>
            <a:r>
              <a:rPr lang="en-US" sz="2000" dirty="0">
                <a:solidFill>
                  <a:srgbClr val="333333"/>
                </a:solidFill>
              </a:rPr>
              <a:t>+ </a:t>
            </a:r>
            <a:r>
              <a:rPr lang="en-US" sz="2000" dirty="0">
                <a:solidFill>
                  <a:srgbClr val="326394"/>
                </a:solidFill>
              </a:rPr>
              <a:t>release()</a:t>
            </a:r>
            <a:r>
              <a:rPr lang="en-US" sz="2000" dirty="0">
                <a:solidFill>
                  <a:srgbClr val="333333"/>
                </a:solidFill>
              </a:rPr>
              <a:t>:void</a:t>
            </a:r>
          </a:p>
        </p:txBody>
      </p:sp>
      <p:sp>
        <p:nvSpPr>
          <p:cNvPr id="23" name="Rectangle 7"/>
          <p:cNvSpPr/>
          <p:nvPr/>
        </p:nvSpPr>
        <p:spPr>
          <a:xfrm>
            <a:off x="7839419" y="2852664"/>
            <a:ext cx="2026910" cy="59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&lt;&lt;interface&gt;&gt;</a:t>
            </a:r>
          </a:p>
          <a:p>
            <a:pPr algn="ctr"/>
            <a:r>
              <a:rPr lang="en-US" sz="2000" dirty="0">
                <a:solidFill>
                  <a:srgbClr val="333333"/>
                </a:solidFill>
              </a:rPr>
              <a:t>Button</a:t>
            </a:r>
          </a:p>
        </p:txBody>
      </p:sp>
      <p:sp>
        <p:nvSpPr>
          <p:cNvPr id="25" name="Rectangle 8"/>
          <p:cNvSpPr/>
          <p:nvPr/>
        </p:nvSpPr>
        <p:spPr>
          <a:xfrm>
            <a:off x="7839419" y="3450285"/>
            <a:ext cx="2026910" cy="4359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u="sng" dirty="0">
                <a:solidFill>
                  <a:srgbClr val="333333"/>
                </a:solidFill>
              </a:rPr>
              <a:t>+</a:t>
            </a:r>
            <a:r>
              <a:rPr lang="en-US" sz="2000" u="sng" dirty="0" err="1">
                <a:solidFill>
                  <a:srgbClr val="333333"/>
                </a:solidFill>
              </a:rPr>
              <a:t>state:</a:t>
            </a:r>
            <a:r>
              <a:rPr lang="en-US" sz="2000" u="sng" dirty="0" err="1">
                <a:solidFill>
                  <a:srgbClr val="326394"/>
                </a:solidFill>
              </a:rPr>
              <a:t>boolean</a:t>
            </a:r>
            <a:endParaRPr lang="en-US" sz="2000" u="sng" dirty="0">
              <a:solidFill>
                <a:srgbClr val="326394"/>
              </a:solidFill>
            </a:endParaRPr>
          </a:p>
        </p:txBody>
      </p:sp>
      <p:sp>
        <p:nvSpPr>
          <p:cNvPr id="26" name="Rectangle 9"/>
          <p:cNvSpPr/>
          <p:nvPr/>
        </p:nvSpPr>
        <p:spPr>
          <a:xfrm>
            <a:off x="7839419" y="3891467"/>
            <a:ext cx="2026911" cy="6676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 </a:t>
            </a:r>
            <a:r>
              <a:rPr lang="en-US" sz="2000" dirty="0">
                <a:solidFill>
                  <a:srgbClr val="326394"/>
                </a:solidFill>
              </a:rPr>
              <a:t>push()</a:t>
            </a:r>
            <a:r>
              <a:rPr lang="en-US" sz="2000" dirty="0">
                <a:solidFill>
                  <a:srgbClr val="333333"/>
                </a:solidFill>
              </a:rPr>
              <a:t>:void</a:t>
            </a:r>
          </a:p>
          <a:p>
            <a:pPr algn="ctr"/>
            <a:r>
              <a:rPr lang="en-US" sz="2000" dirty="0">
                <a:solidFill>
                  <a:srgbClr val="333333"/>
                </a:solidFill>
              </a:rPr>
              <a:t>+ </a:t>
            </a:r>
            <a:r>
              <a:rPr lang="en-US" sz="2000" dirty="0">
                <a:solidFill>
                  <a:srgbClr val="326394"/>
                </a:solidFill>
              </a:rPr>
              <a:t>release()</a:t>
            </a:r>
            <a:r>
              <a:rPr lang="en-US" sz="2000" dirty="0">
                <a:solidFill>
                  <a:srgbClr val="333333"/>
                </a:solidFill>
              </a:rPr>
              <a:t>:void</a:t>
            </a:r>
          </a:p>
        </p:txBody>
      </p:sp>
      <p:sp>
        <p:nvSpPr>
          <p:cNvPr id="27" name="AutoShape 19"/>
          <p:cNvSpPr>
            <a:spLocks noChangeArrowheads="1"/>
          </p:cNvSpPr>
          <p:nvPr/>
        </p:nvSpPr>
        <p:spPr bwMode="auto">
          <a:xfrm>
            <a:off x="1981201" y="4987018"/>
            <a:ext cx="2026910" cy="492055"/>
          </a:xfrm>
          <a:prstGeom prst="wedgeRoundRectCallout">
            <a:avLst>
              <a:gd name="adj1" fmla="val -249"/>
              <a:gd name="adj2" fmla="val -370889"/>
              <a:gd name="adj3" fmla="val 16667"/>
            </a:avLst>
          </a:prstGeom>
          <a:solidFill>
            <a:schemeClr val="bg1"/>
          </a:solidFill>
          <a:ln w="9525">
            <a:solidFill>
              <a:schemeClr val="tx1"/>
            </a:solidFill>
            <a:miter lim="800000"/>
            <a:headEnd/>
            <a:tailEnd/>
          </a:ln>
        </p:spPr>
        <p:txBody>
          <a:bodyPr wrap="none" anchor="ctr">
            <a:prstTxWarp prst="textNoShape">
              <a:avLst/>
            </a:prstTxWarp>
          </a:bodyPr>
          <a:lstStyle/>
          <a:p>
            <a:r>
              <a:rPr lang="en-US" sz="1600" dirty="0"/>
              <a:t>Standard Class</a:t>
            </a:r>
          </a:p>
          <a:p>
            <a:r>
              <a:rPr lang="en-US" sz="1600" dirty="0"/>
              <a:t>Standard font</a:t>
            </a:r>
          </a:p>
        </p:txBody>
      </p:sp>
      <p:sp>
        <p:nvSpPr>
          <p:cNvPr id="28" name="AutoShape 19"/>
          <p:cNvSpPr>
            <a:spLocks noChangeArrowheads="1"/>
          </p:cNvSpPr>
          <p:nvPr/>
        </p:nvSpPr>
        <p:spPr bwMode="auto">
          <a:xfrm>
            <a:off x="4711645" y="4989268"/>
            <a:ext cx="2026911" cy="495449"/>
          </a:xfrm>
          <a:prstGeom prst="wedgeRoundRectCallout">
            <a:avLst>
              <a:gd name="adj1" fmla="val -4180"/>
              <a:gd name="adj2" fmla="val -393034"/>
              <a:gd name="adj3" fmla="val 16667"/>
            </a:avLst>
          </a:prstGeom>
          <a:solidFill>
            <a:schemeClr val="bg1"/>
          </a:solidFill>
          <a:ln w="9525">
            <a:solidFill>
              <a:schemeClr val="tx1"/>
            </a:solidFill>
            <a:miter lim="800000"/>
            <a:headEnd/>
            <a:tailEnd/>
          </a:ln>
        </p:spPr>
        <p:txBody>
          <a:bodyPr wrap="none" anchor="ctr">
            <a:prstTxWarp prst="textNoShape">
              <a:avLst/>
            </a:prstTxWarp>
          </a:bodyPr>
          <a:lstStyle/>
          <a:p>
            <a:r>
              <a:rPr lang="en-US" sz="1600" dirty="0"/>
              <a:t>Abstract Class</a:t>
            </a:r>
          </a:p>
          <a:p>
            <a:r>
              <a:rPr lang="en-US" sz="1600" dirty="0"/>
              <a:t>Italic font</a:t>
            </a:r>
          </a:p>
        </p:txBody>
      </p:sp>
      <p:sp>
        <p:nvSpPr>
          <p:cNvPr id="29" name="AutoShape 19"/>
          <p:cNvSpPr>
            <a:spLocks noChangeArrowheads="1"/>
          </p:cNvSpPr>
          <p:nvPr/>
        </p:nvSpPr>
        <p:spPr bwMode="auto">
          <a:xfrm>
            <a:off x="7870129" y="4996878"/>
            <a:ext cx="1996200" cy="495449"/>
          </a:xfrm>
          <a:prstGeom prst="wedgeRoundRectCallout">
            <a:avLst>
              <a:gd name="adj1" fmla="val -29794"/>
              <a:gd name="adj2" fmla="val -408336"/>
              <a:gd name="adj3" fmla="val 16667"/>
            </a:avLst>
          </a:prstGeom>
          <a:solidFill>
            <a:schemeClr val="bg1"/>
          </a:solidFill>
          <a:ln w="9525">
            <a:solidFill>
              <a:schemeClr val="tx1"/>
            </a:solidFill>
            <a:miter lim="800000"/>
            <a:headEnd/>
            <a:tailEnd/>
          </a:ln>
        </p:spPr>
        <p:txBody>
          <a:bodyPr wrap="none" anchor="ctr">
            <a:prstTxWarp prst="textNoShape">
              <a:avLst/>
            </a:prstTxWarp>
          </a:bodyPr>
          <a:lstStyle/>
          <a:p>
            <a:r>
              <a:rPr lang="en-US" sz="1600" dirty="0"/>
              <a:t>Interface </a:t>
            </a:r>
          </a:p>
          <a:p>
            <a:r>
              <a:rPr lang="en-US" sz="1600" dirty="0"/>
              <a:t>stereotype definition</a:t>
            </a:r>
          </a:p>
        </p:txBody>
      </p:sp>
    </p:spTree>
    <p:extLst>
      <p:ext uri="{BB962C8B-B14F-4D97-AF65-F5344CB8AC3E}">
        <p14:creationId xmlns:p14="http://schemas.microsoft.com/office/powerpoint/2010/main" val="303249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9" grpId="0" animBg="1"/>
      <p:bldP spid="20" grpId="0" animBg="1"/>
      <p:bldP spid="22" grpId="0" animBg="1"/>
      <p:bldP spid="23" grpId="0" animBg="1"/>
      <p:bldP spid="25" grpId="0" animBg="1"/>
      <p:bldP spid="26" grpId="0" animBg="1"/>
      <p:bldP spid="27" grpId="0" animBg="1"/>
      <p:bldP spid="28" grpId="0" animBg="1"/>
      <p:bldP spid="2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in Object Design</a:t>
            </a:r>
          </a:p>
        </p:txBody>
      </p:sp>
      <p:sp>
        <p:nvSpPr>
          <p:cNvPr id="3" name="Content Placeholder 2"/>
          <p:cNvSpPr>
            <a:spLocks noGrp="1"/>
          </p:cNvSpPr>
          <p:nvPr>
            <p:ph idx="1"/>
          </p:nvPr>
        </p:nvSpPr>
        <p:spPr/>
        <p:txBody>
          <a:bodyPr/>
          <a:lstStyle/>
          <a:p>
            <a:pPr marL="0" indent="0">
              <a:buNone/>
            </a:pPr>
            <a:r>
              <a:rPr lang="en-US" dirty="0"/>
              <a:t>Instance methods vs. Static methods</a:t>
            </a:r>
          </a:p>
          <a:p>
            <a:pPr marL="0" indent="0">
              <a:buNone/>
            </a:pPr>
            <a:endParaRPr lang="en-US" dirty="0"/>
          </a:p>
          <a:p>
            <a:pPr marL="0" indent="0">
              <a:buNone/>
            </a:pPr>
            <a:r>
              <a:rPr lang="en-US" b="1" dirty="0"/>
              <a:t>Class: Instance methods</a:t>
            </a:r>
            <a:r>
              <a:rPr lang="en-US" dirty="0"/>
              <a:t>			</a:t>
            </a:r>
            <a:r>
              <a:rPr lang="en-US" b="1" dirty="0"/>
              <a:t>Class: Static methods</a:t>
            </a:r>
          </a:p>
        </p:txBody>
      </p:sp>
      <p:sp>
        <p:nvSpPr>
          <p:cNvPr id="8" name="Rectangle 7"/>
          <p:cNvSpPr/>
          <p:nvPr/>
        </p:nvSpPr>
        <p:spPr>
          <a:xfrm>
            <a:off x="2726581" y="2846638"/>
            <a:ext cx="2026910" cy="59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Button</a:t>
            </a:r>
          </a:p>
        </p:txBody>
      </p:sp>
      <p:sp>
        <p:nvSpPr>
          <p:cNvPr id="9" name="Rectangle 8"/>
          <p:cNvSpPr/>
          <p:nvPr/>
        </p:nvSpPr>
        <p:spPr>
          <a:xfrm>
            <a:off x="2726581" y="3444259"/>
            <a:ext cx="2026910" cy="4359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 </a:t>
            </a:r>
            <a:r>
              <a:rPr lang="en-US" sz="2000" dirty="0" err="1">
                <a:solidFill>
                  <a:srgbClr val="333333"/>
                </a:solidFill>
              </a:rPr>
              <a:t>state:</a:t>
            </a:r>
            <a:r>
              <a:rPr lang="en-US" sz="2000" dirty="0" err="1">
                <a:solidFill>
                  <a:srgbClr val="326394"/>
                </a:solidFill>
              </a:rPr>
              <a:t>boolean</a:t>
            </a:r>
            <a:endParaRPr lang="en-US" sz="2000" dirty="0">
              <a:solidFill>
                <a:srgbClr val="326394"/>
              </a:solidFill>
            </a:endParaRPr>
          </a:p>
        </p:txBody>
      </p:sp>
      <p:sp>
        <p:nvSpPr>
          <p:cNvPr id="10" name="Rectangle 9"/>
          <p:cNvSpPr/>
          <p:nvPr/>
        </p:nvSpPr>
        <p:spPr>
          <a:xfrm>
            <a:off x="2726581" y="3885441"/>
            <a:ext cx="2026911" cy="6676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 </a:t>
            </a:r>
            <a:r>
              <a:rPr lang="en-US" sz="2000" dirty="0">
                <a:solidFill>
                  <a:srgbClr val="326394"/>
                </a:solidFill>
              </a:rPr>
              <a:t>push()</a:t>
            </a:r>
            <a:r>
              <a:rPr lang="en-US" sz="2000" dirty="0">
                <a:solidFill>
                  <a:srgbClr val="333333"/>
                </a:solidFill>
              </a:rPr>
              <a:t>:void</a:t>
            </a:r>
          </a:p>
          <a:p>
            <a:pPr algn="ctr"/>
            <a:r>
              <a:rPr lang="en-US" sz="2000" dirty="0">
                <a:solidFill>
                  <a:srgbClr val="333333"/>
                </a:solidFill>
              </a:rPr>
              <a:t>+ </a:t>
            </a:r>
            <a:r>
              <a:rPr lang="en-US" sz="2000" dirty="0">
                <a:solidFill>
                  <a:srgbClr val="326394"/>
                </a:solidFill>
              </a:rPr>
              <a:t>release()</a:t>
            </a:r>
            <a:r>
              <a:rPr lang="en-US" sz="2000" dirty="0">
                <a:solidFill>
                  <a:srgbClr val="333333"/>
                </a:solidFill>
              </a:rPr>
              <a:t>:void</a:t>
            </a:r>
          </a:p>
        </p:txBody>
      </p:sp>
      <p:sp>
        <p:nvSpPr>
          <p:cNvPr id="19" name="Rectangle 7"/>
          <p:cNvSpPr/>
          <p:nvPr/>
        </p:nvSpPr>
        <p:spPr>
          <a:xfrm>
            <a:off x="6939000" y="2843244"/>
            <a:ext cx="2026910" cy="5976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Button</a:t>
            </a:r>
          </a:p>
        </p:txBody>
      </p:sp>
      <p:sp>
        <p:nvSpPr>
          <p:cNvPr id="20" name="Rectangle 8"/>
          <p:cNvSpPr/>
          <p:nvPr/>
        </p:nvSpPr>
        <p:spPr>
          <a:xfrm>
            <a:off x="6939000" y="3440865"/>
            <a:ext cx="2026910" cy="4359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rgbClr val="333333"/>
                </a:solidFill>
              </a:rPr>
              <a:t>+ </a:t>
            </a:r>
            <a:r>
              <a:rPr lang="en-US" sz="2000" i="1" dirty="0" err="1">
                <a:solidFill>
                  <a:srgbClr val="333333"/>
                </a:solidFill>
              </a:rPr>
              <a:t>state:</a:t>
            </a:r>
            <a:r>
              <a:rPr lang="en-US" sz="2000" i="1" dirty="0" err="1">
                <a:solidFill>
                  <a:srgbClr val="326394"/>
                </a:solidFill>
              </a:rPr>
              <a:t>boolean</a:t>
            </a:r>
            <a:endParaRPr lang="en-US" sz="2000" i="1" dirty="0">
              <a:solidFill>
                <a:srgbClr val="326394"/>
              </a:solidFill>
            </a:endParaRPr>
          </a:p>
        </p:txBody>
      </p:sp>
      <p:sp>
        <p:nvSpPr>
          <p:cNvPr id="22" name="Rectangle 9"/>
          <p:cNvSpPr/>
          <p:nvPr/>
        </p:nvSpPr>
        <p:spPr>
          <a:xfrm>
            <a:off x="6939000" y="3882047"/>
            <a:ext cx="2026911" cy="6676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u="sng" dirty="0">
                <a:solidFill>
                  <a:srgbClr val="333333"/>
                </a:solidFill>
              </a:rPr>
              <a:t>+ </a:t>
            </a:r>
            <a:r>
              <a:rPr lang="en-US" sz="2000" u="sng" dirty="0">
                <a:solidFill>
                  <a:srgbClr val="326394"/>
                </a:solidFill>
              </a:rPr>
              <a:t>push()</a:t>
            </a:r>
            <a:r>
              <a:rPr lang="en-US" sz="2000" u="sng" dirty="0">
                <a:solidFill>
                  <a:srgbClr val="333333"/>
                </a:solidFill>
              </a:rPr>
              <a:t>:void</a:t>
            </a:r>
          </a:p>
          <a:p>
            <a:pPr algn="ctr"/>
            <a:r>
              <a:rPr lang="en-US" sz="2000" u="sng" dirty="0">
                <a:solidFill>
                  <a:srgbClr val="333333"/>
                </a:solidFill>
              </a:rPr>
              <a:t>+ </a:t>
            </a:r>
            <a:r>
              <a:rPr lang="en-US" sz="2000" u="sng" dirty="0">
                <a:solidFill>
                  <a:srgbClr val="326394"/>
                </a:solidFill>
              </a:rPr>
              <a:t>release()</a:t>
            </a:r>
            <a:r>
              <a:rPr lang="en-US" sz="2000" u="sng" dirty="0">
                <a:solidFill>
                  <a:srgbClr val="333333"/>
                </a:solidFill>
              </a:rPr>
              <a:t>:void</a:t>
            </a:r>
          </a:p>
        </p:txBody>
      </p:sp>
      <p:sp>
        <p:nvSpPr>
          <p:cNvPr id="27" name="AutoShape 19"/>
          <p:cNvSpPr>
            <a:spLocks noChangeArrowheads="1"/>
          </p:cNvSpPr>
          <p:nvPr/>
        </p:nvSpPr>
        <p:spPr bwMode="auto">
          <a:xfrm>
            <a:off x="2726580" y="4983242"/>
            <a:ext cx="2026910" cy="492055"/>
          </a:xfrm>
          <a:prstGeom prst="wedgeRoundRectCallout">
            <a:avLst>
              <a:gd name="adj1" fmla="val -29655"/>
              <a:gd name="adj2" fmla="val -139761"/>
              <a:gd name="adj3" fmla="val 16667"/>
            </a:avLst>
          </a:prstGeom>
          <a:solidFill>
            <a:schemeClr val="bg1"/>
          </a:solidFill>
          <a:ln w="9525">
            <a:solidFill>
              <a:schemeClr val="tx1"/>
            </a:solidFill>
            <a:miter lim="800000"/>
            <a:headEnd/>
            <a:tailEnd/>
          </a:ln>
        </p:spPr>
        <p:txBody>
          <a:bodyPr wrap="none" anchor="ctr">
            <a:prstTxWarp prst="textNoShape">
              <a:avLst/>
            </a:prstTxWarp>
          </a:bodyPr>
          <a:lstStyle/>
          <a:p>
            <a:r>
              <a:rPr lang="en-US" sz="1600" dirty="0"/>
              <a:t>Instance method</a:t>
            </a:r>
          </a:p>
          <a:p>
            <a:r>
              <a:rPr lang="en-US" sz="1600" dirty="0"/>
              <a:t>Standard font</a:t>
            </a:r>
          </a:p>
        </p:txBody>
      </p:sp>
      <p:sp>
        <p:nvSpPr>
          <p:cNvPr id="28" name="AutoShape 19"/>
          <p:cNvSpPr>
            <a:spLocks noChangeArrowheads="1"/>
          </p:cNvSpPr>
          <p:nvPr/>
        </p:nvSpPr>
        <p:spPr bwMode="auto">
          <a:xfrm>
            <a:off x="6939001" y="4979848"/>
            <a:ext cx="2026909" cy="495449"/>
          </a:xfrm>
          <a:prstGeom prst="wedgeRoundRectCallout">
            <a:avLst>
              <a:gd name="adj1" fmla="val -36445"/>
              <a:gd name="adj2" fmla="val -140536"/>
              <a:gd name="adj3" fmla="val 16667"/>
            </a:avLst>
          </a:prstGeom>
          <a:solidFill>
            <a:schemeClr val="bg1"/>
          </a:solidFill>
          <a:ln w="9525">
            <a:solidFill>
              <a:schemeClr val="tx1"/>
            </a:solidFill>
            <a:miter lim="800000"/>
            <a:headEnd/>
            <a:tailEnd/>
          </a:ln>
        </p:spPr>
        <p:txBody>
          <a:bodyPr wrap="none" anchor="ctr">
            <a:prstTxWarp prst="textNoShape">
              <a:avLst/>
            </a:prstTxWarp>
          </a:bodyPr>
          <a:lstStyle/>
          <a:p>
            <a:r>
              <a:rPr lang="en-US" sz="1600" dirty="0"/>
              <a:t>Static method</a:t>
            </a:r>
          </a:p>
          <a:p>
            <a:r>
              <a:rPr lang="en-US" sz="1600" dirty="0"/>
              <a:t>Underlined font</a:t>
            </a:r>
          </a:p>
        </p:txBody>
      </p:sp>
    </p:spTree>
    <p:extLst>
      <p:ext uri="{BB962C8B-B14F-4D97-AF65-F5344CB8AC3E}">
        <p14:creationId xmlns:p14="http://schemas.microsoft.com/office/powerpoint/2010/main" val="27193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9" grpId="0" animBg="1"/>
      <p:bldP spid="20" grpId="0" animBg="1"/>
      <p:bldP spid="22" grpId="0" animBg="1"/>
      <p:bldP spid="27"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Instances in Object Design</a:t>
            </a:r>
          </a:p>
        </p:txBody>
      </p:sp>
      <p:sp>
        <p:nvSpPr>
          <p:cNvPr id="3" name="Content Placeholder 2"/>
          <p:cNvSpPr>
            <a:spLocks noGrp="1"/>
          </p:cNvSpPr>
          <p:nvPr>
            <p:ph idx="1"/>
          </p:nvPr>
        </p:nvSpPr>
        <p:spPr/>
        <p:txBody>
          <a:bodyPr/>
          <a:lstStyle/>
          <a:p>
            <a:pPr marL="0" indent="0">
              <a:buNone/>
            </a:pPr>
            <a:r>
              <a:rPr lang="en-US" dirty="0"/>
              <a:t>Classes can be instantiated:</a:t>
            </a:r>
          </a:p>
          <a:p>
            <a:r>
              <a:rPr lang="en-US" dirty="0"/>
              <a:t>They are called Instances and can also be modeled with Class diagrams</a:t>
            </a:r>
          </a:p>
          <a:p>
            <a:r>
              <a:rPr lang="en-US" dirty="0"/>
              <a:t>The name of an instance is underlined </a:t>
            </a:r>
          </a:p>
          <a:p>
            <a:r>
              <a:rPr lang="en-US" dirty="0"/>
              <a:t>The attributes are represented with their values									</a:t>
            </a:r>
          </a:p>
        </p:txBody>
      </p:sp>
      <p:grpSp>
        <p:nvGrpSpPr>
          <p:cNvPr id="7" name="Group 6"/>
          <p:cNvGrpSpPr/>
          <p:nvPr/>
        </p:nvGrpSpPr>
        <p:grpSpPr>
          <a:xfrm>
            <a:off x="1981201" y="4312658"/>
            <a:ext cx="2635393" cy="913440"/>
            <a:chOff x="6739954" y="4105315"/>
            <a:chExt cx="2635393" cy="913440"/>
          </a:xfrm>
        </p:grpSpPr>
        <p:sp>
          <p:nvSpPr>
            <p:cNvPr id="8" name="Rectangle 7"/>
            <p:cNvSpPr/>
            <p:nvPr/>
          </p:nvSpPr>
          <p:spPr>
            <a:xfrm>
              <a:off x="6739954" y="4105315"/>
              <a:ext cx="2635393" cy="4774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Battery</a:t>
              </a:r>
            </a:p>
          </p:txBody>
        </p:sp>
        <p:sp>
          <p:nvSpPr>
            <p:cNvPr id="9" name="Rectangle 8"/>
            <p:cNvSpPr/>
            <p:nvPr/>
          </p:nvSpPr>
          <p:spPr>
            <a:xfrm>
              <a:off x="6739954" y="4582800"/>
              <a:ext cx="2635393" cy="4359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capacity:</a:t>
              </a:r>
              <a:r>
                <a:rPr lang="en-US" sz="2000" dirty="0">
                  <a:solidFill>
                    <a:srgbClr val="326394"/>
                  </a:solidFill>
                </a:rPr>
                <a:t>String</a:t>
              </a:r>
            </a:p>
          </p:txBody>
        </p:sp>
      </p:grpSp>
      <p:grpSp>
        <p:nvGrpSpPr>
          <p:cNvPr id="11" name="Group 10"/>
          <p:cNvGrpSpPr/>
          <p:nvPr/>
        </p:nvGrpSpPr>
        <p:grpSpPr>
          <a:xfrm>
            <a:off x="6972360" y="4312658"/>
            <a:ext cx="3040211" cy="916484"/>
            <a:chOff x="6739954" y="4105315"/>
            <a:chExt cx="2635393" cy="916484"/>
          </a:xfrm>
        </p:grpSpPr>
        <p:sp>
          <p:nvSpPr>
            <p:cNvPr id="12" name="Rectangle 11"/>
            <p:cNvSpPr/>
            <p:nvPr/>
          </p:nvSpPr>
          <p:spPr>
            <a:xfrm>
              <a:off x="6739954" y="4105315"/>
              <a:ext cx="2635393" cy="4774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u="sng" dirty="0">
                  <a:solidFill>
                    <a:srgbClr val="333333"/>
                  </a:solidFill>
                </a:rPr>
                <a:t>myBattery:Battery</a:t>
              </a:r>
            </a:p>
          </p:txBody>
        </p:sp>
        <p:sp>
          <p:nvSpPr>
            <p:cNvPr id="13" name="Rectangle 12"/>
            <p:cNvSpPr/>
            <p:nvPr/>
          </p:nvSpPr>
          <p:spPr>
            <a:xfrm>
              <a:off x="6739954" y="4582801"/>
              <a:ext cx="2635393" cy="4389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3333"/>
                  </a:solidFill>
                </a:rPr>
                <a:t>capacity</a:t>
              </a:r>
              <a:r>
                <a:rPr lang="en-US" sz="2000" dirty="0">
                  <a:solidFill>
                    <a:srgbClr val="326394"/>
                  </a:solidFill>
                </a:rPr>
                <a:t>=“2mA”</a:t>
              </a:r>
            </a:p>
          </p:txBody>
        </p:sp>
      </p:grpSp>
      <p:sp>
        <p:nvSpPr>
          <p:cNvPr id="14" name="TextBox 13"/>
          <p:cNvSpPr txBox="1"/>
          <p:nvPr/>
        </p:nvSpPr>
        <p:spPr>
          <a:xfrm>
            <a:off x="1981201" y="3941142"/>
            <a:ext cx="2635393" cy="369332"/>
          </a:xfrm>
          <a:prstGeom prst="rect">
            <a:avLst/>
          </a:prstGeom>
          <a:noFill/>
        </p:spPr>
        <p:txBody>
          <a:bodyPr wrap="square" rtlCol="0">
            <a:spAutoFit/>
          </a:bodyPr>
          <a:lstStyle/>
          <a:p>
            <a:pPr algn="ctr"/>
            <a:r>
              <a:rPr lang="en-US" b="1" u="sng" dirty="0"/>
              <a:t>Class:</a:t>
            </a:r>
          </a:p>
        </p:txBody>
      </p:sp>
      <p:sp>
        <p:nvSpPr>
          <p:cNvPr id="15" name="TextBox 14"/>
          <p:cNvSpPr txBox="1"/>
          <p:nvPr/>
        </p:nvSpPr>
        <p:spPr>
          <a:xfrm>
            <a:off x="6972360" y="3941142"/>
            <a:ext cx="3040211" cy="369332"/>
          </a:xfrm>
          <a:prstGeom prst="rect">
            <a:avLst/>
          </a:prstGeom>
          <a:noFill/>
        </p:spPr>
        <p:txBody>
          <a:bodyPr wrap="square" rtlCol="0">
            <a:spAutoFit/>
          </a:bodyPr>
          <a:lstStyle/>
          <a:p>
            <a:pPr algn="ctr"/>
            <a:r>
              <a:rPr lang="en-US" b="1" u="sng" dirty="0"/>
              <a:t>Object:</a:t>
            </a:r>
          </a:p>
        </p:txBody>
      </p:sp>
    </p:spTree>
    <p:extLst>
      <p:ext uri="{BB962C8B-B14F-4D97-AF65-F5344CB8AC3E}">
        <p14:creationId xmlns:p14="http://schemas.microsoft.com/office/powerpoint/2010/main" val="176039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Classes in Object Design</a:t>
            </a:r>
          </a:p>
        </p:txBody>
      </p:sp>
      <p:sp>
        <p:nvSpPr>
          <p:cNvPr id="12" name="Inhaltsplatzhalter 11"/>
          <p:cNvSpPr>
            <a:spLocks noGrp="1"/>
          </p:cNvSpPr>
          <p:nvPr>
            <p:ph idx="1"/>
          </p:nvPr>
        </p:nvSpPr>
        <p:spPr/>
        <p:txBody>
          <a:bodyPr/>
          <a:lstStyle/>
          <a:p>
            <a:endParaRPr lang="en-GB" dirty="0"/>
          </a:p>
        </p:txBody>
      </p:sp>
      <p:grpSp>
        <p:nvGrpSpPr>
          <p:cNvPr id="15" name="Group 14"/>
          <p:cNvGrpSpPr/>
          <p:nvPr/>
        </p:nvGrpSpPr>
        <p:grpSpPr>
          <a:xfrm>
            <a:off x="2620186" y="2535198"/>
            <a:ext cx="1482949" cy="1191172"/>
            <a:chOff x="470223" y="2706414"/>
            <a:chExt cx="1482949" cy="1191172"/>
          </a:xfrm>
        </p:grpSpPr>
        <p:sp>
          <p:nvSpPr>
            <p:cNvPr id="11" name="Rectangle 10"/>
            <p:cNvSpPr/>
            <p:nvPr/>
          </p:nvSpPr>
          <p:spPr>
            <a:xfrm>
              <a:off x="470223" y="2706414"/>
              <a:ext cx="1482949"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Button</a:t>
              </a:r>
            </a:p>
          </p:txBody>
        </p:sp>
        <p:sp>
          <p:nvSpPr>
            <p:cNvPr id="13" name="Rectangle 12"/>
            <p:cNvSpPr/>
            <p:nvPr/>
          </p:nvSpPr>
          <p:spPr>
            <a:xfrm>
              <a:off x="470223" y="3056759"/>
              <a:ext cx="1482949"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r>
                <a:rPr lang="en-US" sz="1400" dirty="0" err="1">
                  <a:solidFill>
                    <a:srgbClr val="333333"/>
                  </a:solidFill>
                </a:rPr>
                <a:t>state:boolean</a:t>
              </a:r>
              <a:endParaRPr lang="en-US" sz="1400" dirty="0">
                <a:solidFill>
                  <a:srgbClr val="333333"/>
                </a:solidFill>
              </a:endParaRPr>
            </a:p>
          </p:txBody>
        </p:sp>
        <p:sp>
          <p:nvSpPr>
            <p:cNvPr id="14" name="Rectangle 13"/>
            <p:cNvSpPr/>
            <p:nvPr/>
          </p:nvSpPr>
          <p:spPr>
            <a:xfrm>
              <a:off x="470223" y="3407104"/>
              <a:ext cx="1482949"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push():void</a:t>
              </a:r>
            </a:p>
            <a:p>
              <a:pPr algn="ctr"/>
              <a:r>
                <a:rPr lang="en-US" sz="1400" dirty="0">
                  <a:solidFill>
                    <a:srgbClr val="333333"/>
                  </a:solidFill>
                </a:rPr>
                <a:t>+ release():void</a:t>
              </a:r>
            </a:p>
          </p:txBody>
        </p:sp>
      </p:grpSp>
      <p:grpSp>
        <p:nvGrpSpPr>
          <p:cNvPr id="18" name="Group 17"/>
          <p:cNvGrpSpPr/>
          <p:nvPr/>
        </p:nvGrpSpPr>
        <p:grpSpPr>
          <a:xfrm>
            <a:off x="4255533" y="2535197"/>
            <a:ext cx="2005726" cy="1996028"/>
            <a:chOff x="621862" y="2706415"/>
            <a:chExt cx="1430731" cy="1465337"/>
          </a:xfrm>
        </p:grpSpPr>
        <p:sp>
          <p:nvSpPr>
            <p:cNvPr id="19" name="Rectangle 18"/>
            <p:cNvSpPr/>
            <p:nvPr/>
          </p:nvSpPr>
          <p:spPr>
            <a:xfrm>
              <a:off x="621862" y="2706415"/>
              <a:ext cx="1430731" cy="2571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Display</a:t>
              </a:r>
            </a:p>
          </p:txBody>
        </p:sp>
        <p:sp>
          <p:nvSpPr>
            <p:cNvPr id="20" name="Rectangle 19"/>
            <p:cNvSpPr/>
            <p:nvPr/>
          </p:nvSpPr>
          <p:spPr>
            <a:xfrm>
              <a:off x="621862" y="2963613"/>
              <a:ext cx="1430731" cy="2571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r>
                <a:rPr lang="en-US" sz="1400" dirty="0" err="1">
                  <a:solidFill>
                    <a:srgbClr val="333333"/>
                  </a:solidFill>
                </a:rPr>
                <a:t>blinkIdx:int</a:t>
              </a:r>
              <a:endParaRPr lang="en-US" sz="1400" dirty="0">
                <a:solidFill>
                  <a:srgbClr val="333333"/>
                </a:solidFill>
              </a:endParaRPr>
            </a:p>
          </p:txBody>
        </p:sp>
        <p:sp>
          <p:nvSpPr>
            <p:cNvPr id="21" name="Rectangle 20"/>
            <p:cNvSpPr/>
            <p:nvPr/>
          </p:nvSpPr>
          <p:spPr>
            <a:xfrm>
              <a:off x="621862" y="3220809"/>
              <a:ext cx="1430731" cy="95094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r>
                <a:rPr lang="en-US" sz="1400" dirty="0" err="1">
                  <a:solidFill>
                    <a:srgbClr val="333333"/>
                  </a:solidFill>
                </a:rPr>
                <a:t>blinkSeconds</a:t>
              </a:r>
              <a:r>
                <a:rPr lang="en-US" sz="1400" dirty="0">
                  <a:solidFill>
                    <a:srgbClr val="333333"/>
                  </a:solidFill>
                </a:rPr>
                <a:t>():void</a:t>
              </a:r>
            </a:p>
            <a:p>
              <a:pPr algn="ctr"/>
              <a:r>
                <a:rPr lang="en-US" sz="1400" dirty="0">
                  <a:solidFill>
                    <a:srgbClr val="333333"/>
                  </a:solidFill>
                </a:rPr>
                <a:t>+ </a:t>
              </a:r>
              <a:r>
                <a:rPr lang="en-US" sz="1400" dirty="0" err="1">
                  <a:solidFill>
                    <a:srgbClr val="333333"/>
                  </a:solidFill>
                </a:rPr>
                <a:t>blinkMinutes</a:t>
              </a:r>
              <a:r>
                <a:rPr lang="en-US" sz="1400" dirty="0">
                  <a:solidFill>
                    <a:srgbClr val="333333"/>
                  </a:solidFill>
                </a:rPr>
                <a:t>():void</a:t>
              </a:r>
            </a:p>
            <a:p>
              <a:pPr algn="ctr"/>
              <a:r>
                <a:rPr lang="en-US" sz="1400" dirty="0">
                  <a:solidFill>
                    <a:srgbClr val="333333"/>
                  </a:solidFill>
                </a:rPr>
                <a:t>+ </a:t>
              </a:r>
              <a:r>
                <a:rPr lang="en-US" sz="1400" dirty="0" err="1">
                  <a:solidFill>
                    <a:srgbClr val="333333"/>
                  </a:solidFill>
                </a:rPr>
                <a:t>blinkHours</a:t>
              </a:r>
              <a:r>
                <a:rPr lang="en-US" sz="1400" dirty="0">
                  <a:solidFill>
                    <a:srgbClr val="333333"/>
                  </a:solidFill>
                </a:rPr>
                <a:t>():void</a:t>
              </a:r>
            </a:p>
            <a:p>
              <a:pPr algn="ctr"/>
              <a:r>
                <a:rPr lang="en-US" sz="1400" dirty="0">
                  <a:solidFill>
                    <a:srgbClr val="333333"/>
                  </a:solidFill>
                </a:rPr>
                <a:t>+ </a:t>
              </a:r>
              <a:r>
                <a:rPr lang="en-US" sz="1400" dirty="0" err="1">
                  <a:solidFill>
                    <a:srgbClr val="333333"/>
                  </a:solidFill>
                </a:rPr>
                <a:t>stopBlinking</a:t>
              </a:r>
              <a:r>
                <a:rPr lang="en-US" sz="1400" dirty="0">
                  <a:solidFill>
                    <a:srgbClr val="333333"/>
                  </a:solidFill>
                </a:rPr>
                <a:t>():void</a:t>
              </a:r>
            </a:p>
            <a:p>
              <a:pPr algn="ctr"/>
              <a:r>
                <a:rPr lang="en-US" sz="1400" dirty="0">
                  <a:solidFill>
                    <a:srgbClr val="333333"/>
                  </a:solidFill>
                </a:rPr>
                <a:t>- refresh():void</a:t>
              </a:r>
            </a:p>
          </p:txBody>
        </p:sp>
      </p:grpSp>
      <p:grpSp>
        <p:nvGrpSpPr>
          <p:cNvPr id="26" name="Group 25"/>
          <p:cNvGrpSpPr/>
          <p:nvPr/>
        </p:nvGrpSpPr>
        <p:grpSpPr>
          <a:xfrm>
            <a:off x="6402157" y="2535198"/>
            <a:ext cx="1221680" cy="700690"/>
            <a:chOff x="621862" y="2706414"/>
            <a:chExt cx="1221680" cy="700690"/>
          </a:xfrm>
        </p:grpSpPr>
        <p:sp>
          <p:nvSpPr>
            <p:cNvPr id="27" name="Rectangle 26"/>
            <p:cNvSpPr/>
            <p:nvPr/>
          </p:nvSpPr>
          <p:spPr>
            <a:xfrm>
              <a:off x="621862" y="2706414"/>
              <a:ext cx="122168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Battery</a:t>
              </a:r>
            </a:p>
          </p:txBody>
        </p:sp>
        <p:sp>
          <p:nvSpPr>
            <p:cNvPr id="28" name="Rectangle 27"/>
            <p:cNvSpPr/>
            <p:nvPr/>
          </p:nvSpPr>
          <p:spPr>
            <a:xfrm>
              <a:off x="621862" y="3056759"/>
              <a:ext cx="122168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r>
                <a:rPr lang="en-US" sz="1400" dirty="0" err="1">
                  <a:solidFill>
                    <a:srgbClr val="333333"/>
                  </a:solidFill>
                </a:rPr>
                <a:t>capacity:int</a:t>
              </a:r>
              <a:endParaRPr lang="en-US" sz="1400" dirty="0">
                <a:solidFill>
                  <a:srgbClr val="333333"/>
                </a:solidFill>
              </a:endParaRPr>
            </a:p>
          </p:txBody>
        </p:sp>
      </p:grpSp>
      <p:sp>
        <p:nvSpPr>
          <p:cNvPr id="31" name="Rectangle 30"/>
          <p:cNvSpPr/>
          <p:nvPr/>
        </p:nvSpPr>
        <p:spPr>
          <a:xfrm>
            <a:off x="7773863" y="2530757"/>
            <a:ext cx="1641928"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Time</a:t>
            </a:r>
          </a:p>
        </p:txBody>
      </p:sp>
      <p:sp>
        <p:nvSpPr>
          <p:cNvPr id="32" name="Rectangle 31"/>
          <p:cNvSpPr/>
          <p:nvPr/>
        </p:nvSpPr>
        <p:spPr>
          <a:xfrm>
            <a:off x="7773863" y="2881102"/>
            <a:ext cx="1641928"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33" name="Rectangle 32"/>
          <p:cNvSpPr/>
          <p:nvPr/>
        </p:nvSpPr>
        <p:spPr>
          <a:xfrm>
            <a:off x="7773863" y="3235887"/>
            <a:ext cx="1641928"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r>
              <a:rPr lang="en-US" sz="1400" dirty="0" err="1">
                <a:solidFill>
                  <a:srgbClr val="333333"/>
                </a:solidFill>
              </a:rPr>
              <a:t>getTime</a:t>
            </a:r>
            <a:r>
              <a:rPr lang="en-US" sz="1400" dirty="0">
                <a:solidFill>
                  <a:srgbClr val="333333"/>
                </a:solidFill>
              </a:rPr>
              <a:t>():</a:t>
            </a:r>
            <a:r>
              <a:rPr lang="en-US" sz="1400" dirty="0" err="1">
                <a:solidFill>
                  <a:srgbClr val="333333"/>
                </a:solidFill>
              </a:rPr>
              <a:t>int</a:t>
            </a:r>
            <a:endParaRPr lang="en-US" sz="1400" dirty="0">
              <a:solidFill>
                <a:srgbClr val="333333"/>
              </a:solidFill>
            </a:endParaRPr>
          </a:p>
        </p:txBody>
      </p:sp>
    </p:spTree>
    <p:extLst>
      <p:ext uri="{BB962C8B-B14F-4D97-AF65-F5344CB8AC3E}">
        <p14:creationId xmlns:p14="http://schemas.microsoft.com/office/powerpoint/2010/main" val="1908717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Associations</a:t>
            </a:r>
          </a:p>
        </p:txBody>
      </p:sp>
      <p:sp>
        <p:nvSpPr>
          <p:cNvPr id="115716" name="Rectangle 4"/>
          <p:cNvSpPr>
            <a:spLocks noGrp="1" noChangeArrowheads="1"/>
          </p:cNvSpPr>
          <p:nvPr>
            <p:ph idx="1"/>
          </p:nvPr>
        </p:nvSpPr>
        <p:spPr/>
        <p:txBody>
          <a:bodyPr/>
          <a:lstStyle/>
          <a:p>
            <a:pPr marL="0" indent="0">
              <a:buNone/>
            </a:pPr>
            <a:r>
              <a:rPr lang="en-US" dirty="0"/>
              <a:t>Associations denote relationships between classes</a:t>
            </a:r>
          </a:p>
          <a:p>
            <a:r>
              <a:rPr lang="en-US" dirty="0"/>
              <a:t>Each association has two association ends</a:t>
            </a:r>
          </a:p>
        </p:txBody>
      </p:sp>
      <p:grpSp>
        <p:nvGrpSpPr>
          <p:cNvPr id="10" name="Group 9"/>
          <p:cNvGrpSpPr/>
          <p:nvPr/>
        </p:nvGrpSpPr>
        <p:grpSpPr>
          <a:xfrm>
            <a:off x="3209261" y="2770028"/>
            <a:ext cx="5245706" cy="1198573"/>
            <a:chOff x="1685261" y="2770027"/>
            <a:chExt cx="5245706" cy="1198573"/>
          </a:xfrm>
        </p:grpSpPr>
        <p:sp>
          <p:nvSpPr>
            <p:cNvPr id="29" name="Rectangle 28"/>
            <p:cNvSpPr/>
            <p:nvPr/>
          </p:nvSpPr>
          <p:spPr>
            <a:xfrm>
              <a:off x="5599657" y="2777428"/>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Button</a:t>
              </a:r>
            </a:p>
          </p:txBody>
        </p:sp>
        <p:sp>
          <p:nvSpPr>
            <p:cNvPr id="30" name="Rectangle 29"/>
            <p:cNvSpPr/>
            <p:nvPr/>
          </p:nvSpPr>
          <p:spPr>
            <a:xfrm>
              <a:off x="5599657" y="3127773"/>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state</a:t>
              </a:r>
            </a:p>
          </p:txBody>
        </p:sp>
        <p:sp>
          <p:nvSpPr>
            <p:cNvPr id="31" name="Rectangle 30"/>
            <p:cNvSpPr/>
            <p:nvPr/>
          </p:nvSpPr>
          <p:spPr>
            <a:xfrm>
              <a:off x="5599657" y="3478118"/>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push() release()</a:t>
              </a:r>
            </a:p>
          </p:txBody>
        </p:sp>
        <p:cxnSp>
          <p:nvCxnSpPr>
            <p:cNvPr id="4" name="Straight Connector 3"/>
            <p:cNvCxnSpPr>
              <a:stCxn id="17" idx="3"/>
              <a:endCxn id="30" idx="1"/>
            </p:cNvCxnSpPr>
            <p:nvPr/>
          </p:nvCxnSpPr>
          <p:spPr>
            <a:xfrm>
              <a:off x="3016571" y="3297274"/>
              <a:ext cx="2583086" cy="5672"/>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1685261" y="2770027"/>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Watch</a:t>
              </a:r>
            </a:p>
          </p:txBody>
        </p:sp>
        <p:sp>
          <p:nvSpPr>
            <p:cNvPr id="17" name="Rectangle 16"/>
            <p:cNvSpPr/>
            <p:nvPr/>
          </p:nvSpPr>
          <p:spPr>
            <a:xfrm>
              <a:off x="1685261" y="312210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18" name="Rectangle 17"/>
            <p:cNvSpPr/>
            <p:nvPr/>
          </p:nvSpPr>
          <p:spPr>
            <a:xfrm>
              <a:off x="1685261" y="3470717"/>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grpSp>
    </p:spTree>
    <p:extLst>
      <p:ext uri="{BB962C8B-B14F-4D97-AF65-F5344CB8AC3E}">
        <p14:creationId xmlns:p14="http://schemas.microsoft.com/office/powerpoint/2010/main" val="29820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Multiplicity</a:t>
            </a:r>
            <a:endParaRPr lang="en-US" dirty="0"/>
          </a:p>
        </p:txBody>
      </p:sp>
      <p:sp>
        <p:nvSpPr>
          <p:cNvPr id="115716" name="Rectangle 4"/>
          <p:cNvSpPr>
            <a:spLocks noGrp="1" noChangeArrowheads="1"/>
          </p:cNvSpPr>
          <p:nvPr>
            <p:ph idx="1"/>
          </p:nvPr>
        </p:nvSpPr>
        <p:spPr/>
        <p:txBody>
          <a:bodyPr/>
          <a:lstStyle/>
          <a:p>
            <a:pPr marL="0" indent="0">
              <a:buNone/>
            </a:pPr>
            <a:r>
              <a:rPr lang="en-US" dirty="0"/>
              <a:t>Multiplicity of an association end denotes how many objects the instance of a class can reference.</a:t>
            </a:r>
          </a:p>
          <a:p>
            <a:endParaRPr lang="en-US" dirty="0"/>
          </a:p>
        </p:txBody>
      </p:sp>
      <p:grpSp>
        <p:nvGrpSpPr>
          <p:cNvPr id="5" name="Group 4"/>
          <p:cNvGrpSpPr/>
          <p:nvPr/>
        </p:nvGrpSpPr>
        <p:grpSpPr>
          <a:xfrm>
            <a:off x="4526467" y="2983910"/>
            <a:ext cx="2597190" cy="317271"/>
            <a:chOff x="3002467" y="2983909"/>
            <a:chExt cx="2597190" cy="317271"/>
          </a:xfrm>
        </p:grpSpPr>
        <p:sp>
          <p:nvSpPr>
            <p:cNvPr id="3" name="TextBox 2"/>
            <p:cNvSpPr txBox="1"/>
            <p:nvPr/>
          </p:nvSpPr>
          <p:spPr>
            <a:xfrm>
              <a:off x="3002467" y="2983909"/>
              <a:ext cx="284515" cy="307777"/>
            </a:xfrm>
            <a:prstGeom prst="rect">
              <a:avLst/>
            </a:prstGeom>
            <a:noFill/>
          </p:spPr>
          <p:txBody>
            <a:bodyPr wrap="none" rtlCol="0">
              <a:spAutoFit/>
            </a:bodyPr>
            <a:lstStyle/>
            <a:p>
              <a:r>
                <a:rPr lang="en-US" sz="1400" dirty="0"/>
                <a:t>1</a:t>
              </a:r>
            </a:p>
          </p:txBody>
        </p:sp>
        <p:sp>
          <p:nvSpPr>
            <p:cNvPr id="27" name="TextBox 26"/>
            <p:cNvSpPr txBox="1"/>
            <p:nvPr/>
          </p:nvSpPr>
          <p:spPr>
            <a:xfrm>
              <a:off x="5315142" y="2993403"/>
              <a:ext cx="284515" cy="307777"/>
            </a:xfrm>
            <a:prstGeom prst="rect">
              <a:avLst/>
            </a:prstGeom>
            <a:noFill/>
          </p:spPr>
          <p:txBody>
            <a:bodyPr wrap="none" rtlCol="0">
              <a:spAutoFit/>
            </a:bodyPr>
            <a:lstStyle/>
            <a:p>
              <a:r>
                <a:rPr lang="en-US" sz="1400" dirty="0"/>
                <a:t>2</a:t>
              </a:r>
            </a:p>
          </p:txBody>
        </p:sp>
      </p:grpSp>
      <p:grpSp>
        <p:nvGrpSpPr>
          <p:cNvPr id="4" name="Group 3"/>
          <p:cNvGrpSpPr/>
          <p:nvPr/>
        </p:nvGrpSpPr>
        <p:grpSpPr>
          <a:xfrm>
            <a:off x="3209261" y="2768262"/>
            <a:ext cx="5245706" cy="1198573"/>
            <a:chOff x="1685261" y="2768261"/>
            <a:chExt cx="5245706" cy="1198573"/>
          </a:xfrm>
        </p:grpSpPr>
        <p:sp>
          <p:nvSpPr>
            <p:cNvPr id="17" name="Rectangle 16"/>
            <p:cNvSpPr/>
            <p:nvPr/>
          </p:nvSpPr>
          <p:spPr>
            <a:xfrm>
              <a:off x="5599657" y="2775662"/>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Button</a:t>
              </a:r>
            </a:p>
          </p:txBody>
        </p:sp>
        <p:sp>
          <p:nvSpPr>
            <p:cNvPr id="26" name="Rectangle 25"/>
            <p:cNvSpPr/>
            <p:nvPr/>
          </p:nvSpPr>
          <p:spPr>
            <a:xfrm>
              <a:off x="5599657" y="3126007"/>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state</a:t>
              </a:r>
            </a:p>
          </p:txBody>
        </p:sp>
        <p:sp>
          <p:nvSpPr>
            <p:cNvPr id="28" name="Rectangle 27"/>
            <p:cNvSpPr/>
            <p:nvPr/>
          </p:nvSpPr>
          <p:spPr>
            <a:xfrm>
              <a:off x="5599657" y="3476352"/>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push() release()</a:t>
              </a:r>
            </a:p>
          </p:txBody>
        </p:sp>
        <p:cxnSp>
          <p:nvCxnSpPr>
            <p:cNvPr id="29" name="Straight Connector 28"/>
            <p:cNvCxnSpPr>
              <a:stCxn id="31" idx="3"/>
              <a:endCxn id="26" idx="1"/>
            </p:cNvCxnSpPr>
            <p:nvPr/>
          </p:nvCxnSpPr>
          <p:spPr>
            <a:xfrm>
              <a:off x="3016571" y="3295508"/>
              <a:ext cx="2583086" cy="5672"/>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685261" y="276826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Watch</a:t>
              </a:r>
            </a:p>
          </p:txBody>
        </p:sp>
        <p:sp>
          <p:nvSpPr>
            <p:cNvPr id="31" name="Rectangle 30"/>
            <p:cNvSpPr/>
            <p:nvPr/>
          </p:nvSpPr>
          <p:spPr>
            <a:xfrm>
              <a:off x="1685261" y="3120335"/>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32" name="Rectangle 31"/>
            <p:cNvSpPr/>
            <p:nvPr/>
          </p:nvSpPr>
          <p:spPr>
            <a:xfrm>
              <a:off x="1685261" y="3468951"/>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grpSp>
    </p:spTree>
    <p:extLst>
      <p:ext uri="{BB962C8B-B14F-4D97-AF65-F5344CB8AC3E}">
        <p14:creationId xmlns:p14="http://schemas.microsoft.com/office/powerpoint/2010/main" val="102847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Homework #3 -Solution</a:t>
            </a:r>
          </a:p>
        </p:txBody>
      </p:sp>
      <p:sp>
        <p:nvSpPr>
          <p:cNvPr id="3" name="Inhaltsplatzhalter 2"/>
          <p:cNvSpPr>
            <a:spLocks noGrp="1"/>
          </p:cNvSpPr>
          <p:nvPr>
            <p:ph idx="1"/>
          </p:nvPr>
        </p:nvSpPr>
        <p:spPr/>
        <p:txBody>
          <a:bodyPr>
            <a:normAutofit/>
          </a:bodyPr>
          <a:lstStyle/>
          <a:p>
            <a:pPr marL="457200" indent="-457200">
              <a:buFont typeface="+mj-lt"/>
              <a:buAutoNum type="arabicPeriod" startAt="3"/>
            </a:pPr>
            <a:r>
              <a:rPr lang="en-GB" dirty="0"/>
              <a:t>A typical Software Development Lifecycle consists of different activities, are all of these activities equally important? Could we leave some activities out, if yes which ones?</a:t>
            </a:r>
          </a:p>
          <a:p>
            <a:pPr marL="0" indent="0">
              <a:buNone/>
            </a:pPr>
            <a:endParaRPr lang="en-GB" dirty="0"/>
          </a:p>
          <a:p>
            <a:pPr marL="0" indent="0">
              <a:buNone/>
            </a:pPr>
            <a:r>
              <a:rPr lang="en-US" dirty="0"/>
              <a:t>There is no “one size fits all” software lifecycle model that works for all possible software engineering projects</a:t>
            </a:r>
          </a:p>
          <a:p>
            <a:pPr marL="0" indent="0">
              <a:buNone/>
            </a:pPr>
            <a:r>
              <a:rPr lang="en-GB" dirty="0"/>
              <a:t>A minimal software lifecycle consists of just </a:t>
            </a:r>
            <a:r>
              <a:rPr lang="en-GB" b="1" dirty="0"/>
              <a:t>one</a:t>
            </a:r>
            <a:r>
              <a:rPr lang="en-GB" dirty="0"/>
              <a:t> activity:</a:t>
            </a:r>
          </a:p>
          <a:p>
            <a:pPr marL="0" indent="0" algn="ctr">
              <a:buNone/>
            </a:pPr>
            <a:r>
              <a:rPr lang="en-GB" b="1" dirty="0"/>
              <a:t>Implementation</a:t>
            </a:r>
          </a:p>
          <a:p>
            <a:pPr marL="0" indent="0">
              <a:buNone/>
            </a:pPr>
            <a:endParaRPr lang="en-GB" dirty="0"/>
          </a:p>
          <a:p>
            <a:pPr marL="457200" indent="-457200">
              <a:buFont typeface="+mj-lt"/>
              <a:buAutoNum type="arabicPeriod" startAt="6"/>
            </a:pPr>
            <a:endParaRPr lang="en-GB" dirty="0"/>
          </a:p>
        </p:txBody>
      </p:sp>
    </p:spTree>
    <p:extLst>
      <p:ext uri="{BB962C8B-B14F-4D97-AF65-F5344CB8AC3E}">
        <p14:creationId xmlns:p14="http://schemas.microsoft.com/office/powerpoint/2010/main" val="1145235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Associations</a:t>
            </a:r>
            <a:endParaRPr lang="en-US" dirty="0"/>
          </a:p>
        </p:txBody>
      </p:sp>
      <p:sp>
        <p:nvSpPr>
          <p:cNvPr id="7" name="Content Placeholder 6"/>
          <p:cNvSpPr>
            <a:spLocks noGrp="1"/>
          </p:cNvSpPr>
          <p:nvPr>
            <p:ph idx="1"/>
          </p:nvPr>
        </p:nvSpPr>
        <p:spPr/>
        <p:txBody>
          <a:bodyPr>
            <a:normAutofit lnSpcReduction="10000"/>
          </a:bodyPr>
          <a:lstStyle/>
          <a:p>
            <a:r>
              <a:rPr lang="en-US"/>
              <a:t>1-to-1:</a:t>
            </a:r>
          </a:p>
          <a:p>
            <a:endParaRPr lang="en-US"/>
          </a:p>
          <a:p>
            <a:endParaRPr lang="en-US"/>
          </a:p>
          <a:p>
            <a:endParaRPr lang="en-US"/>
          </a:p>
          <a:p>
            <a:r>
              <a:rPr lang="en-US"/>
              <a:t>1-to-many:</a:t>
            </a:r>
          </a:p>
          <a:p>
            <a:endParaRPr lang="en-US"/>
          </a:p>
          <a:p>
            <a:endParaRPr lang="en-US"/>
          </a:p>
          <a:p>
            <a:endParaRPr lang="en-US"/>
          </a:p>
          <a:p>
            <a:r>
              <a:rPr lang="en-US"/>
              <a:t>many-to-many:</a:t>
            </a:r>
            <a:endParaRPr lang="en-US" dirty="0"/>
          </a:p>
        </p:txBody>
      </p:sp>
      <p:grpSp>
        <p:nvGrpSpPr>
          <p:cNvPr id="3" name="Group 2"/>
          <p:cNvGrpSpPr/>
          <p:nvPr/>
        </p:nvGrpSpPr>
        <p:grpSpPr>
          <a:xfrm>
            <a:off x="4877835" y="3100323"/>
            <a:ext cx="5210561" cy="1210018"/>
            <a:chOff x="-455035" y="4359491"/>
            <a:chExt cx="5210561" cy="1210018"/>
          </a:xfrm>
        </p:grpSpPr>
        <p:grpSp>
          <p:nvGrpSpPr>
            <p:cNvPr id="42" name="Group 41"/>
            <p:cNvGrpSpPr/>
            <p:nvPr/>
          </p:nvGrpSpPr>
          <p:grpSpPr>
            <a:xfrm>
              <a:off x="3424216" y="4378337"/>
              <a:ext cx="1331310" cy="1191172"/>
              <a:chOff x="621862" y="2706414"/>
              <a:chExt cx="1331310" cy="1191172"/>
            </a:xfrm>
          </p:grpSpPr>
          <p:sp>
            <p:nvSpPr>
              <p:cNvPr id="43" name="Rectangle 42"/>
              <p:cNvSpPr/>
              <p:nvPr/>
            </p:nvSpPr>
            <p:spPr>
              <a:xfrm>
                <a:off x="621862" y="2706414"/>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Button</a:t>
                </a:r>
              </a:p>
            </p:txBody>
          </p:sp>
          <p:sp>
            <p:nvSpPr>
              <p:cNvPr id="44" name="Rectangle 43"/>
              <p:cNvSpPr/>
              <p:nvPr/>
            </p:nvSpPr>
            <p:spPr>
              <a:xfrm>
                <a:off x="621862" y="3056759"/>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state</a:t>
                </a:r>
              </a:p>
            </p:txBody>
          </p:sp>
          <p:sp>
            <p:nvSpPr>
              <p:cNvPr id="45" name="Rectangle 44"/>
              <p:cNvSpPr/>
              <p:nvPr/>
            </p:nvSpPr>
            <p:spPr>
              <a:xfrm>
                <a:off x="621862" y="3407104"/>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push() release()</a:t>
                </a:r>
              </a:p>
            </p:txBody>
          </p:sp>
        </p:grpSp>
        <p:cxnSp>
          <p:nvCxnSpPr>
            <p:cNvPr id="46" name="Straight Connector 45"/>
            <p:cNvCxnSpPr/>
            <p:nvPr/>
          </p:nvCxnSpPr>
          <p:spPr>
            <a:xfrm flipV="1">
              <a:off x="862838" y="4889058"/>
              <a:ext cx="2547941" cy="1"/>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55035" y="435949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Watch</a:t>
              </a:r>
            </a:p>
          </p:txBody>
        </p:sp>
        <p:sp>
          <p:nvSpPr>
            <p:cNvPr id="48" name="Rectangle 47"/>
            <p:cNvSpPr/>
            <p:nvPr/>
          </p:nvSpPr>
          <p:spPr>
            <a:xfrm>
              <a:off x="-455035" y="4711565"/>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49" name="Rectangle 48"/>
            <p:cNvSpPr/>
            <p:nvPr/>
          </p:nvSpPr>
          <p:spPr>
            <a:xfrm>
              <a:off x="-455035" y="5060181"/>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50" name="TextBox 49"/>
            <p:cNvSpPr txBox="1"/>
            <p:nvPr/>
          </p:nvSpPr>
          <p:spPr>
            <a:xfrm>
              <a:off x="876275" y="4581282"/>
              <a:ext cx="284515" cy="307777"/>
            </a:xfrm>
            <a:prstGeom prst="rect">
              <a:avLst/>
            </a:prstGeom>
            <a:noFill/>
          </p:spPr>
          <p:txBody>
            <a:bodyPr wrap="none" rtlCol="0">
              <a:spAutoFit/>
            </a:bodyPr>
            <a:lstStyle/>
            <a:p>
              <a:r>
                <a:rPr lang="en-US" sz="1400" dirty="0"/>
                <a:t>1</a:t>
              </a:r>
            </a:p>
          </p:txBody>
        </p:sp>
        <p:sp>
          <p:nvSpPr>
            <p:cNvPr id="51" name="TextBox 50"/>
            <p:cNvSpPr txBox="1"/>
            <p:nvPr/>
          </p:nvSpPr>
          <p:spPr>
            <a:xfrm>
              <a:off x="3139701" y="4574793"/>
              <a:ext cx="274434" cy="307777"/>
            </a:xfrm>
            <a:prstGeom prst="rect">
              <a:avLst/>
            </a:prstGeom>
            <a:noFill/>
          </p:spPr>
          <p:txBody>
            <a:bodyPr wrap="none" rtlCol="0">
              <a:spAutoFit/>
            </a:bodyPr>
            <a:lstStyle/>
            <a:p>
              <a:r>
                <a:rPr lang="en-US" sz="1400" dirty="0"/>
                <a:t>*</a:t>
              </a:r>
            </a:p>
          </p:txBody>
        </p:sp>
      </p:grpSp>
      <p:grpSp>
        <p:nvGrpSpPr>
          <p:cNvPr id="53" name="Group 52"/>
          <p:cNvGrpSpPr/>
          <p:nvPr/>
        </p:nvGrpSpPr>
        <p:grpSpPr>
          <a:xfrm>
            <a:off x="4877835" y="1346551"/>
            <a:ext cx="5210561" cy="1210018"/>
            <a:chOff x="-455035" y="4359491"/>
            <a:chExt cx="5210561" cy="1210018"/>
          </a:xfrm>
        </p:grpSpPr>
        <p:grpSp>
          <p:nvGrpSpPr>
            <p:cNvPr id="54" name="Group 53"/>
            <p:cNvGrpSpPr/>
            <p:nvPr/>
          </p:nvGrpSpPr>
          <p:grpSpPr>
            <a:xfrm>
              <a:off x="3424216" y="4378337"/>
              <a:ext cx="1331310" cy="1191172"/>
              <a:chOff x="621862" y="2706414"/>
              <a:chExt cx="1331310" cy="1191172"/>
            </a:xfrm>
          </p:grpSpPr>
          <p:sp>
            <p:nvSpPr>
              <p:cNvPr id="61" name="Rectangle 60"/>
              <p:cNvSpPr/>
              <p:nvPr/>
            </p:nvSpPr>
            <p:spPr>
              <a:xfrm>
                <a:off x="621862" y="2706414"/>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Button</a:t>
                </a:r>
              </a:p>
            </p:txBody>
          </p:sp>
          <p:sp>
            <p:nvSpPr>
              <p:cNvPr id="62" name="Rectangle 61"/>
              <p:cNvSpPr/>
              <p:nvPr/>
            </p:nvSpPr>
            <p:spPr>
              <a:xfrm>
                <a:off x="621862" y="3056759"/>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state</a:t>
                </a:r>
              </a:p>
            </p:txBody>
          </p:sp>
          <p:sp>
            <p:nvSpPr>
              <p:cNvPr id="63" name="Rectangle 62"/>
              <p:cNvSpPr/>
              <p:nvPr/>
            </p:nvSpPr>
            <p:spPr>
              <a:xfrm>
                <a:off x="621862" y="3407104"/>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push() release()</a:t>
                </a:r>
              </a:p>
            </p:txBody>
          </p:sp>
        </p:grpSp>
        <p:cxnSp>
          <p:nvCxnSpPr>
            <p:cNvPr id="55" name="Straight Connector 54"/>
            <p:cNvCxnSpPr/>
            <p:nvPr/>
          </p:nvCxnSpPr>
          <p:spPr>
            <a:xfrm flipV="1">
              <a:off x="862838" y="4889058"/>
              <a:ext cx="2547941" cy="1"/>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455035" y="435949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Watch</a:t>
              </a:r>
            </a:p>
          </p:txBody>
        </p:sp>
        <p:sp>
          <p:nvSpPr>
            <p:cNvPr id="57" name="Rectangle 56"/>
            <p:cNvSpPr/>
            <p:nvPr/>
          </p:nvSpPr>
          <p:spPr>
            <a:xfrm>
              <a:off x="-455035" y="4711565"/>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58" name="Rectangle 57"/>
            <p:cNvSpPr/>
            <p:nvPr/>
          </p:nvSpPr>
          <p:spPr>
            <a:xfrm>
              <a:off x="-455035" y="5060181"/>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59" name="TextBox 58"/>
            <p:cNvSpPr txBox="1"/>
            <p:nvPr/>
          </p:nvSpPr>
          <p:spPr>
            <a:xfrm>
              <a:off x="876275" y="4581282"/>
              <a:ext cx="284515" cy="307777"/>
            </a:xfrm>
            <a:prstGeom prst="rect">
              <a:avLst/>
            </a:prstGeom>
            <a:noFill/>
          </p:spPr>
          <p:txBody>
            <a:bodyPr wrap="none" rtlCol="0">
              <a:spAutoFit/>
            </a:bodyPr>
            <a:lstStyle/>
            <a:p>
              <a:r>
                <a:rPr lang="en-US" sz="1400" dirty="0"/>
                <a:t>1</a:t>
              </a:r>
            </a:p>
          </p:txBody>
        </p:sp>
        <p:sp>
          <p:nvSpPr>
            <p:cNvPr id="60" name="TextBox 59"/>
            <p:cNvSpPr txBox="1"/>
            <p:nvPr/>
          </p:nvSpPr>
          <p:spPr>
            <a:xfrm>
              <a:off x="3139701" y="4574793"/>
              <a:ext cx="284515" cy="307777"/>
            </a:xfrm>
            <a:prstGeom prst="rect">
              <a:avLst/>
            </a:prstGeom>
            <a:noFill/>
          </p:spPr>
          <p:txBody>
            <a:bodyPr wrap="none" rtlCol="0">
              <a:spAutoFit/>
            </a:bodyPr>
            <a:lstStyle/>
            <a:p>
              <a:r>
                <a:rPr lang="en-US" sz="1400" dirty="0"/>
                <a:t>1</a:t>
              </a:r>
            </a:p>
          </p:txBody>
        </p:sp>
      </p:grpSp>
      <p:grpSp>
        <p:nvGrpSpPr>
          <p:cNvPr id="64" name="Group 63"/>
          <p:cNvGrpSpPr/>
          <p:nvPr/>
        </p:nvGrpSpPr>
        <p:grpSpPr>
          <a:xfrm>
            <a:off x="4877835" y="4853259"/>
            <a:ext cx="5210561" cy="1210018"/>
            <a:chOff x="-455035" y="4359491"/>
            <a:chExt cx="5210561" cy="1210018"/>
          </a:xfrm>
        </p:grpSpPr>
        <p:grpSp>
          <p:nvGrpSpPr>
            <p:cNvPr id="65" name="Group 64"/>
            <p:cNvGrpSpPr/>
            <p:nvPr/>
          </p:nvGrpSpPr>
          <p:grpSpPr>
            <a:xfrm>
              <a:off x="3424216" y="4378337"/>
              <a:ext cx="1331310" cy="1191172"/>
              <a:chOff x="621862" y="2706414"/>
              <a:chExt cx="1331310" cy="1191172"/>
            </a:xfrm>
          </p:grpSpPr>
          <p:sp>
            <p:nvSpPr>
              <p:cNvPr id="72" name="Rectangle 71"/>
              <p:cNvSpPr/>
              <p:nvPr/>
            </p:nvSpPr>
            <p:spPr>
              <a:xfrm>
                <a:off x="621862" y="2706414"/>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Lecture</a:t>
                </a:r>
              </a:p>
            </p:txBody>
          </p:sp>
          <p:sp>
            <p:nvSpPr>
              <p:cNvPr id="73" name="Rectangle 72"/>
              <p:cNvSpPr/>
              <p:nvPr/>
            </p:nvSpPr>
            <p:spPr>
              <a:xfrm>
                <a:off x="621862" y="3056759"/>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74" name="Rectangle 73"/>
              <p:cNvSpPr/>
              <p:nvPr/>
            </p:nvSpPr>
            <p:spPr>
              <a:xfrm>
                <a:off x="621862" y="3407104"/>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cxnSp>
          <p:nvCxnSpPr>
            <p:cNvPr id="66" name="Straight Connector 65"/>
            <p:cNvCxnSpPr/>
            <p:nvPr/>
          </p:nvCxnSpPr>
          <p:spPr>
            <a:xfrm flipV="1">
              <a:off x="862838" y="4889058"/>
              <a:ext cx="2547941" cy="1"/>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455035" y="435949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Student</a:t>
              </a:r>
            </a:p>
          </p:txBody>
        </p:sp>
        <p:sp>
          <p:nvSpPr>
            <p:cNvPr id="68" name="Rectangle 67"/>
            <p:cNvSpPr/>
            <p:nvPr/>
          </p:nvSpPr>
          <p:spPr>
            <a:xfrm>
              <a:off x="-455035" y="4711565"/>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69" name="Rectangle 68"/>
            <p:cNvSpPr/>
            <p:nvPr/>
          </p:nvSpPr>
          <p:spPr>
            <a:xfrm>
              <a:off x="-455035" y="5060181"/>
              <a:ext cx="1331310" cy="4904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 </a:t>
              </a:r>
            </a:p>
          </p:txBody>
        </p:sp>
        <p:sp>
          <p:nvSpPr>
            <p:cNvPr id="70" name="TextBox 69"/>
            <p:cNvSpPr txBox="1"/>
            <p:nvPr/>
          </p:nvSpPr>
          <p:spPr>
            <a:xfrm>
              <a:off x="876275" y="4581282"/>
              <a:ext cx="274434" cy="307777"/>
            </a:xfrm>
            <a:prstGeom prst="rect">
              <a:avLst/>
            </a:prstGeom>
            <a:noFill/>
          </p:spPr>
          <p:txBody>
            <a:bodyPr wrap="none" rtlCol="0">
              <a:spAutoFit/>
            </a:bodyPr>
            <a:lstStyle/>
            <a:p>
              <a:r>
                <a:rPr lang="en-US" sz="1400" dirty="0"/>
                <a:t>*</a:t>
              </a:r>
            </a:p>
          </p:txBody>
        </p:sp>
        <p:sp>
          <p:nvSpPr>
            <p:cNvPr id="71" name="TextBox 70"/>
            <p:cNvSpPr txBox="1"/>
            <p:nvPr/>
          </p:nvSpPr>
          <p:spPr>
            <a:xfrm>
              <a:off x="3139701" y="4574793"/>
              <a:ext cx="274434" cy="307777"/>
            </a:xfrm>
            <a:prstGeom prst="rect">
              <a:avLst/>
            </a:prstGeom>
            <a:noFill/>
          </p:spPr>
          <p:txBody>
            <a:bodyPr wrap="none" rtlCol="0">
              <a:spAutoFit/>
            </a:bodyPr>
            <a:lstStyle/>
            <a:p>
              <a:r>
                <a:rPr lang="en-US" sz="1400" dirty="0"/>
                <a:t>*</a:t>
              </a:r>
            </a:p>
          </p:txBody>
        </p:sp>
      </p:grpSp>
    </p:spTree>
    <p:extLst>
      <p:ext uri="{BB962C8B-B14F-4D97-AF65-F5344CB8AC3E}">
        <p14:creationId xmlns:p14="http://schemas.microsoft.com/office/powerpoint/2010/main" val="67495002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a:ea typeface="ＭＳ Ｐゴシック" pitchFamily="-1" charset="-128"/>
                <a:cs typeface="ＭＳ Ｐゴシック" pitchFamily="-1" charset="-128"/>
              </a:rPr>
              <a:t>Mapping Unidirectional </a:t>
            </a:r>
            <a:br>
              <a:rPr lang="en-US">
                <a:ea typeface="ＭＳ Ｐゴシック" pitchFamily="-1" charset="-128"/>
                <a:cs typeface="ＭＳ Ｐゴシック" pitchFamily="-1" charset="-128"/>
              </a:rPr>
            </a:br>
            <a:r>
              <a:rPr lang="en-US">
                <a:ea typeface="ＭＳ Ｐゴシック" pitchFamily="-1" charset="-128"/>
                <a:cs typeface="ＭＳ Ｐゴシック" pitchFamily="-1" charset="-128"/>
              </a:rPr>
              <a:t>1-to-1 Associations</a:t>
            </a:r>
          </a:p>
        </p:txBody>
      </p:sp>
      <p:sp>
        <p:nvSpPr>
          <p:cNvPr id="40963" name="Rectangle 4"/>
          <p:cNvSpPr>
            <a:spLocks noChangeArrowheads="1"/>
          </p:cNvSpPr>
          <p:nvPr/>
        </p:nvSpPr>
        <p:spPr bwMode="auto">
          <a:xfrm>
            <a:off x="7413626" y="1625601"/>
            <a:ext cx="2697163" cy="441325"/>
          </a:xfrm>
          <a:prstGeom prst="rect">
            <a:avLst/>
          </a:prstGeom>
          <a:noFill/>
          <a:ln w="23813">
            <a:solidFill>
              <a:srgbClr val="000000"/>
            </a:solidFill>
            <a:miter lim="800000"/>
            <a:headEnd/>
            <a:tailEnd/>
          </a:ln>
        </p:spPr>
        <p:txBody>
          <a:bodyPr>
            <a:prstTxWarp prst="textNoShape">
              <a:avLst/>
            </a:prstTxWarp>
          </a:bodyPr>
          <a:lstStyle/>
          <a:p>
            <a:endParaRPr lang="en-US"/>
          </a:p>
        </p:txBody>
      </p:sp>
      <p:sp>
        <p:nvSpPr>
          <p:cNvPr id="40964" name="Rectangle 5"/>
          <p:cNvSpPr>
            <a:spLocks noChangeArrowheads="1"/>
          </p:cNvSpPr>
          <p:nvPr/>
        </p:nvSpPr>
        <p:spPr bwMode="auto">
          <a:xfrm>
            <a:off x="8332789" y="1719264"/>
            <a:ext cx="976229"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Account</a:t>
            </a:r>
            <a:endParaRPr lang="en-US">
              <a:latin typeface="Lucida Sans Typewriter" pitchFamily="-1" charset="0"/>
            </a:endParaRPr>
          </a:p>
        </p:txBody>
      </p:sp>
      <p:sp>
        <p:nvSpPr>
          <p:cNvPr id="40965" name="Rectangle 6"/>
          <p:cNvSpPr>
            <a:spLocks noChangeArrowheads="1"/>
          </p:cNvSpPr>
          <p:nvPr/>
        </p:nvSpPr>
        <p:spPr bwMode="auto">
          <a:xfrm>
            <a:off x="2563814" y="1614489"/>
            <a:ext cx="2674937" cy="441325"/>
          </a:xfrm>
          <a:prstGeom prst="rect">
            <a:avLst/>
          </a:prstGeom>
          <a:noFill/>
          <a:ln w="23813">
            <a:solidFill>
              <a:srgbClr val="000000"/>
            </a:solidFill>
            <a:miter lim="800000"/>
            <a:headEnd/>
            <a:tailEnd/>
          </a:ln>
        </p:spPr>
        <p:txBody>
          <a:bodyPr>
            <a:prstTxWarp prst="textNoShape">
              <a:avLst/>
            </a:prstTxWarp>
          </a:bodyPr>
          <a:lstStyle/>
          <a:p>
            <a:endParaRPr lang="en-US"/>
          </a:p>
        </p:txBody>
      </p:sp>
      <p:sp>
        <p:nvSpPr>
          <p:cNvPr id="40966" name="Rectangle 7"/>
          <p:cNvSpPr>
            <a:spLocks noChangeArrowheads="1"/>
          </p:cNvSpPr>
          <p:nvPr/>
        </p:nvSpPr>
        <p:spPr bwMode="auto">
          <a:xfrm>
            <a:off x="3309939" y="1719264"/>
            <a:ext cx="1394613"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Advertiser</a:t>
            </a:r>
            <a:endParaRPr lang="en-US">
              <a:latin typeface="Lucida Sans Typewriter" pitchFamily="-1" charset="0"/>
            </a:endParaRPr>
          </a:p>
        </p:txBody>
      </p:sp>
      <p:sp>
        <p:nvSpPr>
          <p:cNvPr id="40967" name="Line 8"/>
          <p:cNvSpPr>
            <a:spLocks noChangeShapeType="1"/>
          </p:cNvSpPr>
          <p:nvPr/>
        </p:nvSpPr>
        <p:spPr bwMode="auto">
          <a:xfrm flipH="1">
            <a:off x="5227639" y="1835150"/>
            <a:ext cx="2185987" cy="1588"/>
          </a:xfrm>
          <a:prstGeom prst="line">
            <a:avLst/>
          </a:prstGeom>
          <a:noFill/>
          <a:ln w="23813">
            <a:solidFill>
              <a:srgbClr val="000000"/>
            </a:solidFill>
            <a:round/>
            <a:headEnd/>
            <a:tailEnd/>
          </a:ln>
        </p:spPr>
        <p:txBody>
          <a:bodyPr>
            <a:prstTxWarp prst="textNoShape">
              <a:avLst/>
            </a:prstTxWarp>
          </a:bodyPr>
          <a:lstStyle/>
          <a:p>
            <a:endParaRPr lang="en-US"/>
          </a:p>
        </p:txBody>
      </p:sp>
      <p:sp>
        <p:nvSpPr>
          <p:cNvPr id="40968" name="Rectangle 9"/>
          <p:cNvSpPr>
            <a:spLocks noChangeArrowheads="1"/>
          </p:cNvSpPr>
          <p:nvPr/>
        </p:nvSpPr>
        <p:spPr bwMode="auto">
          <a:xfrm>
            <a:off x="7216776" y="1579564"/>
            <a:ext cx="138113" cy="274637"/>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1</a:t>
            </a:r>
            <a:endParaRPr lang="en-US">
              <a:latin typeface="Lucida Sans Typewriter" pitchFamily="-1" charset="0"/>
            </a:endParaRPr>
          </a:p>
        </p:txBody>
      </p:sp>
      <p:sp>
        <p:nvSpPr>
          <p:cNvPr id="40969" name="Rectangle 10"/>
          <p:cNvSpPr>
            <a:spLocks noChangeArrowheads="1"/>
          </p:cNvSpPr>
          <p:nvPr/>
        </p:nvSpPr>
        <p:spPr bwMode="auto">
          <a:xfrm>
            <a:off x="5264151" y="1579564"/>
            <a:ext cx="138113" cy="274637"/>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1</a:t>
            </a:r>
            <a:endParaRPr lang="en-US">
              <a:latin typeface="Lucida Sans Typewriter" pitchFamily="-1" charset="0"/>
            </a:endParaRPr>
          </a:p>
        </p:txBody>
      </p:sp>
      <p:sp>
        <p:nvSpPr>
          <p:cNvPr id="40971" name="Rectangle 19"/>
          <p:cNvSpPr>
            <a:spLocks noChangeArrowheads="1"/>
          </p:cNvSpPr>
          <p:nvPr/>
        </p:nvSpPr>
        <p:spPr bwMode="auto">
          <a:xfrm>
            <a:off x="1903414" y="1073151"/>
            <a:ext cx="5705475" cy="309563"/>
          </a:xfrm>
          <a:prstGeom prst="rect">
            <a:avLst/>
          </a:prstGeom>
          <a:noFill/>
          <a:ln w="9525">
            <a:noFill/>
            <a:miter lim="800000"/>
            <a:headEnd/>
            <a:tailEnd/>
          </a:ln>
        </p:spPr>
        <p:txBody>
          <a:bodyPr wrap="none" lIns="0" tIns="0" rIns="0" bIns="0">
            <a:prstTxWarp prst="textNoShape">
              <a:avLst/>
            </a:prstTxWarp>
            <a:spAutoFit/>
          </a:bodyPr>
          <a:lstStyle/>
          <a:p>
            <a:r>
              <a:rPr lang="en-US" sz="2000">
                <a:solidFill>
                  <a:srgbClr val="000000"/>
                </a:solidFill>
                <a:latin typeface="Verdana" pitchFamily="-1" charset="0"/>
              </a:rPr>
              <a:t>Object design model before transformation: </a:t>
            </a:r>
            <a:endParaRPr lang="en-US" sz="2000">
              <a:latin typeface="Verdana" pitchFamily="-1" charset="0"/>
            </a:endParaRPr>
          </a:p>
        </p:txBody>
      </p:sp>
      <p:sp>
        <p:nvSpPr>
          <p:cNvPr id="252948" name="Rectangle 20"/>
          <p:cNvSpPr>
            <a:spLocks noChangeArrowheads="1"/>
          </p:cNvSpPr>
          <p:nvPr/>
        </p:nvSpPr>
        <p:spPr bwMode="auto">
          <a:xfrm>
            <a:off x="1903413" y="2689226"/>
            <a:ext cx="4471096" cy="307777"/>
          </a:xfrm>
          <a:prstGeom prst="rect">
            <a:avLst/>
          </a:prstGeom>
          <a:noFill/>
          <a:ln w="9525">
            <a:noFill/>
            <a:miter lim="800000"/>
            <a:headEnd/>
            <a:tailEnd/>
          </a:ln>
        </p:spPr>
        <p:txBody>
          <a:bodyPr wrap="none" lIns="0" tIns="0" rIns="0" bIns="0">
            <a:prstTxWarp prst="textNoShape">
              <a:avLst/>
            </a:prstTxWarp>
            <a:spAutoFit/>
          </a:bodyPr>
          <a:lstStyle/>
          <a:p>
            <a:r>
              <a:rPr lang="en-US" sz="2000" dirty="0">
                <a:solidFill>
                  <a:srgbClr val="000000"/>
                </a:solidFill>
                <a:latin typeface="Verdana" pitchFamily="-1" charset="0"/>
              </a:rPr>
              <a:t>Source code after transformation: </a:t>
            </a:r>
            <a:endParaRPr lang="en-US" sz="2800" b="1" dirty="0"/>
          </a:p>
        </p:txBody>
      </p:sp>
      <p:sp>
        <p:nvSpPr>
          <p:cNvPr id="252952" name="Rectangle 24"/>
          <p:cNvSpPr>
            <a:spLocks noChangeArrowheads="1"/>
          </p:cNvSpPr>
          <p:nvPr/>
        </p:nvSpPr>
        <p:spPr bwMode="auto">
          <a:xfrm>
            <a:off x="3352800" y="3181350"/>
            <a:ext cx="6781800" cy="3200400"/>
          </a:xfrm>
          <a:prstGeom prst="rect">
            <a:avLst/>
          </a:prstGeom>
          <a:noFill/>
          <a:ln w="12700">
            <a:noFill/>
            <a:miter lim="800000"/>
            <a:headEnd/>
            <a:tailEnd/>
          </a:ln>
        </p:spPr>
        <p:txBody>
          <a:bodyPr lIns="90487" tIns="44450" rIns="90487" bIns="44450">
            <a:prstTxWarp prst="textNoShape">
              <a:avLst/>
            </a:prstTxWarp>
          </a:bodyPr>
          <a:lstStyle/>
          <a:p>
            <a:r>
              <a:rPr lang="en-US" sz="2000" b="1" dirty="0">
                <a:latin typeface="Lucida Sans Typewriter" pitchFamily="-1" charset="0"/>
              </a:rPr>
              <a:t>public class</a:t>
            </a:r>
            <a:r>
              <a:rPr lang="en-US" sz="2000" dirty="0">
                <a:latin typeface="Lucida Sans Typewriter" pitchFamily="-1" charset="0"/>
              </a:rPr>
              <a:t> Advertiser {</a:t>
            </a:r>
          </a:p>
          <a:p>
            <a:r>
              <a:rPr lang="en-US" sz="2000" dirty="0">
                <a:latin typeface="Lucida Sans Typewriter" pitchFamily="-1" charset="0"/>
              </a:rPr>
              <a:t>	</a:t>
            </a:r>
            <a:r>
              <a:rPr lang="en-US" sz="2000" b="1" dirty="0">
                <a:latin typeface="Lucida Sans Typewriter" pitchFamily="-1" charset="0"/>
              </a:rPr>
              <a:t>private</a:t>
            </a:r>
            <a:r>
              <a:rPr lang="en-US" sz="2000" dirty="0">
                <a:latin typeface="Lucida Sans Typewriter" pitchFamily="-1" charset="0"/>
              </a:rPr>
              <a:t> Account account;</a:t>
            </a:r>
          </a:p>
          <a:p>
            <a:r>
              <a:rPr lang="en-US" sz="2000" dirty="0">
                <a:latin typeface="Lucida Sans Typewriter" pitchFamily="-1" charset="0"/>
              </a:rPr>
              <a:t>	</a:t>
            </a:r>
            <a:r>
              <a:rPr lang="en-US" sz="2000" b="1" dirty="0">
                <a:latin typeface="Lucida Sans Typewriter" pitchFamily="-1" charset="0"/>
              </a:rPr>
              <a:t>public</a:t>
            </a:r>
            <a:r>
              <a:rPr lang="en-US" sz="2000" dirty="0">
                <a:latin typeface="Lucida Sans Typewriter" pitchFamily="-1" charset="0"/>
              </a:rPr>
              <a:t> Advertiser() {</a:t>
            </a:r>
          </a:p>
          <a:p>
            <a:r>
              <a:rPr lang="en-US" sz="2000" dirty="0">
                <a:latin typeface="Lucida Sans Typewriter" pitchFamily="-1" charset="0"/>
              </a:rPr>
              <a:t>		account = new Account();</a:t>
            </a:r>
          </a:p>
          <a:p>
            <a:r>
              <a:rPr lang="en-US" sz="2000" dirty="0">
                <a:latin typeface="Lucida Sans Typewriter" pitchFamily="-1" charset="0"/>
              </a:rPr>
              <a:t>	}</a:t>
            </a:r>
          </a:p>
          <a:p>
            <a:r>
              <a:rPr lang="en-US" sz="2000" dirty="0">
                <a:latin typeface="Lucida Sans Typewriter" pitchFamily="-1" charset="0"/>
              </a:rPr>
              <a:t>	</a:t>
            </a:r>
            <a:r>
              <a:rPr lang="en-US" sz="2000" b="1" dirty="0">
                <a:latin typeface="Lucida Sans Typewriter" pitchFamily="-1" charset="0"/>
              </a:rPr>
              <a:t>public</a:t>
            </a:r>
            <a:r>
              <a:rPr lang="en-US" sz="2000" dirty="0">
                <a:latin typeface="Lucida Sans Typewriter" pitchFamily="-1" charset="0"/>
              </a:rPr>
              <a:t> Account </a:t>
            </a:r>
            <a:r>
              <a:rPr lang="en-US" sz="2000" dirty="0" err="1">
                <a:latin typeface="Lucida Sans Typewriter" pitchFamily="-1" charset="0"/>
              </a:rPr>
              <a:t>getAccount</a:t>
            </a:r>
            <a:r>
              <a:rPr lang="en-US" sz="2000" dirty="0">
                <a:latin typeface="Lucida Sans Typewriter" pitchFamily="-1" charset="0"/>
              </a:rPr>
              <a:t>() {</a:t>
            </a:r>
          </a:p>
          <a:p>
            <a:r>
              <a:rPr lang="en-US" sz="2000" dirty="0">
                <a:latin typeface="Lucida Sans Typewriter" pitchFamily="-1" charset="0"/>
              </a:rPr>
              <a:t>		</a:t>
            </a:r>
            <a:r>
              <a:rPr lang="en-US" sz="2000" b="1" dirty="0">
                <a:latin typeface="Lucida Sans Typewriter" pitchFamily="-1" charset="0"/>
              </a:rPr>
              <a:t>return</a:t>
            </a:r>
            <a:r>
              <a:rPr lang="en-US" sz="2000" dirty="0">
                <a:latin typeface="Lucida Sans Typewriter" pitchFamily="-1" charset="0"/>
              </a:rPr>
              <a:t> account;</a:t>
            </a:r>
          </a:p>
          <a:p>
            <a:r>
              <a:rPr lang="en-US" sz="2000" dirty="0">
                <a:latin typeface="Lucida Sans Typewriter" pitchFamily="-1" charset="0"/>
              </a:rPr>
              <a:t>	}</a:t>
            </a:r>
          </a:p>
          <a:p>
            <a:r>
              <a:rPr lang="en-US" sz="2000" dirty="0">
                <a:latin typeface="Lucida Sans Typewriter" pitchFamily="-1" charset="0"/>
              </a:rPr>
              <a:t>}</a:t>
            </a:r>
          </a:p>
        </p:txBody>
      </p:sp>
      <p:sp>
        <p:nvSpPr>
          <p:cNvPr id="252956" name="Line 28"/>
          <p:cNvSpPr>
            <a:spLocks noChangeShapeType="1"/>
          </p:cNvSpPr>
          <p:nvPr/>
        </p:nvSpPr>
        <p:spPr bwMode="auto">
          <a:xfrm>
            <a:off x="3670301" y="2066925"/>
            <a:ext cx="2024063" cy="1162050"/>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
        <p:nvSpPr>
          <p:cNvPr id="252957" name="Line 29"/>
          <p:cNvSpPr>
            <a:spLocks noChangeShapeType="1"/>
          </p:cNvSpPr>
          <p:nvPr/>
        </p:nvSpPr>
        <p:spPr bwMode="auto">
          <a:xfrm flipH="1">
            <a:off x="6073775" y="2046289"/>
            <a:ext cx="3384550" cy="1576387"/>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0005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52956"/>
                                        </p:tgtEl>
                                        <p:attrNameLst>
                                          <p:attrName>style.visibility</p:attrName>
                                        </p:attrNameLst>
                                      </p:cBhvr>
                                      <p:to>
                                        <p:strVal val="visible"/>
                                      </p:to>
                                    </p:set>
                                    <p:anim calcmode="lin" valueType="num">
                                      <p:cBhvr>
                                        <p:cTn id="15" dur="500" fill="hold"/>
                                        <p:tgtEl>
                                          <p:spTgt spid="252956"/>
                                        </p:tgtEl>
                                        <p:attrNameLst>
                                          <p:attrName>ppt_x</p:attrName>
                                        </p:attrNameLst>
                                      </p:cBhvr>
                                      <p:tavLst>
                                        <p:tav tm="0">
                                          <p:val>
                                            <p:strVal val="#ppt_x"/>
                                          </p:val>
                                        </p:tav>
                                        <p:tav tm="100000">
                                          <p:val>
                                            <p:strVal val="#ppt_x"/>
                                          </p:val>
                                        </p:tav>
                                      </p:tavLst>
                                    </p:anim>
                                    <p:anim calcmode="lin" valueType="num">
                                      <p:cBhvr>
                                        <p:cTn id="16" dur="500" fill="hold"/>
                                        <p:tgtEl>
                                          <p:spTgt spid="252956"/>
                                        </p:tgtEl>
                                        <p:attrNameLst>
                                          <p:attrName>ppt_y</p:attrName>
                                        </p:attrNameLst>
                                      </p:cBhvr>
                                      <p:tavLst>
                                        <p:tav tm="0">
                                          <p:val>
                                            <p:strVal val="#ppt_y-#ppt_h/2"/>
                                          </p:val>
                                        </p:tav>
                                        <p:tav tm="100000">
                                          <p:val>
                                            <p:strVal val="#ppt_y"/>
                                          </p:val>
                                        </p:tav>
                                      </p:tavLst>
                                    </p:anim>
                                    <p:anim calcmode="lin" valueType="num">
                                      <p:cBhvr>
                                        <p:cTn id="17" dur="500" fill="hold"/>
                                        <p:tgtEl>
                                          <p:spTgt spid="252956"/>
                                        </p:tgtEl>
                                        <p:attrNameLst>
                                          <p:attrName>ppt_w</p:attrName>
                                        </p:attrNameLst>
                                      </p:cBhvr>
                                      <p:tavLst>
                                        <p:tav tm="0">
                                          <p:val>
                                            <p:strVal val="#ppt_w"/>
                                          </p:val>
                                        </p:tav>
                                        <p:tav tm="100000">
                                          <p:val>
                                            <p:strVal val="#ppt_w"/>
                                          </p:val>
                                        </p:tav>
                                      </p:tavLst>
                                    </p:anim>
                                    <p:anim calcmode="lin" valueType="num">
                                      <p:cBhvr>
                                        <p:cTn id="18" dur="500" fill="hold"/>
                                        <p:tgtEl>
                                          <p:spTgt spid="25295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252957"/>
                                        </p:tgtEl>
                                        <p:attrNameLst>
                                          <p:attrName>style.visibility</p:attrName>
                                        </p:attrNameLst>
                                      </p:cBhvr>
                                      <p:to>
                                        <p:strVal val="visible"/>
                                      </p:to>
                                    </p:set>
                                    <p:anim calcmode="lin" valueType="num">
                                      <p:cBhvr>
                                        <p:cTn id="23" dur="500" fill="hold"/>
                                        <p:tgtEl>
                                          <p:spTgt spid="252957"/>
                                        </p:tgtEl>
                                        <p:attrNameLst>
                                          <p:attrName>ppt_x</p:attrName>
                                        </p:attrNameLst>
                                      </p:cBhvr>
                                      <p:tavLst>
                                        <p:tav tm="0">
                                          <p:val>
                                            <p:strVal val="#ppt_x"/>
                                          </p:val>
                                        </p:tav>
                                        <p:tav tm="100000">
                                          <p:val>
                                            <p:strVal val="#ppt_x"/>
                                          </p:val>
                                        </p:tav>
                                      </p:tavLst>
                                    </p:anim>
                                    <p:anim calcmode="lin" valueType="num">
                                      <p:cBhvr>
                                        <p:cTn id="24" dur="500" fill="hold"/>
                                        <p:tgtEl>
                                          <p:spTgt spid="252957"/>
                                        </p:tgtEl>
                                        <p:attrNameLst>
                                          <p:attrName>ppt_y</p:attrName>
                                        </p:attrNameLst>
                                      </p:cBhvr>
                                      <p:tavLst>
                                        <p:tav tm="0">
                                          <p:val>
                                            <p:strVal val="#ppt_y-#ppt_h/2"/>
                                          </p:val>
                                        </p:tav>
                                        <p:tav tm="100000">
                                          <p:val>
                                            <p:strVal val="#ppt_y"/>
                                          </p:val>
                                        </p:tav>
                                      </p:tavLst>
                                    </p:anim>
                                    <p:anim calcmode="lin" valueType="num">
                                      <p:cBhvr>
                                        <p:cTn id="25" dur="500" fill="hold"/>
                                        <p:tgtEl>
                                          <p:spTgt spid="252957"/>
                                        </p:tgtEl>
                                        <p:attrNameLst>
                                          <p:attrName>ppt_w</p:attrName>
                                        </p:attrNameLst>
                                      </p:cBhvr>
                                      <p:tavLst>
                                        <p:tav tm="0">
                                          <p:val>
                                            <p:strVal val="#ppt_w"/>
                                          </p:val>
                                        </p:tav>
                                        <p:tav tm="100000">
                                          <p:val>
                                            <p:strVal val="#ppt_w"/>
                                          </p:val>
                                        </p:tav>
                                      </p:tavLst>
                                    </p:anim>
                                    <p:anim calcmode="lin" valueType="num">
                                      <p:cBhvr>
                                        <p:cTn id="26" dur="500" fill="hold"/>
                                        <p:tgtEl>
                                          <p:spTgt spid="252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8" grpId="0" build="p" autoUpdateAnimBg="0"/>
      <p:bldP spid="252952" grpId="0"/>
      <p:bldP spid="252956" grpId="0" animBg="1"/>
      <p:bldP spid="25295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ea typeface="ＭＳ Ｐゴシック" pitchFamily="-1" charset="-128"/>
                <a:cs typeface="ＭＳ Ｐゴシック" pitchFamily="-1" charset="-128"/>
              </a:rPr>
              <a:t>Mapping Bidirectional </a:t>
            </a:r>
            <a:br>
              <a:rPr lang="en-US">
                <a:ea typeface="ＭＳ Ｐゴシック" pitchFamily="-1" charset="-128"/>
                <a:cs typeface="ＭＳ Ｐゴシック" pitchFamily="-1" charset="-128"/>
              </a:rPr>
            </a:br>
            <a:r>
              <a:rPr lang="en-US">
                <a:ea typeface="ＭＳ Ｐゴシック" pitchFamily="-1" charset="-128"/>
                <a:cs typeface="ＭＳ Ｐゴシック" pitchFamily="-1" charset="-128"/>
              </a:rPr>
              <a:t>1-to-1 Associations</a:t>
            </a:r>
          </a:p>
        </p:txBody>
      </p:sp>
      <p:sp>
        <p:nvSpPr>
          <p:cNvPr id="253955" name="Rectangle 3"/>
          <p:cNvSpPr>
            <a:spLocks noGrp="1" noChangeArrowheads="1"/>
          </p:cNvSpPr>
          <p:nvPr>
            <p:ph sz="half" idx="1"/>
          </p:nvPr>
        </p:nvSpPr>
        <p:spPr>
          <a:xfrm>
            <a:off x="1835150" y="2851150"/>
            <a:ext cx="4179888" cy="3276600"/>
          </a:xfrm>
        </p:spPr>
        <p:txBody>
          <a:bodyPr>
            <a:normAutofit fontScale="77500" lnSpcReduction="20000"/>
          </a:bodyPr>
          <a:lstStyle/>
          <a:p>
            <a:pPr>
              <a:buFont typeface="Times" pitchFamily="-1" charset="0"/>
              <a:buNone/>
            </a:pPr>
            <a:r>
              <a:rPr lang="en-US" sz="1600" b="1">
                <a:latin typeface="Lucida Sans Typewriter" pitchFamily="-1" charset="0"/>
                <a:ea typeface="ＭＳ Ｐゴシック" pitchFamily="-1" charset="-128"/>
                <a:cs typeface="ＭＳ Ｐゴシック" pitchFamily="-1" charset="-128"/>
              </a:rPr>
              <a:t>public class</a:t>
            </a:r>
            <a:r>
              <a:rPr lang="en-US" sz="1600">
                <a:latin typeface="Lucida Sans Typewriter" pitchFamily="-1" charset="0"/>
                <a:ea typeface="ＭＳ Ｐゴシック" pitchFamily="-1" charset="-128"/>
                <a:cs typeface="ＭＳ Ｐゴシック" pitchFamily="-1" charset="-128"/>
              </a:rPr>
              <a:t> Advertiser {</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account is initialized </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 in the constructor and never</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 modified. */</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a:t>
            </a:r>
            <a:r>
              <a:rPr lang="en-US" sz="1600" b="1">
                <a:latin typeface="Lucida Sans Typewriter" pitchFamily="-1" charset="0"/>
                <a:ea typeface="ＭＳ Ｐゴシック" pitchFamily="-1" charset="-128"/>
                <a:cs typeface="ＭＳ Ｐゴシック" pitchFamily="-1" charset="-128"/>
              </a:rPr>
              <a:t>private</a:t>
            </a:r>
            <a:r>
              <a:rPr lang="en-US" sz="1600">
                <a:latin typeface="Lucida Sans Typewriter" pitchFamily="-1" charset="0"/>
                <a:ea typeface="ＭＳ Ｐゴシック" pitchFamily="-1" charset="-128"/>
                <a:cs typeface="ＭＳ Ｐゴシック" pitchFamily="-1" charset="-128"/>
              </a:rPr>
              <a:t> Account account;</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a:t>
            </a:r>
            <a:r>
              <a:rPr lang="en-US" sz="1600" b="1">
                <a:latin typeface="Lucida Sans Typewriter" pitchFamily="-1" charset="0"/>
                <a:ea typeface="ＭＳ Ｐゴシック" pitchFamily="-1" charset="-128"/>
                <a:cs typeface="ＭＳ Ｐゴシック" pitchFamily="-1" charset="-128"/>
              </a:rPr>
              <a:t>public</a:t>
            </a:r>
            <a:r>
              <a:rPr lang="en-US" sz="1600">
                <a:latin typeface="Lucida Sans Typewriter" pitchFamily="-1" charset="0"/>
                <a:ea typeface="ＭＳ Ｐゴシック" pitchFamily="-1" charset="-128"/>
                <a:cs typeface="ＭＳ Ｐゴシック" pitchFamily="-1" charset="-128"/>
              </a:rPr>
              <a:t> Advertiser() {</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account = new Account(this);</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a:t>
            </a:r>
            <a:r>
              <a:rPr lang="en-US" sz="1600" b="1">
                <a:latin typeface="Lucida Sans Typewriter" pitchFamily="-1" charset="0"/>
                <a:ea typeface="ＭＳ Ｐゴシック" pitchFamily="-1" charset="-128"/>
                <a:cs typeface="ＭＳ Ｐゴシック" pitchFamily="-1" charset="-128"/>
              </a:rPr>
              <a:t>public</a:t>
            </a:r>
            <a:r>
              <a:rPr lang="en-US" sz="1600">
                <a:latin typeface="Lucida Sans Typewriter" pitchFamily="-1" charset="0"/>
                <a:ea typeface="ＭＳ Ｐゴシック" pitchFamily="-1" charset="-128"/>
                <a:cs typeface="ＭＳ Ｐゴシック" pitchFamily="-1" charset="-128"/>
              </a:rPr>
              <a:t> Account getAccount() {</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a:t>
            </a:r>
            <a:r>
              <a:rPr lang="en-US" sz="1600" b="1">
                <a:latin typeface="Lucida Sans Typewriter" pitchFamily="-1" charset="0"/>
                <a:ea typeface="ＭＳ Ｐゴシック" pitchFamily="-1" charset="-128"/>
                <a:cs typeface="ＭＳ Ｐゴシック" pitchFamily="-1" charset="-128"/>
              </a:rPr>
              <a:t>return</a:t>
            </a:r>
            <a:r>
              <a:rPr lang="en-US" sz="1600">
                <a:latin typeface="Lucida Sans Typewriter" pitchFamily="-1" charset="0"/>
                <a:ea typeface="ＭＳ Ｐゴシック" pitchFamily="-1" charset="-128"/>
                <a:cs typeface="ＭＳ Ｐゴシック" pitchFamily="-1" charset="-128"/>
              </a:rPr>
              <a:t> account;</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	}</a:t>
            </a:r>
          </a:p>
          <a:p>
            <a:pPr>
              <a:buFont typeface="Times" pitchFamily="-1" charset="0"/>
              <a:buNone/>
            </a:pPr>
            <a:r>
              <a:rPr lang="en-US" sz="1600">
                <a:latin typeface="Lucida Sans Typewriter" pitchFamily="-1" charset="0"/>
                <a:ea typeface="ＭＳ Ｐゴシック" pitchFamily="-1" charset="-128"/>
                <a:cs typeface="ＭＳ Ｐゴシック" pitchFamily="-1" charset="-128"/>
              </a:rPr>
              <a:t>}</a:t>
            </a:r>
          </a:p>
        </p:txBody>
      </p:sp>
      <p:sp>
        <p:nvSpPr>
          <p:cNvPr id="253973" name="Rectangle 21"/>
          <p:cNvSpPr>
            <a:spLocks noGrp="1" noChangeArrowheads="1"/>
          </p:cNvSpPr>
          <p:nvPr>
            <p:ph sz="half" idx="2"/>
          </p:nvPr>
        </p:nvSpPr>
        <p:spPr>
          <a:xfrm>
            <a:off x="6015038" y="2844800"/>
            <a:ext cx="4652962" cy="3359150"/>
          </a:xfrm>
        </p:spPr>
        <p:txBody>
          <a:bodyPr>
            <a:normAutofit fontScale="77500" lnSpcReduction="20000"/>
          </a:bodyPr>
          <a:lstStyle/>
          <a:p>
            <a:pPr>
              <a:buFont typeface="Times" pitchFamily="-1" charset="0"/>
              <a:buNone/>
            </a:pPr>
            <a:r>
              <a:rPr lang="en-US" sz="1600" b="1" dirty="0">
                <a:latin typeface="Lucida Sans Typewriter" pitchFamily="-1" charset="0"/>
                <a:ea typeface="ＭＳ Ｐゴシック" pitchFamily="-1" charset="-128"/>
                <a:cs typeface="ＭＳ Ｐゴシック" pitchFamily="-1" charset="-128"/>
              </a:rPr>
              <a:t>public</a:t>
            </a: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class</a:t>
            </a:r>
            <a:r>
              <a:rPr lang="en-US" sz="1600" dirty="0">
                <a:latin typeface="Lucida Sans Typewriter" pitchFamily="-1" charset="0"/>
                <a:ea typeface="ＭＳ Ｐゴシック" pitchFamily="-1" charset="-128"/>
                <a:cs typeface="ＭＳ Ｐゴシック" pitchFamily="-1" charset="-128"/>
              </a:rPr>
              <a:t> Account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 owner is initialized</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 in the constructor and</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 never modified.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private</a:t>
            </a:r>
            <a:r>
              <a:rPr lang="en-US" sz="1600" dirty="0">
                <a:latin typeface="Lucida Sans Typewriter" pitchFamily="-1" charset="0"/>
                <a:ea typeface="ＭＳ Ｐゴシック" pitchFamily="-1" charset="-128"/>
                <a:cs typeface="ＭＳ Ｐゴシック" pitchFamily="-1" charset="-128"/>
              </a:rPr>
              <a:t> Advertiser owner;</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public </a:t>
            </a:r>
            <a:r>
              <a:rPr lang="en-US" sz="1600" dirty="0">
                <a:latin typeface="Lucida Sans Typewriter" pitchFamily="-1" charset="0"/>
                <a:ea typeface="ＭＳ Ｐゴシック" pitchFamily="-1" charset="-128"/>
                <a:cs typeface="ＭＳ Ｐゴシック" pitchFamily="-1" charset="-128"/>
              </a:rPr>
              <a:t>Account(Advertiser owner)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b="1" dirty="0" err="1">
                <a:latin typeface="Lucida Sans Typewriter" pitchFamily="-1" charset="0"/>
                <a:ea typeface="ＭＳ Ｐゴシック" pitchFamily="-1" charset="-128"/>
                <a:cs typeface="ＭＳ Ｐゴシック" pitchFamily="-1" charset="-128"/>
              </a:rPr>
              <a:t>this</a:t>
            </a:r>
            <a:r>
              <a:rPr lang="en-US" sz="1600" dirty="0" err="1">
                <a:latin typeface="Lucida Sans Typewriter" pitchFamily="-1" charset="0"/>
                <a:ea typeface="ＭＳ Ｐゴシック" pitchFamily="-1" charset="-128"/>
                <a:cs typeface="ＭＳ Ｐゴシック" pitchFamily="-1" charset="-128"/>
              </a:rPr>
              <a:t>.owner</a:t>
            </a:r>
            <a:r>
              <a:rPr lang="en-US" sz="1600" dirty="0">
                <a:latin typeface="Lucida Sans Typewriter" pitchFamily="-1" charset="0"/>
                <a:ea typeface="ＭＳ Ｐゴシック" pitchFamily="-1" charset="-128"/>
                <a:cs typeface="ＭＳ Ｐゴシック" pitchFamily="-1" charset="-128"/>
              </a:rPr>
              <a:t> = owner;</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public</a:t>
            </a:r>
            <a:r>
              <a:rPr lang="en-US" sz="1600" dirty="0">
                <a:latin typeface="Lucida Sans Typewriter" pitchFamily="-1" charset="0"/>
                <a:ea typeface="ＭＳ Ｐゴシック" pitchFamily="-1" charset="-128"/>
                <a:cs typeface="ＭＳ Ｐゴシック" pitchFamily="-1" charset="-128"/>
              </a:rPr>
              <a:t> Advertiser </a:t>
            </a:r>
            <a:r>
              <a:rPr lang="en-US" sz="1600" dirty="0" err="1">
                <a:latin typeface="Lucida Sans Typewriter" pitchFamily="-1" charset="0"/>
                <a:ea typeface="ＭＳ Ｐゴシック" pitchFamily="-1" charset="-128"/>
                <a:cs typeface="ＭＳ Ｐゴシック" pitchFamily="-1" charset="-128"/>
              </a:rPr>
              <a:t>getOwner</a:t>
            </a:r>
            <a:r>
              <a:rPr lang="en-US" sz="1600" dirty="0">
                <a:latin typeface="Lucida Sans Typewriter" pitchFamily="-1" charset="0"/>
                <a:ea typeface="ＭＳ Ｐゴシック" pitchFamily="-1" charset="-128"/>
                <a:cs typeface="ＭＳ Ｐゴシック" pitchFamily="-1" charset="-128"/>
              </a:rPr>
              <a:t>()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return</a:t>
            </a:r>
            <a:r>
              <a:rPr lang="en-US" sz="1600" dirty="0">
                <a:latin typeface="Lucida Sans Typewriter" pitchFamily="-1" charset="0"/>
                <a:ea typeface="ＭＳ Ｐゴシック" pitchFamily="-1" charset="-128"/>
                <a:cs typeface="ＭＳ Ｐゴシック" pitchFamily="-1" charset="-128"/>
              </a:rPr>
              <a:t> owner;</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a:t>
            </a:r>
          </a:p>
        </p:txBody>
      </p:sp>
      <p:sp>
        <p:nvSpPr>
          <p:cNvPr id="43012" name="Rectangle 4"/>
          <p:cNvSpPr>
            <a:spLocks noChangeArrowheads="1"/>
          </p:cNvSpPr>
          <p:nvPr/>
        </p:nvSpPr>
        <p:spPr bwMode="auto">
          <a:xfrm>
            <a:off x="7321550" y="1614489"/>
            <a:ext cx="2789238" cy="414337"/>
          </a:xfrm>
          <a:prstGeom prst="rect">
            <a:avLst/>
          </a:prstGeom>
          <a:noFill/>
          <a:ln w="23813">
            <a:solidFill>
              <a:srgbClr val="000000"/>
            </a:solidFill>
            <a:miter lim="800000"/>
            <a:headEnd/>
            <a:tailEnd/>
          </a:ln>
        </p:spPr>
        <p:txBody>
          <a:bodyPr>
            <a:prstTxWarp prst="textNoShape">
              <a:avLst/>
            </a:prstTxWarp>
          </a:bodyPr>
          <a:lstStyle/>
          <a:p>
            <a:endParaRPr lang="en-US"/>
          </a:p>
        </p:txBody>
      </p:sp>
      <p:sp>
        <p:nvSpPr>
          <p:cNvPr id="43013" name="Rectangle 5"/>
          <p:cNvSpPr>
            <a:spLocks noChangeArrowheads="1"/>
          </p:cNvSpPr>
          <p:nvPr/>
        </p:nvSpPr>
        <p:spPr bwMode="auto">
          <a:xfrm>
            <a:off x="8328026" y="1714501"/>
            <a:ext cx="976229"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Account</a:t>
            </a:r>
            <a:endParaRPr lang="en-US">
              <a:latin typeface="Lucida Sans Typewriter" pitchFamily="-1" charset="0"/>
            </a:endParaRPr>
          </a:p>
        </p:txBody>
      </p:sp>
      <p:sp>
        <p:nvSpPr>
          <p:cNvPr id="43014" name="Rectangle 6"/>
          <p:cNvSpPr>
            <a:spLocks noChangeArrowheads="1"/>
          </p:cNvSpPr>
          <p:nvPr/>
        </p:nvSpPr>
        <p:spPr bwMode="auto">
          <a:xfrm>
            <a:off x="2476500" y="1614489"/>
            <a:ext cx="2674938" cy="414337"/>
          </a:xfrm>
          <a:prstGeom prst="rect">
            <a:avLst/>
          </a:prstGeom>
          <a:noFill/>
          <a:ln w="23813">
            <a:solidFill>
              <a:srgbClr val="000000"/>
            </a:solidFill>
            <a:miter lim="800000"/>
            <a:headEnd/>
            <a:tailEnd/>
          </a:ln>
        </p:spPr>
        <p:txBody>
          <a:bodyPr>
            <a:prstTxWarp prst="textNoShape">
              <a:avLst/>
            </a:prstTxWarp>
          </a:bodyPr>
          <a:lstStyle/>
          <a:p>
            <a:endParaRPr lang="en-US"/>
          </a:p>
        </p:txBody>
      </p:sp>
      <p:sp>
        <p:nvSpPr>
          <p:cNvPr id="43015" name="Rectangle 7"/>
          <p:cNvSpPr>
            <a:spLocks noChangeArrowheads="1"/>
          </p:cNvSpPr>
          <p:nvPr/>
        </p:nvSpPr>
        <p:spPr bwMode="auto">
          <a:xfrm>
            <a:off x="3278189" y="1701801"/>
            <a:ext cx="1394613"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Advertiser</a:t>
            </a:r>
            <a:endParaRPr lang="en-US">
              <a:latin typeface="Lucida Sans Typewriter" pitchFamily="-1" charset="0"/>
            </a:endParaRPr>
          </a:p>
        </p:txBody>
      </p:sp>
      <p:sp>
        <p:nvSpPr>
          <p:cNvPr id="43016" name="Line 8"/>
          <p:cNvSpPr>
            <a:spLocks noChangeShapeType="1"/>
          </p:cNvSpPr>
          <p:nvPr/>
        </p:nvSpPr>
        <p:spPr bwMode="auto">
          <a:xfrm flipH="1">
            <a:off x="5167314" y="1860550"/>
            <a:ext cx="2166937" cy="1588"/>
          </a:xfrm>
          <a:prstGeom prst="line">
            <a:avLst/>
          </a:prstGeom>
          <a:noFill/>
          <a:ln w="23813">
            <a:solidFill>
              <a:srgbClr val="000000"/>
            </a:solidFill>
            <a:round/>
            <a:headEnd/>
            <a:tailEnd/>
          </a:ln>
        </p:spPr>
        <p:txBody>
          <a:bodyPr>
            <a:prstTxWarp prst="textNoShape">
              <a:avLst/>
            </a:prstTxWarp>
          </a:bodyPr>
          <a:lstStyle/>
          <a:p>
            <a:endParaRPr lang="en-US"/>
          </a:p>
        </p:txBody>
      </p:sp>
      <p:sp>
        <p:nvSpPr>
          <p:cNvPr id="43017" name="Rectangle 9"/>
          <p:cNvSpPr>
            <a:spLocks noChangeArrowheads="1"/>
          </p:cNvSpPr>
          <p:nvPr/>
        </p:nvSpPr>
        <p:spPr bwMode="auto">
          <a:xfrm>
            <a:off x="7164388" y="1589089"/>
            <a:ext cx="139462"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1</a:t>
            </a:r>
            <a:endParaRPr lang="en-US">
              <a:latin typeface="Lucida Sans Typewriter" pitchFamily="-1" charset="0"/>
            </a:endParaRPr>
          </a:p>
        </p:txBody>
      </p:sp>
      <p:sp>
        <p:nvSpPr>
          <p:cNvPr id="43018" name="Rectangle 10"/>
          <p:cNvSpPr>
            <a:spLocks noChangeArrowheads="1"/>
          </p:cNvSpPr>
          <p:nvPr/>
        </p:nvSpPr>
        <p:spPr bwMode="auto">
          <a:xfrm>
            <a:off x="5227638" y="1589089"/>
            <a:ext cx="139462"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1</a:t>
            </a:r>
            <a:endParaRPr lang="en-US">
              <a:latin typeface="Lucida Sans Typewriter" pitchFamily="-1" charset="0"/>
            </a:endParaRPr>
          </a:p>
        </p:txBody>
      </p:sp>
      <p:sp>
        <p:nvSpPr>
          <p:cNvPr id="43019" name="Rectangle 11"/>
          <p:cNvSpPr>
            <a:spLocks noChangeArrowheads="1"/>
          </p:cNvSpPr>
          <p:nvPr/>
        </p:nvSpPr>
        <p:spPr bwMode="auto">
          <a:xfrm>
            <a:off x="1916114" y="1174751"/>
            <a:ext cx="5616575" cy="309563"/>
          </a:xfrm>
          <a:prstGeom prst="rect">
            <a:avLst/>
          </a:prstGeom>
          <a:noFill/>
          <a:ln w="9525">
            <a:noFill/>
            <a:miter lim="800000"/>
            <a:headEnd/>
            <a:tailEnd/>
          </a:ln>
        </p:spPr>
        <p:txBody>
          <a:bodyPr wrap="none" lIns="0" tIns="0" rIns="0" bIns="0">
            <a:prstTxWarp prst="textNoShape">
              <a:avLst/>
            </a:prstTxWarp>
            <a:spAutoFit/>
          </a:bodyPr>
          <a:lstStyle/>
          <a:p>
            <a:r>
              <a:rPr lang="en-US" sz="2000">
                <a:solidFill>
                  <a:srgbClr val="000000"/>
                </a:solidFill>
                <a:latin typeface="Verdana" pitchFamily="-1" charset="0"/>
              </a:rPr>
              <a:t>Object design model before transformation:</a:t>
            </a:r>
            <a:endParaRPr lang="en-US" sz="2000">
              <a:latin typeface="Verdana" pitchFamily="-1" charset="0"/>
            </a:endParaRPr>
          </a:p>
        </p:txBody>
      </p:sp>
      <p:sp>
        <p:nvSpPr>
          <p:cNvPr id="253964" name="Rectangle 12"/>
          <p:cNvSpPr>
            <a:spLocks noChangeArrowheads="1"/>
          </p:cNvSpPr>
          <p:nvPr/>
        </p:nvSpPr>
        <p:spPr bwMode="auto">
          <a:xfrm>
            <a:off x="1916114" y="2395539"/>
            <a:ext cx="4389723" cy="307777"/>
          </a:xfrm>
          <a:prstGeom prst="rect">
            <a:avLst/>
          </a:prstGeom>
          <a:noFill/>
          <a:ln w="9525">
            <a:noFill/>
            <a:miter lim="800000"/>
            <a:headEnd/>
            <a:tailEnd/>
          </a:ln>
        </p:spPr>
        <p:txBody>
          <a:bodyPr wrap="none" lIns="0" tIns="0" rIns="0" bIns="0">
            <a:prstTxWarp prst="textNoShape">
              <a:avLst/>
            </a:prstTxWarp>
            <a:spAutoFit/>
          </a:bodyPr>
          <a:lstStyle/>
          <a:p>
            <a:r>
              <a:rPr lang="en-US" sz="2000" dirty="0">
                <a:solidFill>
                  <a:srgbClr val="000000"/>
                </a:solidFill>
                <a:latin typeface="Verdana" pitchFamily="-1" charset="0"/>
              </a:rPr>
              <a:t>Source code after transformation:</a:t>
            </a:r>
            <a:endParaRPr lang="en-US" sz="2000" b="1" dirty="0"/>
          </a:p>
        </p:txBody>
      </p:sp>
      <p:sp>
        <p:nvSpPr>
          <p:cNvPr id="253978" name="Line 26"/>
          <p:cNvSpPr>
            <a:spLocks noChangeShapeType="1"/>
          </p:cNvSpPr>
          <p:nvPr/>
        </p:nvSpPr>
        <p:spPr bwMode="auto">
          <a:xfrm flipH="1">
            <a:off x="3689350" y="2066926"/>
            <a:ext cx="203200" cy="790575"/>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
        <p:nvSpPr>
          <p:cNvPr id="253979" name="Line 27"/>
          <p:cNvSpPr>
            <a:spLocks noChangeShapeType="1"/>
          </p:cNvSpPr>
          <p:nvPr/>
        </p:nvSpPr>
        <p:spPr bwMode="auto">
          <a:xfrm>
            <a:off x="3892550" y="2051051"/>
            <a:ext cx="3924300" cy="1958975"/>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
        <p:nvSpPr>
          <p:cNvPr id="253980" name="Line 28"/>
          <p:cNvSpPr>
            <a:spLocks noChangeShapeType="1"/>
          </p:cNvSpPr>
          <p:nvPr/>
        </p:nvSpPr>
        <p:spPr bwMode="auto">
          <a:xfrm flipH="1">
            <a:off x="8089901" y="2028826"/>
            <a:ext cx="238125" cy="860425"/>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
        <p:nvSpPr>
          <p:cNvPr id="253981" name="Line 29"/>
          <p:cNvSpPr>
            <a:spLocks noChangeShapeType="1"/>
          </p:cNvSpPr>
          <p:nvPr/>
        </p:nvSpPr>
        <p:spPr bwMode="auto">
          <a:xfrm flipH="1">
            <a:off x="3670301" y="2028826"/>
            <a:ext cx="4657725" cy="2028825"/>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44211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39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39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253978"/>
                                        </p:tgtEl>
                                        <p:attrNameLst>
                                          <p:attrName>style.visibility</p:attrName>
                                        </p:attrNameLst>
                                      </p:cBhvr>
                                      <p:to>
                                        <p:strVal val="visible"/>
                                      </p:to>
                                    </p:set>
                                    <p:anim calcmode="lin" valueType="num">
                                      <p:cBhvr>
                                        <p:cTn id="19" dur="500" fill="hold"/>
                                        <p:tgtEl>
                                          <p:spTgt spid="253978"/>
                                        </p:tgtEl>
                                        <p:attrNameLst>
                                          <p:attrName>ppt_x</p:attrName>
                                        </p:attrNameLst>
                                      </p:cBhvr>
                                      <p:tavLst>
                                        <p:tav tm="0">
                                          <p:val>
                                            <p:strVal val="#ppt_x"/>
                                          </p:val>
                                        </p:tav>
                                        <p:tav tm="100000">
                                          <p:val>
                                            <p:strVal val="#ppt_x"/>
                                          </p:val>
                                        </p:tav>
                                      </p:tavLst>
                                    </p:anim>
                                    <p:anim calcmode="lin" valueType="num">
                                      <p:cBhvr>
                                        <p:cTn id="20" dur="500" fill="hold"/>
                                        <p:tgtEl>
                                          <p:spTgt spid="253978"/>
                                        </p:tgtEl>
                                        <p:attrNameLst>
                                          <p:attrName>ppt_y</p:attrName>
                                        </p:attrNameLst>
                                      </p:cBhvr>
                                      <p:tavLst>
                                        <p:tav tm="0">
                                          <p:val>
                                            <p:strVal val="#ppt_y-#ppt_h/2"/>
                                          </p:val>
                                        </p:tav>
                                        <p:tav tm="100000">
                                          <p:val>
                                            <p:strVal val="#ppt_y"/>
                                          </p:val>
                                        </p:tav>
                                      </p:tavLst>
                                    </p:anim>
                                    <p:anim calcmode="lin" valueType="num">
                                      <p:cBhvr>
                                        <p:cTn id="21" dur="500" fill="hold"/>
                                        <p:tgtEl>
                                          <p:spTgt spid="253978"/>
                                        </p:tgtEl>
                                        <p:attrNameLst>
                                          <p:attrName>ppt_w</p:attrName>
                                        </p:attrNameLst>
                                      </p:cBhvr>
                                      <p:tavLst>
                                        <p:tav tm="0">
                                          <p:val>
                                            <p:strVal val="#ppt_w"/>
                                          </p:val>
                                        </p:tav>
                                        <p:tav tm="100000">
                                          <p:val>
                                            <p:strVal val="#ppt_w"/>
                                          </p:val>
                                        </p:tav>
                                      </p:tavLst>
                                    </p:anim>
                                    <p:anim calcmode="lin" valueType="num">
                                      <p:cBhvr>
                                        <p:cTn id="22" dur="500" fill="hold"/>
                                        <p:tgtEl>
                                          <p:spTgt spid="253978"/>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253979"/>
                                        </p:tgtEl>
                                        <p:attrNameLst>
                                          <p:attrName>style.visibility</p:attrName>
                                        </p:attrNameLst>
                                      </p:cBhvr>
                                      <p:to>
                                        <p:strVal val="visible"/>
                                      </p:to>
                                    </p:set>
                                    <p:anim calcmode="lin" valueType="num">
                                      <p:cBhvr>
                                        <p:cTn id="27" dur="500" fill="hold"/>
                                        <p:tgtEl>
                                          <p:spTgt spid="253979"/>
                                        </p:tgtEl>
                                        <p:attrNameLst>
                                          <p:attrName>ppt_x</p:attrName>
                                        </p:attrNameLst>
                                      </p:cBhvr>
                                      <p:tavLst>
                                        <p:tav tm="0">
                                          <p:val>
                                            <p:strVal val="#ppt_x"/>
                                          </p:val>
                                        </p:tav>
                                        <p:tav tm="100000">
                                          <p:val>
                                            <p:strVal val="#ppt_x"/>
                                          </p:val>
                                        </p:tav>
                                      </p:tavLst>
                                    </p:anim>
                                    <p:anim calcmode="lin" valueType="num">
                                      <p:cBhvr>
                                        <p:cTn id="28" dur="500" fill="hold"/>
                                        <p:tgtEl>
                                          <p:spTgt spid="253979"/>
                                        </p:tgtEl>
                                        <p:attrNameLst>
                                          <p:attrName>ppt_y</p:attrName>
                                        </p:attrNameLst>
                                      </p:cBhvr>
                                      <p:tavLst>
                                        <p:tav tm="0">
                                          <p:val>
                                            <p:strVal val="#ppt_y-#ppt_h/2"/>
                                          </p:val>
                                        </p:tav>
                                        <p:tav tm="100000">
                                          <p:val>
                                            <p:strVal val="#ppt_y"/>
                                          </p:val>
                                        </p:tav>
                                      </p:tavLst>
                                    </p:anim>
                                    <p:anim calcmode="lin" valueType="num">
                                      <p:cBhvr>
                                        <p:cTn id="29" dur="500" fill="hold"/>
                                        <p:tgtEl>
                                          <p:spTgt spid="253979"/>
                                        </p:tgtEl>
                                        <p:attrNameLst>
                                          <p:attrName>ppt_w</p:attrName>
                                        </p:attrNameLst>
                                      </p:cBhvr>
                                      <p:tavLst>
                                        <p:tav tm="0">
                                          <p:val>
                                            <p:strVal val="#ppt_w"/>
                                          </p:val>
                                        </p:tav>
                                        <p:tav tm="100000">
                                          <p:val>
                                            <p:strVal val="#ppt_w"/>
                                          </p:val>
                                        </p:tav>
                                      </p:tavLst>
                                    </p:anim>
                                    <p:anim calcmode="lin" valueType="num">
                                      <p:cBhvr>
                                        <p:cTn id="30" dur="500" fill="hold"/>
                                        <p:tgtEl>
                                          <p:spTgt spid="25397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253980"/>
                                        </p:tgtEl>
                                        <p:attrNameLst>
                                          <p:attrName>style.visibility</p:attrName>
                                        </p:attrNameLst>
                                      </p:cBhvr>
                                      <p:to>
                                        <p:strVal val="visible"/>
                                      </p:to>
                                    </p:set>
                                    <p:anim calcmode="lin" valueType="num">
                                      <p:cBhvr>
                                        <p:cTn id="35" dur="500" fill="hold"/>
                                        <p:tgtEl>
                                          <p:spTgt spid="253980"/>
                                        </p:tgtEl>
                                        <p:attrNameLst>
                                          <p:attrName>ppt_x</p:attrName>
                                        </p:attrNameLst>
                                      </p:cBhvr>
                                      <p:tavLst>
                                        <p:tav tm="0">
                                          <p:val>
                                            <p:strVal val="#ppt_x"/>
                                          </p:val>
                                        </p:tav>
                                        <p:tav tm="100000">
                                          <p:val>
                                            <p:strVal val="#ppt_x"/>
                                          </p:val>
                                        </p:tav>
                                      </p:tavLst>
                                    </p:anim>
                                    <p:anim calcmode="lin" valueType="num">
                                      <p:cBhvr>
                                        <p:cTn id="36" dur="500" fill="hold"/>
                                        <p:tgtEl>
                                          <p:spTgt spid="253980"/>
                                        </p:tgtEl>
                                        <p:attrNameLst>
                                          <p:attrName>ppt_y</p:attrName>
                                        </p:attrNameLst>
                                      </p:cBhvr>
                                      <p:tavLst>
                                        <p:tav tm="0">
                                          <p:val>
                                            <p:strVal val="#ppt_y-#ppt_h/2"/>
                                          </p:val>
                                        </p:tav>
                                        <p:tav tm="100000">
                                          <p:val>
                                            <p:strVal val="#ppt_y"/>
                                          </p:val>
                                        </p:tav>
                                      </p:tavLst>
                                    </p:anim>
                                    <p:anim calcmode="lin" valueType="num">
                                      <p:cBhvr>
                                        <p:cTn id="37" dur="500" fill="hold"/>
                                        <p:tgtEl>
                                          <p:spTgt spid="253980"/>
                                        </p:tgtEl>
                                        <p:attrNameLst>
                                          <p:attrName>ppt_w</p:attrName>
                                        </p:attrNameLst>
                                      </p:cBhvr>
                                      <p:tavLst>
                                        <p:tav tm="0">
                                          <p:val>
                                            <p:strVal val="#ppt_w"/>
                                          </p:val>
                                        </p:tav>
                                        <p:tav tm="100000">
                                          <p:val>
                                            <p:strVal val="#ppt_w"/>
                                          </p:val>
                                        </p:tav>
                                      </p:tavLst>
                                    </p:anim>
                                    <p:anim calcmode="lin" valueType="num">
                                      <p:cBhvr>
                                        <p:cTn id="38" dur="500" fill="hold"/>
                                        <p:tgtEl>
                                          <p:spTgt spid="25398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253981"/>
                                        </p:tgtEl>
                                        <p:attrNameLst>
                                          <p:attrName>style.visibility</p:attrName>
                                        </p:attrNameLst>
                                      </p:cBhvr>
                                      <p:to>
                                        <p:strVal val="visible"/>
                                      </p:to>
                                    </p:set>
                                    <p:anim calcmode="lin" valueType="num">
                                      <p:cBhvr>
                                        <p:cTn id="43" dur="500" fill="hold"/>
                                        <p:tgtEl>
                                          <p:spTgt spid="253981"/>
                                        </p:tgtEl>
                                        <p:attrNameLst>
                                          <p:attrName>ppt_x</p:attrName>
                                        </p:attrNameLst>
                                      </p:cBhvr>
                                      <p:tavLst>
                                        <p:tav tm="0">
                                          <p:val>
                                            <p:strVal val="#ppt_x"/>
                                          </p:val>
                                        </p:tav>
                                        <p:tav tm="100000">
                                          <p:val>
                                            <p:strVal val="#ppt_x"/>
                                          </p:val>
                                        </p:tav>
                                      </p:tavLst>
                                    </p:anim>
                                    <p:anim calcmode="lin" valueType="num">
                                      <p:cBhvr>
                                        <p:cTn id="44" dur="500" fill="hold"/>
                                        <p:tgtEl>
                                          <p:spTgt spid="253981"/>
                                        </p:tgtEl>
                                        <p:attrNameLst>
                                          <p:attrName>ppt_y</p:attrName>
                                        </p:attrNameLst>
                                      </p:cBhvr>
                                      <p:tavLst>
                                        <p:tav tm="0">
                                          <p:val>
                                            <p:strVal val="#ppt_y-#ppt_h/2"/>
                                          </p:val>
                                        </p:tav>
                                        <p:tav tm="100000">
                                          <p:val>
                                            <p:strVal val="#ppt_y"/>
                                          </p:val>
                                        </p:tav>
                                      </p:tavLst>
                                    </p:anim>
                                    <p:anim calcmode="lin" valueType="num">
                                      <p:cBhvr>
                                        <p:cTn id="45" dur="500" fill="hold"/>
                                        <p:tgtEl>
                                          <p:spTgt spid="253981"/>
                                        </p:tgtEl>
                                        <p:attrNameLst>
                                          <p:attrName>ppt_w</p:attrName>
                                        </p:attrNameLst>
                                      </p:cBhvr>
                                      <p:tavLst>
                                        <p:tav tm="0">
                                          <p:val>
                                            <p:strVal val="#ppt_w"/>
                                          </p:val>
                                        </p:tav>
                                        <p:tav tm="100000">
                                          <p:val>
                                            <p:strVal val="#ppt_w"/>
                                          </p:val>
                                        </p:tav>
                                      </p:tavLst>
                                    </p:anim>
                                    <p:anim calcmode="lin" valueType="num">
                                      <p:cBhvr>
                                        <p:cTn id="46" dur="500" fill="hold"/>
                                        <p:tgtEl>
                                          <p:spTgt spid="2539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utoUpdateAnimBg="0"/>
      <p:bldP spid="253973" grpId="0" autoUpdateAnimBg="0"/>
      <p:bldP spid="253964" grpId="0" build="p" autoUpdateAnimBg="0"/>
      <p:bldP spid="253978" grpId="0" animBg="1"/>
      <p:bldP spid="253979" grpId="0" animBg="1"/>
      <p:bldP spid="253980" grpId="0" animBg="1"/>
      <p:bldP spid="25398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ea typeface="ＭＳ Ｐゴシック" pitchFamily="-1" charset="-128"/>
                <a:cs typeface="ＭＳ Ｐゴシック" pitchFamily="-1" charset="-128"/>
              </a:rPr>
              <a:t>Mapping Bidirectional</a:t>
            </a:r>
            <a:br>
              <a:rPr lang="en-US">
                <a:ea typeface="ＭＳ Ｐゴシック" pitchFamily="-1" charset="-128"/>
                <a:cs typeface="ＭＳ Ｐゴシック" pitchFamily="-1" charset="-128"/>
              </a:rPr>
            </a:br>
            <a:r>
              <a:rPr lang="en-US">
                <a:ea typeface="ＭＳ Ｐゴシック" pitchFamily="-1" charset="-128"/>
                <a:cs typeface="ＭＳ Ｐゴシック" pitchFamily="-1" charset="-128"/>
              </a:rPr>
              <a:t>1-to-Many Associations</a:t>
            </a:r>
          </a:p>
        </p:txBody>
      </p:sp>
      <p:sp>
        <p:nvSpPr>
          <p:cNvPr id="254979" name="Rectangle 3"/>
          <p:cNvSpPr>
            <a:spLocks noGrp="1" noChangeArrowheads="1"/>
          </p:cNvSpPr>
          <p:nvPr>
            <p:ph sz="half" idx="1"/>
          </p:nvPr>
        </p:nvSpPr>
        <p:spPr>
          <a:xfrm>
            <a:off x="1549401" y="2627314"/>
            <a:ext cx="5114925" cy="3209925"/>
          </a:xfrm>
        </p:spPr>
        <p:txBody>
          <a:bodyPr>
            <a:normAutofit fontScale="62500" lnSpcReduction="20000"/>
          </a:bodyPr>
          <a:lstStyle/>
          <a:p>
            <a:pPr>
              <a:buFont typeface="Times" pitchFamily="-1" charset="0"/>
              <a:buNone/>
            </a:pPr>
            <a:r>
              <a:rPr lang="en-US" sz="1600" b="1" dirty="0">
                <a:latin typeface="Lucida Sans Typewriter" pitchFamily="-1" charset="0"/>
                <a:ea typeface="ＭＳ Ｐゴシック" pitchFamily="-1" charset="-128"/>
                <a:cs typeface="ＭＳ Ｐゴシック" pitchFamily="-1" charset="-128"/>
              </a:rPr>
              <a:t>public class</a:t>
            </a:r>
            <a:r>
              <a:rPr lang="en-US" sz="1600" dirty="0">
                <a:latin typeface="Lucida Sans Typewriter" pitchFamily="-1" charset="0"/>
                <a:ea typeface="ＭＳ Ｐゴシック" pitchFamily="-1" charset="-128"/>
                <a:cs typeface="ＭＳ Ｐゴシック" pitchFamily="-1" charset="-128"/>
              </a:rPr>
              <a:t> Advertiser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private</a:t>
            </a:r>
            <a:r>
              <a:rPr lang="en-US" sz="1600" dirty="0">
                <a:latin typeface="Lucida Sans Typewriter" pitchFamily="-1" charset="0"/>
                <a:ea typeface="ＭＳ Ｐゴシック" pitchFamily="-1" charset="-128"/>
                <a:cs typeface="ＭＳ Ｐゴシック" pitchFamily="-1" charset="-128"/>
              </a:rPr>
              <a:t> List accounts;</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public</a:t>
            </a:r>
            <a:r>
              <a:rPr lang="en-US" sz="1600" dirty="0">
                <a:latin typeface="Lucida Sans Typewriter" pitchFamily="-1" charset="0"/>
                <a:ea typeface="ＭＳ Ｐゴシック" pitchFamily="-1" charset="-128"/>
                <a:cs typeface="ＭＳ Ｐゴシック" pitchFamily="-1" charset="-128"/>
              </a:rPr>
              <a:t> Advertiser()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accounts = new </a:t>
            </a:r>
            <a:r>
              <a:rPr lang="en-US" sz="1600" dirty="0" err="1">
                <a:latin typeface="Lucida Sans Typewriter" pitchFamily="-1" charset="0"/>
                <a:ea typeface="ＭＳ Ｐゴシック" pitchFamily="-1" charset="-128"/>
                <a:cs typeface="ＭＳ Ｐゴシック" pitchFamily="-1" charset="-128"/>
              </a:rPr>
              <a:t>LinkedList</a:t>
            </a:r>
            <a:r>
              <a:rPr lang="en-US" sz="1600" dirty="0">
                <a:latin typeface="Lucida Sans Typewriter" pitchFamily="-1" charset="0"/>
                <a:ea typeface="ＭＳ Ｐゴシック" pitchFamily="-1" charset="-128"/>
                <a:cs typeface="ＭＳ Ｐゴシック" pitchFamily="-1" charset="-128"/>
              </a:rPr>
              <a:t>();</a:t>
            </a:r>
          </a:p>
          <a:p>
            <a:pPr>
              <a:lnSpc>
                <a:spcPct val="80000"/>
              </a:lnSpc>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public void</a:t>
            </a: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addAccount</a:t>
            </a:r>
            <a:r>
              <a:rPr lang="en-US" sz="1600" dirty="0">
                <a:latin typeface="Lucida Sans Typewriter" pitchFamily="-1" charset="0"/>
                <a:ea typeface="ＭＳ Ｐゴシック" pitchFamily="-1" charset="-128"/>
                <a:cs typeface="ＭＳ Ｐゴシック" pitchFamily="-1" charset="-128"/>
              </a:rPr>
              <a:t>(Account a) {</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accounts.add</a:t>
            </a:r>
            <a:r>
              <a:rPr lang="en-US" sz="1600" dirty="0">
                <a:latin typeface="Lucida Sans Typewriter" pitchFamily="-1" charset="0"/>
                <a:ea typeface="ＭＳ Ｐゴシック" pitchFamily="-1" charset="-128"/>
                <a:cs typeface="ＭＳ Ｐゴシック" pitchFamily="-1" charset="-128"/>
              </a:rPr>
              <a:t>(a);</a:t>
            </a:r>
          </a:p>
          <a:p>
            <a:pPr>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a.setOwner</a:t>
            </a:r>
            <a:r>
              <a:rPr lang="en-US" sz="1600" dirty="0">
                <a:latin typeface="Lucida Sans Typewriter" pitchFamily="-1" charset="0"/>
                <a:ea typeface="ＭＳ Ｐゴシック" pitchFamily="-1" charset="-128"/>
                <a:cs typeface="ＭＳ Ｐゴシック" pitchFamily="-1" charset="-128"/>
              </a:rPr>
              <a:t>(</a:t>
            </a:r>
            <a:r>
              <a:rPr lang="en-US" sz="1600" b="1" dirty="0">
                <a:latin typeface="Lucida Sans Typewriter" pitchFamily="-1" charset="0"/>
                <a:ea typeface="ＭＳ Ｐゴシック" pitchFamily="-1" charset="-128"/>
                <a:cs typeface="ＭＳ Ｐゴシック" pitchFamily="-1" charset="-128"/>
              </a:rPr>
              <a:t>this</a:t>
            </a:r>
            <a:r>
              <a:rPr lang="en-US" sz="1600" dirty="0">
                <a:latin typeface="Lucida Sans Typewriter" pitchFamily="-1" charset="0"/>
                <a:ea typeface="ＭＳ Ｐゴシック" pitchFamily="-1" charset="-128"/>
                <a:cs typeface="ＭＳ Ｐゴシック" pitchFamily="-1" charset="-128"/>
              </a:rPr>
              <a:t>);</a:t>
            </a:r>
          </a:p>
          <a:p>
            <a:pPr>
              <a:lnSpc>
                <a:spcPct val="80000"/>
              </a:lnSpc>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p>
          <a:p>
            <a:pPr>
              <a:lnSpc>
                <a:spcPct val="80000"/>
              </a:lnSpc>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public void</a:t>
            </a: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removeAccount</a:t>
            </a:r>
            <a:r>
              <a:rPr lang="en-US" sz="1600" dirty="0">
                <a:latin typeface="Lucida Sans Typewriter" pitchFamily="-1" charset="0"/>
                <a:ea typeface="ＭＳ Ｐゴシック" pitchFamily="-1" charset="-128"/>
                <a:cs typeface="ＭＳ Ｐゴシック" pitchFamily="-1" charset="-128"/>
              </a:rPr>
              <a:t>(Account a) {</a:t>
            </a:r>
          </a:p>
          <a:p>
            <a:pPr>
              <a:lnSpc>
                <a:spcPct val="80000"/>
              </a:lnSpc>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accounts.remove</a:t>
            </a:r>
            <a:r>
              <a:rPr lang="en-US" sz="1600" dirty="0">
                <a:latin typeface="Lucida Sans Typewriter" pitchFamily="-1" charset="0"/>
                <a:ea typeface="ＭＳ Ｐゴシック" pitchFamily="-1" charset="-128"/>
                <a:cs typeface="ＭＳ Ｐゴシック" pitchFamily="-1" charset="-128"/>
              </a:rPr>
              <a:t>(a);</a:t>
            </a:r>
          </a:p>
          <a:p>
            <a:pPr>
              <a:lnSpc>
                <a:spcPct val="80000"/>
              </a:lnSpc>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a.setOwner</a:t>
            </a:r>
            <a:r>
              <a:rPr lang="en-US" sz="1600" dirty="0">
                <a:latin typeface="Lucida Sans Typewriter" pitchFamily="-1" charset="0"/>
                <a:ea typeface="ＭＳ Ｐゴシック" pitchFamily="-1" charset="-128"/>
                <a:cs typeface="ＭＳ Ｐゴシック" pitchFamily="-1" charset="-128"/>
              </a:rPr>
              <a:t>(</a:t>
            </a:r>
            <a:r>
              <a:rPr lang="en-US" sz="1600" b="1" dirty="0">
                <a:latin typeface="Lucida Sans Typewriter" pitchFamily="-1" charset="0"/>
                <a:ea typeface="ＭＳ Ｐゴシック" pitchFamily="-1" charset="-128"/>
                <a:cs typeface="ＭＳ Ｐゴシック" pitchFamily="-1" charset="-128"/>
              </a:rPr>
              <a:t>null</a:t>
            </a:r>
            <a:r>
              <a:rPr lang="en-US" sz="1600" dirty="0">
                <a:latin typeface="Lucida Sans Typewriter" pitchFamily="-1" charset="0"/>
                <a:ea typeface="ＭＳ Ｐゴシック" pitchFamily="-1" charset="-128"/>
                <a:cs typeface="ＭＳ Ｐゴシック" pitchFamily="-1" charset="-128"/>
              </a:rPr>
              <a:t>);</a:t>
            </a:r>
          </a:p>
          <a:p>
            <a:pPr>
              <a:lnSpc>
                <a:spcPct val="80000"/>
              </a:lnSpc>
              <a:buFont typeface="Times" pitchFamily="-1" charset="0"/>
              <a:buNone/>
            </a:pPr>
            <a:r>
              <a:rPr lang="en-US" sz="1600" dirty="0">
                <a:latin typeface="Lucida Sans Typewriter" pitchFamily="-1" charset="0"/>
                <a:ea typeface="ＭＳ Ｐゴシック" pitchFamily="-1" charset="-128"/>
                <a:cs typeface="ＭＳ Ｐゴシック" pitchFamily="-1" charset="-128"/>
              </a:rPr>
              <a:t>	}</a:t>
            </a:r>
          </a:p>
          <a:p>
            <a:pPr>
              <a:lnSpc>
                <a:spcPct val="80000"/>
              </a:lnSpc>
              <a:buFont typeface="Times" pitchFamily="-1" charset="0"/>
              <a:buNone/>
            </a:pPr>
            <a:r>
              <a:rPr lang="en-US" sz="1600" dirty="0">
                <a:latin typeface="Lucida Sans Typewriter" pitchFamily="-1" charset="0"/>
                <a:ea typeface="ＭＳ Ｐゴシック" pitchFamily="-1" charset="-128"/>
                <a:cs typeface="ＭＳ Ｐゴシック" pitchFamily="-1" charset="-128"/>
              </a:rPr>
              <a:t>}</a:t>
            </a:r>
          </a:p>
        </p:txBody>
      </p:sp>
      <p:sp>
        <p:nvSpPr>
          <p:cNvPr id="254980" name="Rectangle 4"/>
          <p:cNvSpPr>
            <a:spLocks noGrp="1" noChangeArrowheads="1"/>
          </p:cNvSpPr>
          <p:nvPr>
            <p:ph sz="half" idx="2"/>
          </p:nvPr>
        </p:nvSpPr>
        <p:spPr>
          <a:xfrm>
            <a:off x="6245226" y="2673350"/>
            <a:ext cx="4551363" cy="3289300"/>
          </a:xfrm>
        </p:spPr>
        <p:txBody>
          <a:bodyPr>
            <a:normAutofit fontScale="62500" lnSpcReduction="20000"/>
          </a:bodyPr>
          <a:lstStyle/>
          <a:p>
            <a:pPr defTabSz="569913">
              <a:lnSpc>
                <a:spcPct val="80000"/>
              </a:lnSpc>
              <a:buNone/>
            </a:pPr>
            <a:r>
              <a:rPr lang="en-US" sz="1600" b="1">
                <a:latin typeface="Lucida Sans Typewriter" pitchFamily="-1" charset="0"/>
                <a:ea typeface="ＭＳ Ｐゴシック" pitchFamily="-1" charset="-128"/>
                <a:cs typeface="ＭＳ Ｐゴシック" pitchFamily="-1" charset="-128"/>
              </a:rPr>
              <a:t>public class</a:t>
            </a:r>
            <a:r>
              <a:rPr lang="en-US" sz="1600">
                <a:latin typeface="Lucida Sans Typewriter" pitchFamily="-1" charset="0"/>
                <a:ea typeface="ＭＳ Ｐゴシック" pitchFamily="-1" charset="-128"/>
                <a:cs typeface="ＭＳ Ｐゴシック" pitchFamily="-1" charset="-128"/>
              </a:rPr>
              <a:t> Account {</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a:t>
            </a:r>
            <a:r>
              <a:rPr lang="en-US" sz="1600" b="1">
                <a:latin typeface="Lucida Sans Typewriter" pitchFamily="-1" charset="0"/>
                <a:ea typeface="ＭＳ Ｐゴシック" pitchFamily="-1" charset="-128"/>
                <a:cs typeface="ＭＳ Ｐゴシック" pitchFamily="-1" charset="-128"/>
              </a:rPr>
              <a:t>private</a:t>
            </a:r>
            <a:r>
              <a:rPr lang="en-US" sz="1600">
                <a:latin typeface="Lucida Sans Typewriter" pitchFamily="-1" charset="0"/>
                <a:ea typeface="ＭＳ Ｐゴシック" pitchFamily="-1" charset="-128"/>
                <a:cs typeface="ＭＳ Ｐゴシック" pitchFamily="-1" charset="-128"/>
              </a:rPr>
              <a:t> Advertiser owner;</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a:t>
            </a:r>
            <a:r>
              <a:rPr lang="en-US" sz="1600" b="1">
                <a:latin typeface="Lucida Sans Typewriter" pitchFamily="-1" charset="0"/>
                <a:ea typeface="ＭＳ Ｐゴシック" pitchFamily="-1" charset="-128"/>
                <a:cs typeface="ＭＳ Ｐゴシック" pitchFamily="-1" charset="-128"/>
              </a:rPr>
              <a:t>public void</a:t>
            </a:r>
            <a:r>
              <a:rPr lang="en-US" sz="1600">
                <a:latin typeface="Lucida Sans Typewriter" pitchFamily="-1" charset="0"/>
                <a:ea typeface="ＭＳ Ｐゴシック" pitchFamily="-1" charset="-128"/>
                <a:cs typeface="ＭＳ Ｐゴシック" pitchFamily="-1" charset="-128"/>
              </a:rPr>
              <a:t> setOwner(Advertiser newOwner) {</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a:t>
            </a:r>
            <a:r>
              <a:rPr lang="en-US" sz="1600" b="1">
                <a:latin typeface="Lucida Sans Typewriter" pitchFamily="-1" charset="0"/>
                <a:ea typeface="ＭＳ Ｐゴシック" pitchFamily="-1" charset="-128"/>
                <a:cs typeface="ＭＳ Ｐゴシック" pitchFamily="-1" charset="-128"/>
              </a:rPr>
              <a:t>if</a:t>
            </a:r>
            <a:r>
              <a:rPr lang="en-US" sz="1600">
                <a:latin typeface="Lucida Sans Typewriter" pitchFamily="-1" charset="0"/>
                <a:ea typeface="ＭＳ Ｐゴシック" pitchFamily="-1" charset="-128"/>
                <a:cs typeface="ＭＳ Ｐゴシック" pitchFamily="-1" charset="-128"/>
              </a:rPr>
              <a:t> (owner != newOwner) {</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Advertiser old = owner;</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owner = newOwner;</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a:t>
            </a:r>
            <a:r>
              <a:rPr lang="en-US" sz="1600" b="1">
                <a:latin typeface="Lucida Sans Typewriter" pitchFamily="-1" charset="0"/>
                <a:ea typeface="ＭＳ Ｐゴシック" pitchFamily="-1" charset="-128"/>
                <a:cs typeface="ＭＳ Ｐゴシック" pitchFamily="-1" charset="-128"/>
              </a:rPr>
              <a:t>if</a:t>
            </a:r>
            <a:r>
              <a:rPr lang="en-US" sz="1600">
                <a:latin typeface="Lucida Sans Typewriter" pitchFamily="-1" charset="0"/>
                <a:ea typeface="ＭＳ Ｐゴシック" pitchFamily="-1" charset="-128"/>
                <a:cs typeface="ＭＳ Ｐゴシック" pitchFamily="-1" charset="-128"/>
              </a:rPr>
              <a:t> (newOwner != null)</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newOwner.addAccount(</a:t>
            </a:r>
            <a:r>
              <a:rPr lang="en-US" sz="1600" b="1">
                <a:latin typeface="Lucida Sans Typewriter" pitchFamily="-1" charset="0"/>
                <a:ea typeface="ＭＳ Ｐゴシック" pitchFamily="-1" charset="-128"/>
                <a:cs typeface="ＭＳ Ｐゴシック" pitchFamily="-1" charset="-128"/>
              </a:rPr>
              <a:t>this</a:t>
            </a:r>
            <a:r>
              <a:rPr lang="en-US" sz="1600">
                <a:latin typeface="Lucida Sans Typewriter" pitchFamily="-1" charset="0"/>
                <a:ea typeface="ＭＳ Ｐゴシック" pitchFamily="-1" charset="-128"/>
                <a:cs typeface="ＭＳ Ｐゴシック" pitchFamily="-1" charset="-128"/>
              </a:rPr>
              <a:t>);</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a:t>
            </a:r>
            <a:r>
              <a:rPr lang="en-US" sz="1600" b="1">
                <a:latin typeface="Lucida Sans Typewriter" pitchFamily="-1" charset="0"/>
                <a:ea typeface="ＭＳ Ｐゴシック" pitchFamily="-1" charset="-128"/>
                <a:cs typeface="ＭＳ Ｐゴシック" pitchFamily="-1" charset="-128"/>
              </a:rPr>
              <a:t>if</a:t>
            </a:r>
            <a:r>
              <a:rPr lang="en-US" sz="1600">
                <a:latin typeface="Lucida Sans Typewriter" pitchFamily="-1" charset="0"/>
                <a:ea typeface="ＭＳ Ｐゴシック" pitchFamily="-1" charset="-128"/>
                <a:cs typeface="ＭＳ Ｐゴシック" pitchFamily="-1" charset="-128"/>
              </a:rPr>
              <a:t> (oldOwner != null)</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old.removeAccount(</a:t>
            </a:r>
            <a:r>
              <a:rPr lang="en-US" sz="1600" b="1">
                <a:latin typeface="Lucida Sans Typewriter" pitchFamily="-1" charset="0"/>
                <a:ea typeface="ＭＳ Ｐゴシック" pitchFamily="-1" charset="-128"/>
                <a:cs typeface="ＭＳ Ｐゴシック" pitchFamily="-1" charset="-128"/>
              </a:rPr>
              <a:t>this</a:t>
            </a:r>
            <a:r>
              <a:rPr lang="en-US" sz="1600">
                <a:latin typeface="Lucida Sans Typewriter" pitchFamily="-1" charset="0"/>
                <a:ea typeface="ＭＳ Ｐゴシック" pitchFamily="-1" charset="-128"/>
                <a:cs typeface="ＭＳ Ｐゴシック" pitchFamily="-1" charset="-128"/>
              </a:rPr>
              <a:t>);</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	}</a:t>
            </a:r>
          </a:p>
          <a:p>
            <a:pPr defTabSz="569913">
              <a:lnSpc>
                <a:spcPct val="80000"/>
              </a:lnSpc>
              <a:buNone/>
            </a:pPr>
            <a:r>
              <a:rPr lang="en-US" sz="1600">
                <a:latin typeface="Lucida Sans Typewriter" pitchFamily="-1" charset="0"/>
                <a:ea typeface="ＭＳ Ｐゴシック" pitchFamily="-1" charset="-128"/>
                <a:cs typeface="ＭＳ Ｐゴシック" pitchFamily="-1" charset="-128"/>
              </a:rPr>
              <a:t>}</a:t>
            </a:r>
          </a:p>
        </p:txBody>
      </p:sp>
      <p:sp>
        <p:nvSpPr>
          <p:cNvPr id="45061" name="Rectangle 5"/>
          <p:cNvSpPr>
            <a:spLocks noChangeArrowheads="1"/>
          </p:cNvSpPr>
          <p:nvPr/>
        </p:nvSpPr>
        <p:spPr bwMode="auto">
          <a:xfrm>
            <a:off x="2530476" y="1512888"/>
            <a:ext cx="2962275" cy="442912"/>
          </a:xfrm>
          <a:prstGeom prst="rect">
            <a:avLst/>
          </a:prstGeom>
          <a:noFill/>
          <a:ln w="23813">
            <a:solidFill>
              <a:srgbClr val="000000"/>
            </a:solidFill>
            <a:miter lim="800000"/>
            <a:headEnd/>
            <a:tailEnd/>
          </a:ln>
        </p:spPr>
        <p:txBody>
          <a:bodyPr>
            <a:prstTxWarp prst="textNoShape">
              <a:avLst/>
            </a:prstTxWarp>
          </a:bodyPr>
          <a:lstStyle/>
          <a:p>
            <a:endParaRPr lang="en-US"/>
          </a:p>
        </p:txBody>
      </p:sp>
      <p:sp>
        <p:nvSpPr>
          <p:cNvPr id="45062" name="Rectangle 6"/>
          <p:cNvSpPr>
            <a:spLocks noChangeArrowheads="1"/>
          </p:cNvSpPr>
          <p:nvPr/>
        </p:nvSpPr>
        <p:spPr bwMode="auto">
          <a:xfrm>
            <a:off x="3471864" y="1573214"/>
            <a:ext cx="1394613"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Advertiser</a:t>
            </a:r>
            <a:endParaRPr lang="en-US">
              <a:latin typeface="Lucida Sans Typewriter" pitchFamily="-1" charset="0"/>
            </a:endParaRPr>
          </a:p>
        </p:txBody>
      </p:sp>
      <p:sp>
        <p:nvSpPr>
          <p:cNvPr id="45063" name="Rectangle 7"/>
          <p:cNvSpPr>
            <a:spLocks noChangeArrowheads="1"/>
          </p:cNvSpPr>
          <p:nvPr/>
        </p:nvSpPr>
        <p:spPr bwMode="auto">
          <a:xfrm>
            <a:off x="7405688" y="1473201"/>
            <a:ext cx="2705100" cy="442913"/>
          </a:xfrm>
          <a:prstGeom prst="rect">
            <a:avLst/>
          </a:prstGeom>
          <a:noFill/>
          <a:ln w="23813">
            <a:solidFill>
              <a:srgbClr val="000000"/>
            </a:solidFill>
            <a:miter lim="800000"/>
            <a:headEnd/>
            <a:tailEnd/>
          </a:ln>
        </p:spPr>
        <p:txBody>
          <a:bodyPr>
            <a:prstTxWarp prst="textNoShape">
              <a:avLst/>
            </a:prstTxWarp>
          </a:bodyPr>
          <a:lstStyle/>
          <a:p>
            <a:endParaRPr lang="en-US"/>
          </a:p>
        </p:txBody>
      </p:sp>
      <p:sp>
        <p:nvSpPr>
          <p:cNvPr id="45064" name="Rectangle 8"/>
          <p:cNvSpPr>
            <a:spLocks noChangeArrowheads="1"/>
          </p:cNvSpPr>
          <p:nvPr/>
        </p:nvSpPr>
        <p:spPr bwMode="auto">
          <a:xfrm>
            <a:off x="8375651" y="1573214"/>
            <a:ext cx="976229"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Account</a:t>
            </a:r>
            <a:endParaRPr lang="en-US">
              <a:latin typeface="Lucida Sans Typewriter" pitchFamily="-1" charset="0"/>
            </a:endParaRPr>
          </a:p>
        </p:txBody>
      </p:sp>
      <p:sp>
        <p:nvSpPr>
          <p:cNvPr id="45065" name="Line 9"/>
          <p:cNvSpPr>
            <a:spLocks noChangeShapeType="1"/>
          </p:cNvSpPr>
          <p:nvPr/>
        </p:nvSpPr>
        <p:spPr bwMode="auto">
          <a:xfrm>
            <a:off x="5494338" y="1682750"/>
            <a:ext cx="1911350" cy="1588"/>
          </a:xfrm>
          <a:prstGeom prst="line">
            <a:avLst/>
          </a:prstGeom>
          <a:noFill/>
          <a:ln w="23813">
            <a:solidFill>
              <a:srgbClr val="000000"/>
            </a:solidFill>
            <a:round/>
            <a:headEnd/>
            <a:tailEnd/>
          </a:ln>
        </p:spPr>
        <p:txBody>
          <a:bodyPr>
            <a:prstTxWarp prst="textNoShape">
              <a:avLst/>
            </a:prstTxWarp>
          </a:bodyPr>
          <a:lstStyle/>
          <a:p>
            <a:endParaRPr lang="en-US"/>
          </a:p>
        </p:txBody>
      </p:sp>
      <p:sp>
        <p:nvSpPr>
          <p:cNvPr id="45066" name="Rectangle 10"/>
          <p:cNvSpPr>
            <a:spLocks noChangeArrowheads="1"/>
          </p:cNvSpPr>
          <p:nvPr/>
        </p:nvSpPr>
        <p:spPr bwMode="auto">
          <a:xfrm>
            <a:off x="5605463" y="1419226"/>
            <a:ext cx="139462"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1</a:t>
            </a:r>
            <a:endParaRPr lang="en-US">
              <a:latin typeface="Lucida Sans Typewriter" pitchFamily="-1" charset="0"/>
            </a:endParaRPr>
          </a:p>
        </p:txBody>
      </p:sp>
      <p:sp>
        <p:nvSpPr>
          <p:cNvPr id="45067" name="Rectangle 11"/>
          <p:cNvSpPr>
            <a:spLocks noChangeArrowheads="1"/>
          </p:cNvSpPr>
          <p:nvPr/>
        </p:nvSpPr>
        <p:spPr bwMode="auto">
          <a:xfrm>
            <a:off x="7256463" y="1460501"/>
            <a:ext cx="139462"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a:t>
            </a:r>
            <a:endParaRPr lang="en-US">
              <a:latin typeface="Lucida Sans Typewriter" pitchFamily="-1" charset="0"/>
            </a:endParaRPr>
          </a:p>
        </p:txBody>
      </p:sp>
      <p:sp>
        <p:nvSpPr>
          <p:cNvPr id="45069" name="Rectangle 20"/>
          <p:cNvSpPr>
            <a:spLocks noChangeArrowheads="1"/>
          </p:cNvSpPr>
          <p:nvPr/>
        </p:nvSpPr>
        <p:spPr bwMode="auto">
          <a:xfrm>
            <a:off x="1906589" y="1047751"/>
            <a:ext cx="5616575" cy="309563"/>
          </a:xfrm>
          <a:prstGeom prst="rect">
            <a:avLst/>
          </a:prstGeom>
          <a:noFill/>
          <a:ln w="9525">
            <a:noFill/>
            <a:miter lim="800000"/>
            <a:headEnd/>
            <a:tailEnd/>
          </a:ln>
        </p:spPr>
        <p:txBody>
          <a:bodyPr wrap="none" lIns="0" tIns="0" rIns="0" bIns="0">
            <a:prstTxWarp prst="textNoShape">
              <a:avLst/>
            </a:prstTxWarp>
            <a:spAutoFit/>
          </a:bodyPr>
          <a:lstStyle/>
          <a:p>
            <a:r>
              <a:rPr lang="en-US" sz="2000">
                <a:solidFill>
                  <a:srgbClr val="000000"/>
                </a:solidFill>
                <a:latin typeface="Verdana" pitchFamily="-1" charset="0"/>
              </a:rPr>
              <a:t>Object design model before transformation:</a:t>
            </a:r>
            <a:endParaRPr lang="en-US" sz="2000" b="1"/>
          </a:p>
        </p:txBody>
      </p:sp>
      <p:sp>
        <p:nvSpPr>
          <p:cNvPr id="254997" name="Rectangle 21"/>
          <p:cNvSpPr>
            <a:spLocks noChangeArrowheads="1"/>
          </p:cNvSpPr>
          <p:nvPr/>
        </p:nvSpPr>
        <p:spPr bwMode="auto">
          <a:xfrm>
            <a:off x="1668464" y="2190751"/>
            <a:ext cx="4389723" cy="307777"/>
          </a:xfrm>
          <a:prstGeom prst="rect">
            <a:avLst/>
          </a:prstGeom>
          <a:noFill/>
          <a:ln w="9525">
            <a:noFill/>
            <a:miter lim="800000"/>
            <a:headEnd/>
            <a:tailEnd/>
          </a:ln>
        </p:spPr>
        <p:txBody>
          <a:bodyPr wrap="none" lIns="0" tIns="0" rIns="0" bIns="0">
            <a:prstTxWarp prst="textNoShape">
              <a:avLst/>
            </a:prstTxWarp>
            <a:spAutoFit/>
          </a:bodyPr>
          <a:lstStyle/>
          <a:p>
            <a:r>
              <a:rPr lang="en-US" sz="2000" dirty="0">
                <a:solidFill>
                  <a:srgbClr val="000000"/>
                </a:solidFill>
                <a:latin typeface="Verdana" pitchFamily="-1" charset="0"/>
              </a:rPr>
              <a:t>Source code after transformation:</a:t>
            </a:r>
            <a:endParaRPr lang="en-US" sz="2000" dirty="0">
              <a:latin typeface="Verdana" pitchFamily="-1" charset="0"/>
            </a:endParaRPr>
          </a:p>
        </p:txBody>
      </p:sp>
      <p:grpSp>
        <p:nvGrpSpPr>
          <p:cNvPr id="3" name="Group 26"/>
          <p:cNvGrpSpPr>
            <a:grpSpLocks/>
          </p:cNvGrpSpPr>
          <p:nvPr/>
        </p:nvGrpSpPr>
        <p:grpSpPr bwMode="auto">
          <a:xfrm>
            <a:off x="3354294" y="1419225"/>
            <a:ext cx="4227607" cy="1524000"/>
            <a:chOff x="1007" y="894"/>
            <a:chExt cx="2809" cy="960"/>
          </a:xfrm>
        </p:grpSpPr>
        <p:sp>
          <p:nvSpPr>
            <p:cNvPr id="45100" name="Line 24"/>
            <p:cNvSpPr>
              <a:spLocks noChangeShapeType="1"/>
            </p:cNvSpPr>
            <p:nvPr/>
          </p:nvSpPr>
          <p:spPr bwMode="auto">
            <a:xfrm flipH="1">
              <a:off x="1007" y="1060"/>
              <a:ext cx="2604" cy="794"/>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
          <p:nvSpPr>
            <p:cNvPr id="45101" name="AutoShape 25"/>
            <p:cNvSpPr>
              <a:spLocks noChangeArrowheads="1"/>
            </p:cNvSpPr>
            <p:nvPr/>
          </p:nvSpPr>
          <p:spPr bwMode="auto">
            <a:xfrm>
              <a:off x="3472" y="894"/>
              <a:ext cx="344" cy="284"/>
            </a:xfrm>
            <a:prstGeom prst="flowChartConnector">
              <a:avLst/>
            </a:prstGeom>
            <a:noFill/>
            <a:ln w="12700">
              <a:solidFill>
                <a:srgbClr val="FF0000"/>
              </a:solidFill>
              <a:round/>
              <a:headEnd/>
              <a:tailEnd/>
            </a:ln>
          </p:spPr>
          <p:txBody>
            <a:bodyPr wrap="none" anchor="ctr">
              <a:prstTxWarp prst="textNoShape">
                <a:avLst/>
              </a:prstTxWarp>
            </a:bodyPr>
            <a:lstStyle/>
            <a:p>
              <a:endParaRPr lang="en-US"/>
            </a:p>
          </p:txBody>
        </p:sp>
      </p:grpSp>
      <p:grpSp>
        <p:nvGrpSpPr>
          <p:cNvPr id="45" name="Group 26"/>
          <p:cNvGrpSpPr>
            <a:grpSpLocks/>
          </p:cNvGrpSpPr>
          <p:nvPr/>
        </p:nvGrpSpPr>
        <p:grpSpPr bwMode="auto">
          <a:xfrm>
            <a:off x="5419885" y="1357314"/>
            <a:ext cx="3753525" cy="1585913"/>
            <a:chOff x="3472" y="894"/>
            <a:chExt cx="2494" cy="999"/>
          </a:xfrm>
        </p:grpSpPr>
        <p:sp>
          <p:nvSpPr>
            <p:cNvPr id="46" name="Line 24"/>
            <p:cNvSpPr>
              <a:spLocks noChangeShapeType="1"/>
            </p:cNvSpPr>
            <p:nvPr/>
          </p:nvSpPr>
          <p:spPr bwMode="auto">
            <a:xfrm>
              <a:off x="3611" y="1060"/>
              <a:ext cx="2355" cy="833"/>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
          <p:nvSpPr>
            <p:cNvPr id="47" name="AutoShape 25"/>
            <p:cNvSpPr>
              <a:spLocks noChangeArrowheads="1"/>
            </p:cNvSpPr>
            <p:nvPr/>
          </p:nvSpPr>
          <p:spPr bwMode="auto">
            <a:xfrm>
              <a:off x="3472" y="894"/>
              <a:ext cx="344" cy="284"/>
            </a:xfrm>
            <a:prstGeom prst="flowChartConnector">
              <a:avLst/>
            </a:prstGeom>
            <a:noFill/>
            <a:ln w="12700">
              <a:solidFill>
                <a:srgbClr val="FF0000"/>
              </a:solidFill>
              <a:round/>
              <a:headEnd/>
              <a:tailEnd/>
            </a:ln>
          </p:spPr>
          <p:txBody>
            <a:bodyPr wrap="none" anchor="ctr">
              <a:prstTxWarp prst="textNoShape">
                <a:avLst/>
              </a:prstTxWarp>
            </a:bodyPr>
            <a:lstStyle/>
            <a:p>
              <a:endParaRPr lang="en-US"/>
            </a:p>
          </p:txBody>
        </p:sp>
      </p:grpSp>
      <p:sp>
        <p:nvSpPr>
          <p:cNvPr id="48" name="Line 26"/>
          <p:cNvSpPr>
            <a:spLocks noChangeShapeType="1"/>
          </p:cNvSpPr>
          <p:nvPr/>
        </p:nvSpPr>
        <p:spPr bwMode="auto">
          <a:xfrm flipH="1">
            <a:off x="3211102" y="1955801"/>
            <a:ext cx="783048" cy="717550"/>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
        <p:nvSpPr>
          <p:cNvPr id="49" name="Line 26"/>
          <p:cNvSpPr>
            <a:spLocks noChangeShapeType="1"/>
          </p:cNvSpPr>
          <p:nvPr/>
        </p:nvSpPr>
        <p:spPr bwMode="auto">
          <a:xfrm flipH="1">
            <a:off x="7883808" y="1909763"/>
            <a:ext cx="793277" cy="763588"/>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11271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p:cTn id="19" dur="500" fill="hold"/>
                                        <p:tgtEl>
                                          <p:spTgt spid="48"/>
                                        </p:tgtEl>
                                        <p:attrNameLst>
                                          <p:attrName>ppt_x</p:attrName>
                                        </p:attrNameLst>
                                      </p:cBhvr>
                                      <p:tavLst>
                                        <p:tav tm="0">
                                          <p:val>
                                            <p:strVal val="#ppt_x"/>
                                          </p:val>
                                        </p:tav>
                                        <p:tav tm="100000">
                                          <p:val>
                                            <p:strVal val="#ppt_x"/>
                                          </p:val>
                                        </p:tav>
                                      </p:tavLst>
                                    </p:anim>
                                    <p:anim calcmode="lin" valueType="num">
                                      <p:cBhvr>
                                        <p:cTn id="20" dur="500" fill="hold"/>
                                        <p:tgtEl>
                                          <p:spTgt spid="48"/>
                                        </p:tgtEl>
                                        <p:attrNameLst>
                                          <p:attrName>ppt_y</p:attrName>
                                        </p:attrNameLst>
                                      </p:cBhvr>
                                      <p:tavLst>
                                        <p:tav tm="0">
                                          <p:val>
                                            <p:strVal val="#ppt_y-#ppt_h/2"/>
                                          </p:val>
                                        </p:tav>
                                        <p:tav tm="100000">
                                          <p:val>
                                            <p:strVal val="#ppt_y"/>
                                          </p:val>
                                        </p:tav>
                                      </p:tavLst>
                                    </p:anim>
                                    <p:anim calcmode="lin" valueType="num">
                                      <p:cBhvr>
                                        <p:cTn id="21" dur="500" fill="hold"/>
                                        <p:tgtEl>
                                          <p:spTgt spid="48"/>
                                        </p:tgtEl>
                                        <p:attrNameLst>
                                          <p:attrName>ppt_w</p:attrName>
                                        </p:attrNameLst>
                                      </p:cBhvr>
                                      <p:tavLst>
                                        <p:tav tm="0">
                                          <p:val>
                                            <p:strVal val="#ppt_w"/>
                                          </p:val>
                                        </p:tav>
                                        <p:tav tm="100000">
                                          <p:val>
                                            <p:strVal val="#ppt_w"/>
                                          </p:val>
                                        </p:tav>
                                      </p:tavLst>
                                    </p:anim>
                                    <p:anim calcmode="lin" valueType="num">
                                      <p:cBhvr>
                                        <p:cTn id="22" dur="500" fill="hold"/>
                                        <p:tgtEl>
                                          <p:spTgt spid="48"/>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100000">
                                          <p:val>
                                            <p:strVal val="#ppt_x"/>
                                          </p:val>
                                        </p:tav>
                                      </p:tavLst>
                                    </p:anim>
                                    <p:anim calcmode="lin" valueType="num">
                                      <p:cBhvr>
                                        <p:cTn id="28" dur="500" fill="hold"/>
                                        <p:tgtEl>
                                          <p:spTgt spid="49"/>
                                        </p:tgtEl>
                                        <p:attrNameLst>
                                          <p:attrName>ppt_y</p:attrName>
                                        </p:attrNameLst>
                                      </p:cBhvr>
                                      <p:tavLst>
                                        <p:tav tm="0">
                                          <p:val>
                                            <p:strVal val="#ppt_y-#ppt_h/2"/>
                                          </p:val>
                                        </p:tav>
                                        <p:tav tm="100000">
                                          <p:val>
                                            <p:strVal val="#ppt_y"/>
                                          </p:val>
                                        </p:tav>
                                      </p:tavLst>
                                    </p:anim>
                                    <p:anim calcmode="lin" valueType="num">
                                      <p:cBhvr>
                                        <p:cTn id="29" dur="500" fill="hold"/>
                                        <p:tgtEl>
                                          <p:spTgt spid="49"/>
                                        </p:tgtEl>
                                        <p:attrNameLst>
                                          <p:attrName>ppt_w</p:attrName>
                                        </p:attrNameLst>
                                      </p:cBhvr>
                                      <p:tavLst>
                                        <p:tav tm="0">
                                          <p:val>
                                            <p:strVal val="#ppt_w"/>
                                          </p:val>
                                        </p:tav>
                                        <p:tav tm="100000">
                                          <p:val>
                                            <p:strVal val="#ppt_w"/>
                                          </p:val>
                                        </p:tav>
                                      </p:tavLst>
                                    </p:anim>
                                    <p:anim calcmode="lin" valueType="num">
                                      <p:cBhvr>
                                        <p:cTn id="30"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autoUpdateAnimBg="0"/>
      <p:bldP spid="254980" grpId="0" autoUpdateAnimBg="0"/>
      <p:bldP spid="254997" grpId="0" build="p" autoUpdateAnimBg="0"/>
      <p:bldP spid="48" grpId="0" animBg="1"/>
      <p:bldP spid="4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ea typeface="ＭＳ Ｐゴシック" pitchFamily="-1" charset="-128"/>
                <a:cs typeface="ＭＳ Ｐゴシック" pitchFamily="-1" charset="-128"/>
              </a:rPr>
              <a:t>Mapping Bidirectional</a:t>
            </a:r>
            <a:br>
              <a:rPr lang="en-US">
                <a:ea typeface="ＭＳ Ｐゴシック" pitchFamily="-1" charset="-128"/>
                <a:cs typeface="ＭＳ Ｐゴシック" pitchFamily="-1" charset="-128"/>
              </a:rPr>
            </a:br>
            <a:r>
              <a:rPr lang="en-US">
                <a:ea typeface="ＭＳ Ｐゴシック" pitchFamily="-1" charset="-128"/>
                <a:cs typeface="ＭＳ Ｐゴシック" pitchFamily="-1" charset="-128"/>
              </a:rPr>
              <a:t>Many-to-Many Associations</a:t>
            </a:r>
          </a:p>
        </p:txBody>
      </p:sp>
      <p:sp>
        <p:nvSpPr>
          <p:cNvPr id="256003" name="Rectangle 3"/>
          <p:cNvSpPr>
            <a:spLocks noGrp="1" noChangeArrowheads="1"/>
          </p:cNvSpPr>
          <p:nvPr>
            <p:ph sz="half" idx="1"/>
          </p:nvPr>
        </p:nvSpPr>
        <p:spPr>
          <a:xfrm>
            <a:off x="1735139" y="2822576"/>
            <a:ext cx="4454525" cy="3381375"/>
          </a:xfrm>
        </p:spPr>
        <p:txBody>
          <a:bodyPr>
            <a:normAutofit fontScale="92500" lnSpcReduction="20000"/>
          </a:bodyPr>
          <a:lstStyle/>
          <a:p>
            <a:pPr defTabSz="744538">
              <a:lnSpc>
                <a:spcPct val="80000"/>
              </a:lnSpc>
              <a:buNone/>
            </a:pPr>
            <a:r>
              <a:rPr lang="en-US" sz="1600" b="1" dirty="0">
                <a:latin typeface="Lucida Sans Typewriter" pitchFamily="-1" charset="0"/>
                <a:ea typeface="ＭＳ Ｐゴシック" pitchFamily="-1" charset="-128"/>
                <a:cs typeface="ＭＳ Ｐゴシック" pitchFamily="-1" charset="-128"/>
              </a:rPr>
              <a:t>public class</a:t>
            </a:r>
            <a:r>
              <a:rPr lang="en-US" sz="1600" dirty="0">
                <a:latin typeface="Lucida Sans Typewriter" pitchFamily="-1" charset="0"/>
                <a:ea typeface="ＭＳ Ｐゴシック" pitchFamily="-1" charset="-128"/>
                <a:cs typeface="ＭＳ Ｐゴシック" pitchFamily="-1" charset="-128"/>
              </a:rPr>
              <a:t> Tournament {</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private</a:t>
            </a:r>
            <a:r>
              <a:rPr lang="en-US" sz="1600" dirty="0">
                <a:latin typeface="Lucida Sans Typewriter" pitchFamily="-1" charset="0"/>
                <a:ea typeface="ＭＳ Ｐゴシック" pitchFamily="-1" charset="-128"/>
                <a:cs typeface="ＭＳ Ｐゴシック" pitchFamily="-1" charset="-128"/>
              </a:rPr>
              <a:t> List players;</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public</a:t>
            </a:r>
            <a:r>
              <a:rPr lang="en-US" sz="1600" dirty="0">
                <a:latin typeface="Lucida Sans Typewriter" pitchFamily="-1" charset="0"/>
                <a:ea typeface="ＭＳ Ｐゴシック" pitchFamily="-1" charset="-128"/>
                <a:cs typeface="ＭＳ Ｐゴシック" pitchFamily="-1" charset="-128"/>
              </a:rPr>
              <a:t> Tournament() {</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players = </a:t>
            </a:r>
            <a:r>
              <a:rPr lang="en-US" sz="1600" b="1" dirty="0">
                <a:latin typeface="Lucida Sans Typewriter" pitchFamily="-1" charset="0"/>
                <a:ea typeface="ＭＳ Ｐゴシック" pitchFamily="-1" charset="-128"/>
                <a:cs typeface="ＭＳ Ｐゴシック" pitchFamily="-1" charset="-128"/>
              </a:rPr>
              <a:t>new</a:t>
            </a: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ArrayList</a:t>
            </a:r>
            <a:r>
              <a:rPr lang="en-US" sz="1600" dirty="0">
                <a:latin typeface="Lucida Sans Typewriter" pitchFamily="-1" charset="0"/>
                <a:ea typeface="ＭＳ Ｐゴシック" pitchFamily="-1" charset="-128"/>
                <a:cs typeface="ＭＳ Ｐゴシック" pitchFamily="-1" charset="-128"/>
              </a:rPr>
              <a:t>();</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public</a:t>
            </a: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void</a:t>
            </a: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addPlayer</a:t>
            </a:r>
            <a:r>
              <a:rPr lang="en-US" sz="1600" dirty="0">
                <a:latin typeface="Lucida Sans Typewriter" pitchFamily="-1" charset="0"/>
                <a:ea typeface="ＭＳ Ｐゴシック" pitchFamily="-1" charset="-128"/>
                <a:cs typeface="ＭＳ Ｐゴシック" pitchFamily="-1" charset="-128"/>
              </a:rPr>
              <a:t>(Player p) {</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if</a:t>
            </a: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players.contains</a:t>
            </a:r>
            <a:r>
              <a:rPr lang="en-US" sz="1600" dirty="0">
                <a:latin typeface="Lucida Sans Typewriter" pitchFamily="-1" charset="0"/>
                <a:ea typeface="ＭＳ Ｐゴシック" pitchFamily="-1" charset="-128"/>
                <a:cs typeface="ＭＳ Ｐゴシック" pitchFamily="-1" charset="-128"/>
              </a:rPr>
              <a:t>(p)) {</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players.add</a:t>
            </a:r>
            <a:r>
              <a:rPr lang="en-US" sz="1600" dirty="0">
                <a:latin typeface="Lucida Sans Typewriter" pitchFamily="-1" charset="0"/>
                <a:ea typeface="ＭＳ Ｐゴシック" pitchFamily="-1" charset="-128"/>
                <a:cs typeface="ＭＳ Ｐゴシック" pitchFamily="-1" charset="-128"/>
              </a:rPr>
              <a:t>(p);</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p.addTournament</a:t>
            </a:r>
            <a:r>
              <a:rPr lang="en-US" sz="1600" dirty="0">
                <a:latin typeface="Lucida Sans Typewriter" pitchFamily="-1" charset="0"/>
                <a:ea typeface="ＭＳ Ｐゴシック" pitchFamily="-1" charset="-128"/>
                <a:cs typeface="ＭＳ Ｐゴシック" pitchFamily="-1" charset="-128"/>
              </a:rPr>
              <a:t>(</a:t>
            </a:r>
            <a:r>
              <a:rPr lang="en-US" sz="1600" b="1" dirty="0">
                <a:latin typeface="Lucida Sans Typewriter" pitchFamily="-1" charset="0"/>
                <a:ea typeface="ＭＳ Ｐゴシック" pitchFamily="-1" charset="-128"/>
                <a:cs typeface="ＭＳ Ｐゴシック" pitchFamily="-1" charset="-128"/>
              </a:rPr>
              <a:t>this</a:t>
            </a:r>
            <a:r>
              <a:rPr lang="en-US" sz="1600" dirty="0">
                <a:latin typeface="Lucida Sans Typewriter" pitchFamily="-1" charset="0"/>
                <a:ea typeface="ＭＳ Ｐゴシック" pitchFamily="-1" charset="-128"/>
                <a:cs typeface="ＭＳ Ｐゴシック" pitchFamily="-1" charset="-128"/>
              </a:rPr>
              <a:t>);</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	}</a:t>
            </a:r>
          </a:p>
          <a:p>
            <a:pPr defTabSz="744538">
              <a:lnSpc>
                <a:spcPct val="80000"/>
              </a:lnSpc>
              <a:buNone/>
            </a:pPr>
            <a:r>
              <a:rPr lang="en-US" sz="1600" dirty="0">
                <a:latin typeface="Lucida Sans Typewriter" pitchFamily="-1" charset="0"/>
                <a:ea typeface="ＭＳ Ｐゴシック" pitchFamily="-1" charset="-128"/>
                <a:cs typeface="ＭＳ Ｐゴシック" pitchFamily="-1" charset="-128"/>
              </a:rPr>
              <a:t>}</a:t>
            </a:r>
          </a:p>
        </p:txBody>
      </p:sp>
      <p:sp>
        <p:nvSpPr>
          <p:cNvPr id="256004" name="Rectangle 4"/>
          <p:cNvSpPr>
            <a:spLocks noGrp="1" noChangeArrowheads="1"/>
          </p:cNvSpPr>
          <p:nvPr>
            <p:ph sz="half" idx="2"/>
          </p:nvPr>
        </p:nvSpPr>
        <p:spPr>
          <a:xfrm>
            <a:off x="6053138" y="2822576"/>
            <a:ext cx="4614862" cy="3381375"/>
          </a:xfrm>
        </p:spPr>
        <p:txBody>
          <a:bodyPr>
            <a:normAutofit fontScale="92500" lnSpcReduction="20000"/>
          </a:bodyPr>
          <a:lstStyle/>
          <a:p>
            <a:pPr>
              <a:lnSpc>
                <a:spcPct val="80000"/>
              </a:lnSpc>
              <a:buNone/>
              <a:tabLst>
                <a:tab pos="798513" algn="l"/>
              </a:tabLst>
            </a:pPr>
            <a:r>
              <a:rPr lang="en-US" sz="1600" b="1" dirty="0">
                <a:latin typeface="Lucida Sans Typewriter" pitchFamily="-1" charset="0"/>
                <a:ea typeface="ＭＳ Ｐゴシック" pitchFamily="-1" charset="-128"/>
                <a:cs typeface="ＭＳ Ｐゴシック" pitchFamily="-1" charset="-128"/>
              </a:rPr>
              <a:t>public class</a:t>
            </a:r>
            <a:r>
              <a:rPr lang="en-US" sz="1600" dirty="0">
                <a:latin typeface="Lucida Sans Typewriter" pitchFamily="-1" charset="0"/>
                <a:ea typeface="ＭＳ Ｐゴシック" pitchFamily="-1" charset="-128"/>
                <a:cs typeface="ＭＳ Ｐゴシック" pitchFamily="-1" charset="-128"/>
              </a:rPr>
              <a:t> Player {</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private</a:t>
            </a:r>
            <a:r>
              <a:rPr lang="en-US" sz="1600" dirty="0">
                <a:latin typeface="Lucida Sans Typewriter" pitchFamily="-1" charset="0"/>
                <a:ea typeface="ＭＳ Ｐゴシック" pitchFamily="-1" charset="-128"/>
                <a:cs typeface="ＭＳ Ｐゴシック" pitchFamily="-1" charset="-128"/>
              </a:rPr>
              <a:t> List tournaments;</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public</a:t>
            </a:r>
            <a:r>
              <a:rPr lang="en-US" sz="1600" dirty="0">
                <a:latin typeface="Lucida Sans Typewriter" pitchFamily="-1" charset="0"/>
                <a:ea typeface="ＭＳ Ｐゴシック" pitchFamily="-1" charset="-128"/>
                <a:cs typeface="ＭＳ Ｐゴシック" pitchFamily="-1" charset="-128"/>
              </a:rPr>
              <a:t> Player() {</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tournaments = </a:t>
            </a:r>
            <a:r>
              <a:rPr lang="en-US" sz="1600" b="1" dirty="0">
                <a:latin typeface="Lucida Sans Typewriter" pitchFamily="-1" charset="0"/>
                <a:ea typeface="ＭＳ Ｐゴシック" pitchFamily="-1" charset="-128"/>
                <a:cs typeface="ＭＳ Ｐゴシック" pitchFamily="-1" charset="-128"/>
              </a:rPr>
              <a:t>new</a:t>
            </a: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ArrayList</a:t>
            </a:r>
            <a:r>
              <a:rPr lang="en-US" sz="1600" dirty="0">
                <a:latin typeface="Lucida Sans Typewriter" pitchFamily="-1" charset="0"/>
                <a:ea typeface="ＭＳ Ｐゴシック" pitchFamily="-1" charset="-128"/>
                <a:cs typeface="ＭＳ Ｐゴシック" pitchFamily="-1" charset="-128"/>
              </a:rPr>
              <a:t>();</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public void</a:t>
            </a: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addTournament</a:t>
            </a:r>
            <a:r>
              <a:rPr lang="en-US" sz="1600" dirty="0">
                <a:latin typeface="Lucida Sans Typewriter" pitchFamily="-1" charset="0"/>
                <a:ea typeface="ＭＳ Ｐゴシック" pitchFamily="-1" charset="-128"/>
                <a:cs typeface="ＭＳ Ｐゴシック" pitchFamily="-1" charset="-128"/>
              </a:rPr>
              <a:t>(Tournament t) {</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a:t>
            </a:r>
            <a:r>
              <a:rPr lang="en-US" sz="1600" b="1" dirty="0">
                <a:latin typeface="Lucida Sans Typewriter" pitchFamily="-1" charset="0"/>
                <a:ea typeface="ＭＳ Ｐゴシック" pitchFamily="-1" charset="-128"/>
                <a:cs typeface="ＭＳ Ｐゴシック" pitchFamily="-1" charset="-128"/>
              </a:rPr>
              <a:t>if</a:t>
            </a: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tournaments.contains</a:t>
            </a:r>
            <a:r>
              <a:rPr lang="en-US" sz="1600" dirty="0">
                <a:latin typeface="Lucida Sans Typewriter" pitchFamily="-1" charset="0"/>
                <a:ea typeface="ＭＳ Ｐゴシック" pitchFamily="-1" charset="-128"/>
                <a:cs typeface="ＭＳ Ｐゴシック" pitchFamily="-1" charset="-128"/>
              </a:rPr>
              <a:t>(t)) {</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tournaments.add</a:t>
            </a:r>
            <a:r>
              <a:rPr lang="en-US" sz="1600" dirty="0">
                <a:latin typeface="Lucida Sans Typewriter" pitchFamily="-1" charset="0"/>
                <a:ea typeface="ＭＳ Ｐゴシック" pitchFamily="-1" charset="-128"/>
                <a:cs typeface="ＭＳ Ｐゴシック" pitchFamily="-1" charset="-128"/>
              </a:rPr>
              <a:t>(t);</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a:t>
            </a:r>
            <a:r>
              <a:rPr lang="en-US" sz="1600" dirty="0" err="1">
                <a:latin typeface="Lucida Sans Typewriter" pitchFamily="-1" charset="0"/>
                <a:ea typeface="ＭＳ Ｐゴシック" pitchFamily="-1" charset="-128"/>
                <a:cs typeface="ＭＳ Ｐゴシック" pitchFamily="-1" charset="-128"/>
              </a:rPr>
              <a:t>t.addPlayer</a:t>
            </a:r>
            <a:r>
              <a:rPr lang="en-US" sz="1600" dirty="0">
                <a:latin typeface="Lucida Sans Typewriter" pitchFamily="-1" charset="0"/>
                <a:ea typeface="ＭＳ Ｐゴシック" pitchFamily="-1" charset="-128"/>
                <a:cs typeface="ＭＳ Ｐゴシック" pitchFamily="-1" charset="-128"/>
              </a:rPr>
              <a:t>(</a:t>
            </a:r>
            <a:r>
              <a:rPr lang="en-US" sz="1600" b="1" dirty="0">
                <a:latin typeface="Lucida Sans Typewriter" pitchFamily="-1" charset="0"/>
                <a:ea typeface="ＭＳ Ｐゴシック" pitchFamily="-1" charset="-128"/>
                <a:cs typeface="ＭＳ Ｐゴシック" pitchFamily="-1" charset="-128"/>
              </a:rPr>
              <a:t>this</a:t>
            </a:r>
            <a:r>
              <a:rPr lang="en-US" sz="1600" dirty="0">
                <a:latin typeface="Lucida Sans Typewriter" pitchFamily="-1" charset="0"/>
                <a:ea typeface="ＭＳ Ｐゴシック" pitchFamily="-1" charset="-128"/>
                <a:cs typeface="ＭＳ Ｐゴシック" pitchFamily="-1" charset="-128"/>
              </a:rPr>
              <a:t>);</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	}</a:t>
            </a:r>
          </a:p>
          <a:p>
            <a:pPr>
              <a:lnSpc>
                <a:spcPct val="80000"/>
              </a:lnSpc>
              <a:buNone/>
              <a:tabLst>
                <a:tab pos="798513" algn="l"/>
              </a:tabLst>
            </a:pPr>
            <a:r>
              <a:rPr lang="en-US" sz="1600" dirty="0">
                <a:latin typeface="Lucida Sans Typewriter" pitchFamily="-1" charset="0"/>
                <a:ea typeface="ＭＳ Ｐゴシック" pitchFamily="-1" charset="-128"/>
                <a:cs typeface="ＭＳ Ｐゴシック" pitchFamily="-1" charset="-128"/>
              </a:rPr>
              <a:t>}</a:t>
            </a:r>
          </a:p>
        </p:txBody>
      </p:sp>
      <p:sp>
        <p:nvSpPr>
          <p:cNvPr id="47109" name="Rectangle 5"/>
          <p:cNvSpPr>
            <a:spLocks noChangeArrowheads="1"/>
          </p:cNvSpPr>
          <p:nvPr/>
        </p:nvSpPr>
        <p:spPr bwMode="auto">
          <a:xfrm>
            <a:off x="2555875" y="1644650"/>
            <a:ext cx="2705100" cy="444500"/>
          </a:xfrm>
          <a:prstGeom prst="rect">
            <a:avLst/>
          </a:prstGeom>
          <a:noFill/>
          <a:ln w="23813">
            <a:solidFill>
              <a:srgbClr val="000000"/>
            </a:solidFill>
            <a:miter lim="800000"/>
            <a:headEnd/>
            <a:tailEnd/>
          </a:ln>
        </p:spPr>
        <p:txBody>
          <a:bodyPr>
            <a:prstTxWarp prst="textNoShape">
              <a:avLst/>
            </a:prstTxWarp>
          </a:bodyPr>
          <a:lstStyle/>
          <a:p>
            <a:endParaRPr lang="en-US"/>
          </a:p>
        </p:txBody>
      </p:sp>
      <p:sp>
        <p:nvSpPr>
          <p:cNvPr id="47110" name="Rectangle 6"/>
          <p:cNvSpPr>
            <a:spLocks noChangeArrowheads="1"/>
          </p:cNvSpPr>
          <p:nvPr/>
        </p:nvSpPr>
        <p:spPr bwMode="auto">
          <a:xfrm>
            <a:off x="3338514" y="1757364"/>
            <a:ext cx="1394613"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Tournament</a:t>
            </a:r>
            <a:endParaRPr lang="en-US">
              <a:latin typeface="Lucida Sans Typewriter" pitchFamily="-1" charset="0"/>
            </a:endParaRPr>
          </a:p>
        </p:txBody>
      </p:sp>
      <p:sp>
        <p:nvSpPr>
          <p:cNvPr id="47111" name="Rectangle 7"/>
          <p:cNvSpPr>
            <a:spLocks noChangeArrowheads="1"/>
          </p:cNvSpPr>
          <p:nvPr/>
        </p:nvSpPr>
        <p:spPr bwMode="auto">
          <a:xfrm>
            <a:off x="7405688" y="1644650"/>
            <a:ext cx="2705100" cy="444500"/>
          </a:xfrm>
          <a:prstGeom prst="rect">
            <a:avLst/>
          </a:prstGeom>
          <a:noFill/>
          <a:ln w="23813">
            <a:solidFill>
              <a:srgbClr val="000000"/>
            </a:solidFill>
            <a:miter lim="800000"/>
            <a:headEnd/>
            <a:tailEnd/>
          </a:ln>
        </p:spPr>
        <p:txBody>
          <a:bodyPr>
            <a:prstTxWarp prst="textNoShape">
              <a:avLst/>
            </a:prstTxWarp>
          </a:bodyPr>
          <a:lstStyle/>
          <a:p>
            <a:endParaRPr lang="en-US"/>
          </a:p>
        </p:txBody>
      </p:sp>
      <p:sp>
        <p:nvSpPr>
          <p:cNvPr id="47112" name="Rectangle 8"/>
          <p:cNvSpPr>
            <a:spLocks noChangeArrowheads="1"/>
          </p:cNvSpPr>
          <p:nvPr/>
        </p:nvSpPr>
        <p:spPr bwMode="auto">
          <a:xfrm>
            <a:off x="8431213" y="1757364"/>
            <a:ext cx="836768"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Player</a:t>
            </a:r>
            <a:endParaRPr lang="en-US">
              <a:latin typeface="Lucida Sans Typewriter" pitchFamily="-1" charset="0"/>
            </a:endParaRPr>
          </a:p>
        </p:txBody>
      </p:sp>
      <p:sp>
        <p:nvSpPr>
          <p:cNvPr id="47113" name="Line 9"/>
          <p:cNvSpPr>
            <a:spLocks noChangeShapeType="1"/>
          </p:cNvSpPr>
          <p:nvPr/>
        </p:nvSpPr>
        <p:spPr bwMode="auto">
          <a:xfrm>
            <a:off x="5237164" y="1881189"/>
            <a:ext cx="2168525" cy="1587"/>
          </a:xfrm>
          <a:prstGeom prst="line">
            <a:avLst/>
          </a:prstGeom>
          <a:noFill/>
          <a:ln w="23813">
            <a:solidFill>
              <a:srgbClr val="000000"/>
            </a:solidFill>
            <a:round/>
            <a:headEnd/>
            <a:tailEnd/>
          </a:ln>
        </p:spPr>
        <p:txBody>
          <a:bodyPr>
            <a:prstTxWarp prst="textNoShape">
              <a:avLst/>
            </a:prstTxWarp>
          </a:bodyPr>
          <a:lstStyle/>
          <a:p>
            <a:endParaRPr lang="en-US"/>
          </a:p>
        </p:txBody>
      </p:sp>
      <p:sp>
        <p:nvSpPr>
          <p:cNvPr id="47114" name="Rectangle 10"/>
          <p:cNvSpPr>
            <a:spLocks noChangeArrowheads="1"/>
          </p:cNvSpPr>
          <p:nvPr/>
        </p:nvSpPr>
        <p:spPr bwMode="auto">
          <a:xfrm>
            <a:off x="5297488" y="1641476"/>
            <a:ext cx="139462"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a:t>
            </a:r>
            <a:endParaRPr lang="en-US">
              <a:latin typeface="Lucida Sans Typewriter" pitchFamily="-1" charset="0"/>
            </a:endParaRPr>
          </a:p>
        </p:txBody>
      </p:sp>
      <p:sp>
        <p:nvSpPr>
          <p:cNvPr id="47115" name="Rectangle 11"/>
          <p:cNvSpPr>
            <a:spLocks noChangeArrowheads="1"/>
          </p:cNvSpPr>
          <p:nvPr/>
        </p:nvSpPr>
        <p:spPr bwMode="auto">
          <a:xfrm>
            <a:off x="7256463" y="1641476"/>
            <a:ext cx="139462" cy="27699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Lucida Sans Typewriter" pitchFamily="-1" charset="0"/>
              </a:rPr>
              <a:t>*</a:t>
            </a:r>
            <a:endParaRPr lang="en-US">
              <a:latin typeface="Lucida Sans Typewriter" pitchFamily="-1" charset="0"/>
            </a:endParaRPr>
          </a:p>
        </p:txBody>
      </p:sp>
      <p:sp>
        <p:nvSpPr>
          <p:cNvPr id="256020" name="Rectangle 20"/>
          <p:cNvSpPr>
            <a:spLocks noChangeArrowheads="1"/>
          </p:cNvSpPr>
          <p:nvPr/>
        </p:nvSpPr>
        <p:spPr bwMode="auto">
          <a:xfrm>
            <a:off x="1830389" y="2298701"/>
            <a:ext cx="4273255" cy="307777"/>
          </a:xfrm>
          <a:prstGeom prst="rect">
            <a:avLst/>
          </a:prstGeom>
          <a:noFill/>
          <a:ln w="9525">
            <a:noFill/>
            <a:miter lim="800000"/>
            <a:headEnd/>
            <a:tailEnd/>
          </a:ln>
        </p:spPr>
        <p:txBody>
          <a:bodyPr wrap="none" lIns="0" tIns="0" rIns="0" bIns="0">
            <a:prstTxWarp prst="textNoShape">
              <a:avLst/>
            </a:prstTxWarp>
            <a:spAutoFit/>
          </a:bodyPr>
          <a:lstStyle/>
          <a:p>
            <a:r>
              <a:rPr lang="en-US" sz="2000" dirty="0">
                <a:solidFill>
                  <a:srgbClr val="000000"/>
                </a:solidFill>
                <a:latin typeface="Verdana" pitchFamily="-1" charset="0"/>
              </a:rPr>
              <a:t>Source code after transformation</a:t>
            </a:r>
            <a:endParaRPr lang="en-US" sz="2000" dirty="0">
              <a:latin typeface="Verdana" pitchFamily="-1" charset="0"/>
            </a:endParaRPr>
          </a:p>
        </p:txBody>
      </p:sp>
      <p:sp>
        <p:nvSpPr>
          <p:cNvPr id="47119" name="Rectangle 22"/>
          <p:cNvSpPr>
            <a:spLocks noChangeArrowheads="1"/>
          </p:cNvSpPr>
          <p:nvPr/>
        </p:nvSpPr>
        <p:spPr bwMode="auto">
          <a:xfrm>
            <a:off x="1830389" y="1109663"/>
            <a:ext cx="5500687" cy="309562"/>
          </a:xfrm>
          <a:prstGeom prst="rect">
            <a:avLst/>
          </a:prstGeom>
          <a:noFill/>
          <a:ln w="9525">
            <a:noFill/>
            <a:miter lim="800000"/>
            <a:headEnd/>
            <a:tailEnd/>
          </a:ln>
        </p:spPr>
        <p:txBody>
          <a:bodyPr wrap="none" lIns="0" tIns="0" rIns="0" bIns="0">
            <a:prstTxWarp prst="textNoShape">
              <a:avLst/>
            </a:prstTxWarp>
            <a:spAutoFit/>
          </a:bodyPr>
          <a:lstStyle/>
          <a:p>
            <a:r>
              <a:rPr lang="en-US" sz="2000">
                <a:solidFill>
                  <a:srgbClr val="000000"/>
                </a:solidFill>
                <a:latin typeface="Verdana" pitchFamily="-1" charset="0"/>
              </a:rPr>
              <a:t>Object design model before transformation</a:t>
            </a:r>
            <a:endParaRPr lang="en-US" sz="2000">
              <a:latin typeface="Verdana" pitchFamily="-1" charset="0"/>
            </a:endParaRPr>
          </a:p>
        </p:txBody>
      </p:sp>
      <p:cxnSp>
        <p:nvCxnSpPr>
          <p:cNvPr id="47154" name="AutoShape 32"/>
          <p:cNvCxnSpPr>
            <a:cxnSpLocks noChangeShapeType="1"/>
            <a:stCxn id="47114" idx="1"/>
          </p:cNvCxnSpPr>
          <p:nvPr/>
        </p:nvCxnSpPr>
        <p:spPr bwMode="auto">
          <a:xfrm>
            <a:off x="5297488" y="1779975"/>
            <a:ext cx="2108200" cy="1357006"/>
          </a:xfrm>
          <a:prstGeom prst="straightConnector1">
            <a:avLst/>
          </a:prstGeom>
          <a:noFill/>
          <a:ln w="12700">
            <a:solidFill>
              <a:srgbClr val="FF0000"/>
            </a:solidFill>
            <a:round/>
            <a:headEnd/>
            <a:tailEnd/>
          </a:ln>
        </p:spPr>
      </p:cxnSp>
      <p:cxnSp>
        <p:nvCxnSpPr>
          <p:cNvPr id="47152" name="AutoShape 35"/>
          <p:cNvCxnSpPr>
            <a:cxnSpLocks noChangeShapeType="1"/>
            <a:stCxn id="6" idx="3"/>
          </p:cNvCxnSpPr>
          <p:nvPr/>
        </p:nvCxnSpPr>
        <p:spPr bwMode="auto">
          <a:xfrm flipV="1">
            <a:off x="4716463" y="1800225"/>
            <a:ext cx="2571750" cy="1385964"/>
          </a:xfrm>
          <a:prstGeom prst="straightConnector1">
            <a:avLst/>
          </a:prstGeom>
          <a:noFill/>
          <a:ln w="12700">
            <a:solidFill>
              <a:srgbClr val="FF0000"/>
            </a:solidFill>
            <a:round/>
            <a:headEnd/>
            <a:tailEnd/>
          </a:ln>
        </p:spPr>
      </p:cxnSp>
      <p:sp>
        <p:nvSpPr>
          <p:cNvPr id="6" name="Rechteck 5"/>
          <p:cNvSpPr/>
          <p:nvPr/>
        </p:nvSpPr>
        <p:spPr>
          <a:xfrm>
            <a:off x="2102165" y="3017419"/>
            <a:ext cx="2614299" cy="337540"/>
          </a:xfrm>
          <a:prstGeom prst="rect">
            <a:avLst/>
          </a:prstGeom>
          <a:noFill/>
          <a:ln w="38100" cmpd="sng">
            <a:solidFill>
              <a:srgbClr val="4F81BD"/>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4" name="Rechteck 53"/>
          <p:cNvSpPr/>
          <p:nvPr/>
        </p:nvSpPr>
        <p:spPr>
          <a:xfrm>
            <a:off x="7407027" y="3035401"/>
            <a:ext cx="2166856" cy="337540"/>
          </a:xfrm>
          <a:prstGeom prst="rect">
            <a:avLst/>
          </a:prstGeom>
          <a:noFill/>
          <a:ln w="38100" cmpd="sng">
            <a:solidFill>
              <a:srgbClr val="4F81BD"/>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1" name="Line 26"/>
          <p:cNvSpPr>
            <a:spLocks noChangeShapeType="1"/>
          </p:cNvSpPr>
          <p:nvPr/>
        </p:nvSpPr>
        <p:spPr bwMode="auto">
          <a:xfrm flipH="1">
            <a:off x="3590225" y="2032000"/>
            <a:ext cx="606598" cy="877527"/>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
        <p:nvSpPr>
          <p:cNvPr id="62" name="Line 26"/>
          <p:cNvSpPr>
            <a:spLocks noChangeShapeType="1"/>
          </p:cNvSpPr>
          <p:nvPr/>
        </p:nvSpPr>
        <p:spPr bwMode="auto">
          <a:xfrm flipH="1">
            <a:off x="8168149" y="2032000"/>
            <a:ext cx="398080" cy="877527"/>
          </a:xfrm>
          <a:prstGeom prst="line">
            <a:avLst/>
          </a:prstGeom>
          <a:noFill/>
          <a:ln w="12700">
            <a:solidFill>
              <a:srgbClr val="FF0000"/>
            </a:solidFill>
            <a:round/>
            <a:headEnd/>
            <a:tailEnd type="arrow"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6677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ppt_x</p:attrName>
                                        </p:attrNameLst>
                                      </p:cBhvr>
                                      <p:tavLst>
                                        <p:tav tm="0">
                                          <p:val>
                                            <p:strVal val="#ppt_x"/>
                                          </p:val>
                                        </p:tav>
                                        <p:tav tm="100000">
                                          <p:val>
                                            <p:strVal val="#ppt_x"/>
                                          </p:val>
                                        </p:tav>
                                      </p:tavLst>
                                    </p:anim>
                                    <p:anim calcmode="lin" valueType="num">
                                      <p:cBhvr>
                                        <p:cTn id="20" dur="500" fill="hold"/>
                                        <p:tgtEl>
                                          <p:spTgt spid="61"/>
                                        </p:tgtEl>
                                        <p:attrNameLst>
                                          <p:attrName>ppt_y</p:attrName>
                                        </p:attrNameLst>
                                      </p:cBhvr>
                                      <p:tavLst>
                                        <p:tav tm="0">
                                          <p:val>
                                            <p:strVal val="#ppt_y-#ppt_h/2"/>
                                          </p:val>
                                        </p:tav>
                                        <p:tav tm="100000">
                                          <p:val>
                                            <p:strVal val="#ppt_y"/>
                                          </p:val>
                                        </p:tav>
                                      </p:tavLst>
                                    </p:anim>
                                    <p:anim calcmode="lin" valueType="num">
                                      <p:cBhvr>
                                        <p:cTn id="21" dur="500" fill="hold"/>
                                        <p:tgtEl>
                                          <p:spTgt spid="61"/>
                                        </p:tgtEl>
                                        <p:attrNameLst>
                                          <p:attrName>ppt_w</p:attrName>
                                        </p:attrNameLst>
                                      </p:cBhvr>
                                      <p:tavLst>
                                        <p:tav tm="0">
                                          <p:val>
                                            <p:strVal val="#ppt_w"/>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ppt_x</p:attrName>
                                        </p:attrNameLst>
                                      </p:cBhvr>
                                      <p:tavLst>
                                        <p:tav tm="0">
                                          <p:val>
                                            <p:strVal val="#ppt_x"/>
                                          </p:val>
                                        </p:tav>
                                        <p:tav tm="100000">
                                          <p:val>
                                            <p:strVal val="#ppt_x"/>
                                          </p:val>
                                        </p:tav>
                                      </p:tavLst>
                                    </p:anim>
                                    <p:anim calcmode="lin" valueType="num">
                                      <p:cBhvr>
                                        <p:cTn id="28" dur="500" fill="hold"/>
                                        <p:tgtEl>
                                          <p:spTgt spid="62"/>
                                        </p:tgtEl>
                                        <p:attrNameLst>
                                          <p:attrName>ppt_y</p:attrName>
                                        </p:attrNameLst>
                                      </p:cBhvr>
                                      <p:tavLst>
                                        <p:tav tm="0">
                                          <p:val>
                                            <p:strVal val="#ppt_y-#ppt_h/2"/>
                                          </p:val>
                                        </p:tav>
                                        <p:tav tm="100000">
                                          <p:val>
                                            <p:strVal val="#ppt_y"/>
                                          </p:val>
                                        </p:tav>
                                      </p:tavLst>
                                    </p:anim>
                                    <p:anim calcmode="lin" valueType="num">
                                      <p:cBhvr>
                                        <p:cTn id="29" dur="500" fill="hold"/>
                                        <p:tgtEl>
                                          <p:spTgt spid="62"/>
                                        </p:tgtEl>
                                        <p:attrNameLst>
                                          <p:attrName>ppt_w</p:attrName>
                                        </p:attrNameLst>
                                      </p:cBhvr>
                                      <p:tavLst>
                                        <p:tav tm="0">
                                          <p:val>
                                            <p:strVal val="#ppt_w"/>
                                          </p:val>
                                        </p:tav>
                                        <p:tav tm="100000">
                                          <p:val>
                                            <p:strVal val="#ppt_w"/>
                                          </p:val>
                                        </p:tav>
                                      </p:tavLst>
                                    </p:anim>
                                    <p:anim calcmode="lin" valueType="num">
                                      <p:cBhvr>
                                        <p:cTn id="30" dur="500" fill="hold"/>
                                        <p:tgtEl>
                                          <p:spTgt spid="62"/>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autoUpdateAnimBg="0"/>
      <p:bldP spid="256004" grpId="0" autoUpdateAnimBg="0"/>
      <p:bldP spid="256020" grpId="0" build="p" autoUpdateAnimBg="0"/>
      <p:bldP spid="6" grpId="0" animBg="1"/>
      <p:bldP spid="54" grpId="0" animBg="1"/>
      <p:bldP spid="61" grpId="0" animBg="1"/>
      <p:bldP spid="6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Aggregation  </a:t>
            </a:r>
            <a:endParaRPr lang="en-US" dirty="0"/>
          </a:p>
        </p:txBody>
      </p:sp>
      <p:sp>
        <p:nvSpPr>
          <p:cNvPr id="120836" name="Rectangle 4"/>
          <p:cNvSpPr>
            <a:spLocks noGrp="1" noChangeArrowheads="1"/>
          </p:cNvSpPr>
          <p:nvPr>
            <p:ph idx="1"/>
          </p:nvPr>
        </p:nvSpPr>
        <p:spPr/>
        <p:txBody>
          <a:bodyPr/>
          <a:lstStyle/>
          <a:p>
            <a:r>
              <a:rPr lang="en-US"/>
              <a:t>An aggregation is a special case of an association denoting a “consists-of” hierarchy</a:t>
            </a:r>
          </a:p>
          <a:p>
            <a:r>
              <a:rPr lang="en-US"/>
              <a:t>The aggregate is the parent class, the components are the children classes</a:t>
            </a:r>
            <a:endParaRPr lang="en-US" dirty="0"/>
          </a:p>
        </p:txBody>
      </p:sp>
      <p:sp>
        <p:nvSpPr>
          <p:cNvPr id="52" name="Abgerundete rechteckige Legende 36"/>
          <p:cNvSpPr/>
          <p:nvPr/>
        </p:nvSpPr>
        <p:spPr bwMode="auto">
          <a:xfrm>
            <a:off x="2762402" y="3992690"/>
            <a:ext cx="1957294" cy="448236"/>
          </a:xfrm>
          <a:prstGeom prst="wedgeRoundRectCallout">
            <a:avLst>
              <a:gd name="adj1" fmla="val -4881"/>
              <a:gd name="adj2" fmla="val 157966"/>
              <a:gd name="adj3" fmla="val 16667"/>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333333"/>
                </a:solidFill>
                <a:latin typeface="Helvetica" pitchFamily="-108" charset="0"/>
              </a:rPr>
              <a:t>Aggregate</a:t>
            </a:r>
          </a:p>
        </p:txBody>
      </p:sp>
      <p:sp>
        <p:nvSpPr>
          <p:cNvPr id="53" name="Abgerundete rechteckige Legende 37"/>
          <p:cNvSpPr/>
          <p:nvPr/>
        </p:nvSpPr>
        <p:spPr bwMode="auto">
          <a:xfrm>
            <a:off x="7473013" y="3992690"/>
            <a:ext cx="1957294" cy="448236"/>
          </a:xfrm>
          <a:prstGeom prst="wedgeRoundRectCallout">
            <a:avLst>
              <a:gd name="adj1" fmla="val 174"/>
              <a:gd name="adj2" fmla="val 158101"/>
              <a:gd name="adj3" fmla="val 16667"/>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333333"/>
                </a:solidFill>
                <a:latin typeface="Helvetica" pitchFamily="-108" charset="0"/>
              </a:rPr>
              <a:t>Component</a:t>
            </a:r>
          </a:p>
        </p:txBody>
      </p:sp>
      <p:grpSp>
        <p:nvGrpSpPr>
          <p:cNvPr id="3" name="Group 2"/>
          <p:cNvGrpSpPr/>
          <p:nvPr/>
        </p:nvGrpSpPr>
        <p:grpSpPr>
          <a:xfrm>
            <a:off x="3395275" y="4939278"/>
            <a:ext cx="5405945" cy="1051352"/>
            <a:chOff x="1871274" y="4939278"/>
            <a:chExt cx="5405945" cy="1051352"/>
          </a:xfrm>
        </p:grpSpPr>
        <p:grpSp>
          <p:nvGrpSpPr>
            <p:cNvPr id="2" name="Group 1"/>
            <p:cNvGrpSpPr/>
            <p:nvPr/>
          </p:nvGrpSpPr>
          <p:grpSpPr>
            <a:xfrm>
              <a:off x="1871274" y="4939278"/>
              <a:ext cx="5405945" cy="1051352"/>
              <a:chOff x="1871274" y="4939278"/>
              <a:chExt cx="5405945" cy="1051352"/>
            </a:xfrm>
          </p:grpSpPr>
          <p:grpSp>
            <p:nvGrpSpPr>
              <p:cNvPr id="23" name="Group 22"/>
              <p:cNvGrpSpPr/>
              <p:nvPr/>
            </p:nvGrpSpPr>
            <p:grpSpPr>
              <a:xfrm>
                <a:off x="1871274" y="4939278"/>
                <a:ext cx="5405945" cy="1051352"/>
                <a:chOff x="1871274" y="2975903"/>
                <a:chExt cx="5405945" cy="1051352"/>
              </a:xfrm>
            </p:grpSpPr>
            <p:grpSp>
              <p:nvGrpSpPr>
                <p:cNvPr id="4" name="Group 3"/>
                <p:cNvGrpSpPr/>
                <p:nvPr/>
              </p:nvGrpSpPr>
              <p:grpSpPr>
                <a:xfrm>
                  <a:off x="1871274" y="2975903"/>
                  <a:ext cx="1331310" cy="1051352"/>
                  <a:chOff x="294290" y="3151551"/>
                  <a:chExt cx="1331310" cy="1051352"/>
                </a:xfrm>
              </p:grpSpPr>
              <p:sp>
                <p:nvSpPr>
                  <p:cNvPr id="29" name="Rectangle 28"/>
                  <p:cNvSpPr/>
                  <p:nvPr/>
                </p:nvSpPr>
                <p:spPr>
                  <a:xfrm>
                    <a:off x="294290" y="315155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Lecture</a:t>
                    </a:r>
                  </a:p>
                </p:txBody>
              </p:sp>
              <p:sp>
                <p:nvSpPr>
                  <p:cNvPr id="30" name="Rectangle 29"/>
                  <p:cNvSpPr/>
                  <p:nvPr/>
                </p:nvSpPr>
                <p:spPr>
                  <a:xfrm>
                    <a:off x="294290" y="350189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32" name="Rectangle 31"/>
                  <p:cNvSpPr/>
                  <p:nvPr/>
                </p:nvSpPr>
                <p:spPr>
                  <a:xfrm>
                    <a:off x="294290" y="3852558"/>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grpSp>
              <p:nvGrpSpPr>
                <p:cNvPr id="34" name="Group 33"/>
                <p:cNvGrpSpPr/>
                <p:nvPr/>
              </p:nvGrpSpPr>
              <p:grpSpPr>
                <a:xfrm>
                  <a:off x="5945909" y="2975903"/>
                  <a:ext cx="1331310" cy="1051352"/>
                  <a:chOff x="294290" y="3151551"/>
                  <a:chExt cx="1331310" cy="1051352"/>
                </a:xfrm>
              </p:grpSpPr>
              <p:sp>
                <p:nvSpPr>
                  <p:cNvPr id="35" name="Rectangle 34"/>
                  <p:cNvSpPr/>
                  <p:nvPr/>
                </p:nvSpPr>
                <p:spPr>
                  <a:xfrm>
                    <a:off x="294290" y="315155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Student</a:t>
                    </a:r>
                  </a:p>
                </p:txBody>
              </p:sp>
              <p:sp>
                <p:nvSpPr>
                  <p:cNvPr id="36" name="Rectangle 35"/>
                  <p:cNvSpPr/>
                  <p:nvPr/>
                </p:nvSpPr>
                <p:spPr>
                  <a:xfrm>
                    <a:off x="294290" y="350189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37" name="Rectangle 36"/>
                  <p:cNvSpPr/>
                  <p:nvPr/>
                </p:nvSpPr>
                <p:spPr>
                  <a:xfrm>
                    <a:off x="294290" y="3852558"/>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grpSp>
              <p:nvGrpSpPr>
                <p:cNvPr id="22" name="Group 21"/>
                <p:cNvGrpSpPr/>
                <p:nvPr/>
              </p:nvGrpSpPr>
              <p:grpSpPr>
                <a:xfrm>
                  <a:off x="3202584" y="3374938"/>
                  <a:ext cx="2743325" cy="259997"/>
                  <a:chOff x="3202584" y="3374938"/>
                  <a:chExt cx="2743325" cy="259997"/>
                </a:xfrm>
              </p:grpSpPr>
              <p:cxnSp>
                <p:nvCxnSpPr>
                  <p:cNvPr id="9" name="Straight Connector 8"/>
                  <p:cNvCxnSpPr>
                    <a:stCxn id="36" idx="1"/>
                  </p:cNvCxnSpPr>
                  <p:nvPr/>
                </p:nvCxnSpPr>
                <p:spPr>
                  <a:xfrm flipH="1">
                    <a:off x="3787607" y="3501421"/>
                    <a:ext cx="2158302" cy="7030"/>
                  </a:xfrm>
                  <a:prstGeom prst="line">
                    <a:avLst/>
                  </a:prstGeom>
                  <a:ln>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30" idx="3"/>
                  </p:cNvCxnSpPr>
                  <p:nvPr/>
                </p:nvCxnSpPr>
                <p:spPr>
                  <a:xfrm>
                    <a:off x="3202584" y="3501421"/>
                    <a:ext cx="307512" cy="133513"/>
                  </a:xfrm>
                  <a:prstGeom prst="line">
                    <a:avLst/>
                  </a:prstGeom>
                  <a:ln cap="rnd">
                    <a:solidFill>
                      <a:srgbClr val="000000"/>
                    </a:solidFill>
                    <a:round/>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3202584" y="3374938"/>
                    <a:ext cx="306156" cy="126484"/>
                  </a:xfrm>
                  <a:prstGeom prst="line">
                    <a:avLst/>
                  </a:prstGeom>
                  <a:ln cap="rnd">
                    <a:solidFill>
                      <a:srgbClr val="000000"/>
                    </a:solidFill>
                    <a:round/>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3508740" y="3508451"/>
                    <a:ext cx="278867" cy="126484"/>
                  </a:xfrm>
                  <a:prstGeom prst="line">
                    <a:avLst/>
                  </a:prstGeom>
                  <a:ln cap="rnd">
                    <a:solidFill>
                      <a:srgbClr val="000000"/>
                    </a:solidFill>
                    <a:roun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10096" y="3374938"/>
                    <a:ext cx="277511" cy="133513"/>
                  </a:xfrm>
                  <a:prstGeom prst="line">
                    <a:avLst/>
                  </a:prstGeom>
                  <a:ln cap="rnd">
                    <a:solidFill>
                      <a:srgbClr val="000000"/>
                    </a:solidFill>
                    <a:round/>
                  </a:ln>
                </p:spPr>
                <p:style>
                  <a:lnRef idx="2">
                    <a:schemeClr val="accent1"/>
                  </a:lnRef>
                  <a:fillRef idx="0">
                    <a:schemeClr val="accent1"/>
                  </a:fillRef>
                  <a:effectRef idx="1">
                    <a:schemeClr val="accent1"/>
                  </a:effectRef>
                  <a:fontRef idx="minor">
                    <a:schemeClr val="tx1"/>
                  </a:fontRef>
                </p:style>
              </p:cxnSp>
            </p:grpSp>
          </p:grpSp>
          <p:sp>
            <p:nvSpPr>
              <p:cNvPr id="27" name="TextBox 26"/>
              <p:cNvSpPr txBox="1"/>
              <p:nvPr/>
            </p:nvSpPr>
            <p:spPr>
              <a:xfrm>
                <a:off x="5669280" y="5095464"/>
                <a:ext cx="300082" cy="369332"/>
              </a:xfrm>
              <a:prstGeom prst="rect">
                <a:avLst/>
              </a:prstGeom>
              <a:noFill/>
            </p:spPr>
            <p:txBody>
              <a:bodyPr wrap="none" rtlCol="0">
                <a:spAutoFit/>
              </a:bodyPr>
              <a:lstStyle/>
              <a:p>
                <a:r>
                  <a:rPr lang="en-US" dirty="0"/>
                  <a:t>*</a:t>
                </a:r>
              </a:p>
            </p:txBody>
          </p:sp>
        </p:grpSp>
        <p:sp>
          <p:nvSpPr>
            <p:cNvPr id="68" name="TextBox 67"/>
            <p:cNvSpPr txBox="1"/>
            <p:nvPr/>
          </p:nvSpPr>
          <p:spPr>
            <a:xfrm>
              <a:off x="3195696" y="4968981"/>
              <a:ext cx="531140" cy="369332"/>
            </a:xfrm>
            <a:prstGeom prst="rect">
              <a:avLst/>
            </a:prstGeom>
            <a:noFill/>
          </p:spPr>
          <p:txBody>
            <a:bodyPr wrap="none" rtlCol="0">
              <a:spAutoFit/>
            </a:bodyPr>
            <a:lstStyle/>
            <a:p>
              <a:r>
                <a:rPr lang="en-US" dirty="0"/>
                <a:t>0..*</a:t>
              </a:r>
            </a:p>
          </p:txBody>
        </p:sp>
      </p:grpSp>
    </p:spTree>
    <p:extLst>
      <p:ext uri="{BB962C8B-B14F-4D97-AF65-F5344CB8AC3E}">
        <p14:creationId xmlns:p14="http://schemas.microsoft.com/office/powerpoint/2010/main" val="378676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83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Composition</a:t>
            </a:r>
            <a:endParaRPr lang="en-US" dirty="0"/>
          </a:p>
        </p:txBody>
      </p:sp>
      <p:sp>
        <p:nvSpPr>
          <p:cNvPr id="36" name="Textplatzhalter 35"/>
          <p:cNvSpPr>
            <a:spLocks noGrp="1"/>
          </p:cNvSpPr>
          <p:nvPr>
            <p:ph idx="1"/>
          </p:nvPr>
        </p:nvSpPr>
        <p:spPr/>
        <p:txBody>
          <a:bodyPr/>
          <a:lstStyle/>
          <a:p>
            <a:r>
              <a:rPr lang="en-US"/>
              <a:t>Composition is a special form of aggregation</a:t>
            </a:r>
          </a:p>
          <a:p>
            <a:pPr lvl="1"/>
            <a:r>
              <a:rPr lang="en-US"/>
              <a:t>In UML diagrams it is drawn as a solid diamond</a:t>
            </a:r>
          </a:p>
          <a:p>
            <a:r>
              <a:rPr lang="en-US"/>
              <a:t>It is used when the life time of the component instances  are controlled by the aggregate</a:t>
            </a:r>
          </a:p>
          <a:p>
            <a:pPr lvl="1"/>
            <a:r>
              <a:rPr lang="en-US"/>
              <a:t>That is, the components (parts) do not exist on their own </a:t>
            </a:r>
          </a:p>
          <a:p>
            <a:pPr lvl="1"/>
            <a:r>
              <a:rPr lang="en-US"/>
              <a:t>“The aggregate controls/destroys the components”.</a:t>
            </a:r>
          </a:p>
          <a:p>
            <a:endParaRPr lang="en-US" dirty="0"/>
          </a:p>
        </p:txBody>
      </p:sp>
      <p:sp>
        <p:nvSpPr>
          <p:cNvPr id="37" name="Abgerundete rechteckige Legende 36"/>
          <p:cNvSpPr/>
          <p:nvPr/>
        </p:nvSpPr>
        <p:spPr bwMode="auto">
          <a:xfrm>
            <a:off x="2769287" y="4135526"/>
            <a:ext cx="1957294" cy="448236"/>
          </a:xfrm>
          <a:prstGeom prst="wedgeRoundRectCallout">
            <a:avLst>
              <a:gd name="adj1" fmla="val -4881"/>
              <a:gd name="adj2" fmla="val 157966"/>
              <a:gd name="adj3" fmla="val 16667"/>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333333"/>
                </a:solidFill>
                <a:latin typeface="Helvetica" pitchFamily="-108" charset="0"/>
              </a:rPr>
              <a:t>Aggregate</a:t>
            </a:r>
          </a:p>
        </p:txBody>
      </p:sp>
      <p:sp>
        <p:nvSpPr>
          <p:cNvPr id="38" name="Abgerundete rechteckige Legende 37"/>
          <p:cNvSpPr/>
          <p:nvPr/>
        </p:nvSpPr>
        <p:spPr bwMode="auto">
          <a:xfrm>
            <a:off x="7473010" y="4135526"/>
            <a:ext cx="1957294" cy="448236"/>
          </a:xfrm>
          <a:prstGeom prst="wedgeRoundRectCallout">
            <a:avLst>
              <a:gd name="adj1" fmla="val 174"/>
              <a:gd name="adj2" fmla="val 158101"/>
              <a:gd name="adj3" fmla="val 16667"/>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333333"/>
                </a:solidFill>
                <a:latin typeface="Helvetica" pitchFamily="-108" charset="0"/>
              </a:rPr>
              <a:t>Component</a:t>
            </a:r>
          </a:p>
        </p:txBody>
      </p:sp>
      <p:grpSp>
        <p:nvGrpSpPr>
          <p:cNvPr id="3" name="Group 2"/>
          <p:cNvGrpSpPr/>
          <p:nvPr/>
        </p:nvGrpSpPr>
        <p:grpSpPr>
          <a:xfrm>
            <a:off x="3395275" y="5074811"/>
            <a:ext cx="5405945" cy="1051352"/>
            <a:chOff x="1871274" y="5074811"/>
            <a:chExt cx="5405945" cy="1051352"/>
          </a:xfrm>
        </p:grpSpPr>
        <p:grpSp>
          <p:nvGrpSpPr>
            <p:cNvPr id="2" name="Group 1"/>
            <p:cNvGrpSpPr/>
            <p:nvPr/>
          </p:nvGrpSpPr>
          <p:grpSpPr>
            <a:xfrm>
              <a:off x="1871274" y="5074811"/>
              <a:ext cx="5405945" cy="1051352"/>
              <a:chOff x="1871274" y="5074811"/>
              <a:chExt cx="5405945" cy="1051352"/>
            </a:xfrm>
          </p:grpSpPr>
          <p:sp>
            <p:nvSpPr>
              <p:cNvPr id="45" name="TextBox 44"/>
              <p:cNvSpPr txBox="1"/>
              <p:nvPr/>
            </p:nvSpPr>
            <p:spPr>
              <a:xfrm>
                <a:off x="5669280" y="5200517"/>
                <a:ext cx="300082" cy="369332"/>
              </a:xfrm>
              <a:prstGeom prst="rect">
                <a:avLst/>
              </a:prstGeom>
              <a:noFill/>
            </p:spPr>
            <p:txBody>
              <a:bodyPr wrap="none" rtlCol="0">
                <a:spAutoFit/>
              </a:bodyPr>
              <a:lstStyle/>
              <a:p>
                <a:r>
                  <a:rPr lang="en-US" dirty="0"/>
                  <a:t>*</a:t>
                </a:r>
              </a:p>
            </p:txBody>
          </p:sp>
          <p:grpSp>
            <p:nvGrpSpPr>
              <p:cNvPr id="46" name="Group 45"/>
              <p:cNvGrpSpPr/>
              <p:nvPr/>
            </p:nvGrpSpPr>
            <p:grpSpPr>
              <a:xfrm>
                <a:off x="1871274" y="5074811"/>
                <a:ext cx="5405945" cy="1051352"/>
                <a:chOff x="1871274" y="4438785"/>
                <a:chExt cx="5405945" cy="1051352"/>
              </a:xfrm>
            </p:grpSpPr>
            <p:grpSp>
              <p:nvGrpSpPr>
                <p:cNvPr id="47" name="Group 46"/>
                <p:cNvGrpSpPr/>
                <p:nvPr/>
              </p:nvGrpSpPr>
              <p:grpSpPr>
                <a:xfrm>
                  <a:off x="1871274" y="4438785"/>
                  <a:ext cx="1331310" cy="1051352"/>
                  <a:chOff x="294290" y="3151551"/>
                  <a:chExt cx="1331310" cy="1051352"/>
                </a:xfrm>
              </p:grpSpPr>
              <p:sp>
                <p:nvSpPr>
                  <p:cNvPr id="54" name="Rectangle 53"/>
                  <p:cNvSpPr/>
                  <p:nvPr/>
                </p:nvSpPr>
                <p:spPr>
                  <a:xfrm>
                    <a:off x="294290" y="315155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Building</a:t>
                    </a:r>
                  </a:p>
                </p:txBody>
              </p:sp>
              <p:sp>
                <p:nvSpPr>
                  <p:cNvPr id="55" name="Rectangle 54"/>
                  <p:cNvSpPr/>
                  <p:nvPr/>
                </p:nvSpPr>
                <p:spPr>
                  <a:xfrm>
                    <a:off x="294290" y="350189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56" name="Rectangle 55"/>
                  <p:cNvSpPr/>
                  <p:nvPr/>
                </p:nvSpPr>
                <p:spPr>
                  <a:xfrm>
                    <a:off x="294290" y="3852558"/>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grpSp>
              <p:nvGrpSpPr>
                <p:cNvPr id="48" name="Group 47"/>
                <p:cNvGrpSpPr/>
                <p:nvPr/>
              </p:nvGrpSpPr>
              <p:grpSpPr>
                <a:xfrm>
                  <a:off x="5945909" y="4438785"/>
                  <a:ext cx="1331310" cy="1051352"/>
                  <a:chOff x="294290" y="3151551"/>
                  <a:chExt cx="1331310" cy="1051352"/>
                </a:xfrm>
              </p:grpSpPr>
              <p:sp>
                <p:nvSpPr>
                  <p:cNvPr id="51" name="Rectangle 50"/>
                  <p:cNvSpPr/>
                  <p:nvPr/>
                </p:nvSpPr>
                <p:spPr>
                  <a:xfrm>
                    <a:off x="294290" y="315155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Room</a:t>
                    </a:r>
                  </a:p>
                </p:txBody>
              </p:sp>
              <p:sp>
                <p:nvSpPr>
                  <p:cNvPr id="52" name="Rectangle 51"/>
                  <p:cNvSpPr/>
                  <p:nvPr/>
                </p:nvSpPr>
                <p:spPr>
                  <a:xfrm>
                    <a:off x="294290" y="350189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53" name="Rectangle 52"/>
                  <p:cNvSpPr/>
                  <p:nvPr/>
                </p:nvSpPr>
                <p:spPr>
                  <a:xfrm>
                    <a:off x="294290" y="3852558"/>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cxnSp>
              <p:nvCxnSpPr>
                <p:cNvPr id="49" name="Straight Connector 48"/>
                <p:cNvCxnSpPr>
                  <a:stCxn id="52" idx="1"/>
                </p:cNvCxnSpPr>
                <p:nvPr/>
              </p:nvCxnSpPr>
              <p:spPr>
                <a:xfrm flipH="1">
                  <a:off x="3787607" y="4964303"/>
                  <a:ext cx="2158302" cy="7030"/>
                </a:xfrm>
                <a:prstGeom prst="line">
                  <a:avLst/>
                </a:prstGeom>
                <a:ln>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sp>
              <p:nvSpPr>
                <p:cNvPr id="50" name="Diamond 49"/>
                <p:cNvSpPr/>
                <p:nvPr/>
              </p:nvSpPr>
              <p:spPr>
                <a:xfrm rot="5400000">
                  <a:off x="3365095" y="4678821"/>
                  <a:ext cx="259995" cy="585023"/>
                </a:xfrm>
                <a:prstGeom prst="diamond">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7" name="TextBox 56"/>
            <p:cNvSpPr txBox="1"/>
            <p:nvPr/>
          </p:nvSpPr>
          <p:spPr>
            <a:xfrm>
              <a:off x="3202584" y="5149717"/>
              <a:ext cx="313044" cy="369332"/>
            </a:xfrm>
            <a:prstGeom prst="rect">
              <a:avLst/>
            </a:prstGeom>
            <a:noFill/>
          </p:spPr>
          <p:txBody>
            <a:bodyPr wrap="none" rtlCol="0">
              <a:spAutoFit/>
            </a:bodyPr>
            <a:lstStyle/>
            <a:p>
              <a:r>
                <a:rPr lang="en-US" dirty="0"/>
                <a:t>1</a:t>
              </a:r>
            </a:p>
          </p:txBody>
        </p:sp>
      </p:grpSp>
    </p:spTree>
    <p:extLst>
      <p:ext uri="{BB962C8B-B14F-4D97-AF65-F5344CB8AC3E}">
        <p14:creationId xmlns:p14="http://schemas.microsoft.com/office/powerpoint/2010/main" val="44503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Aggregation vs. Composition</a:t>
            </a:r>
            <a:endParaRPr lang="en-US" dirty="0"/>
          </a:p>
        </p:txBody>
      </p:sp>
      <p:sp>
        <p:nvSpPr>
          <p:cNvPr id="2" name="Content Placeholder 1"/>
          <p:cNvSpPr>
            <a:spLocks noGrp="1"/>
          </p:cNvSpPr>
          <p:nvPr>
            <p:ph idx="1"/>
          </p:nvPr>
        </p:nvSpPr>
        <p:spPr/>
        <p:txBody>
          <a:bodyPr/>
          <a:lstStyle/>
          <a:p>
            <a:r>
              <a:rPr lang="en-US" dirty="0"/>
              <a:t>Implementation difference e.g. Java:</a:t>
            </a:r>
          </a:p>
          <a:p>
            <a:endParaRPr lang="en-US" dirty="0"/>
          </a:p>
        </p:txBody>
      </p:sp>
      <p:grpSp>
        <p:nvGrpSpPr>
          <p:cNvPr id="3" name="Group 2"/>
          <p:cNvGrpSpPr/>
          <p:nvPr/>
        </p:nvGrpSpPr>
        <p:grpSpPr>
          <a:xfrm>
            <a:off x="1981200" y="2456934"/>
            <a:ext cx="8531690" cy="4129348"/>
            <a:chOff x="457200" y="2456934"/>
            <a:chExt cx="8531690" cy="4129348"/>
          </a:xfrm>
        </p:grpSpPr>
        <p:sp>
          <p:nvSpPr>
            <p:cNvPr id="7" name="Rectangle 6"/>
            <p:cNvSpPr/>
            <p:nvPr/>
          </p:nvSpPr>
          <p:spPr>
            <a:xfrm>
              <a:off x="457201" y="2831408"/>
              <a:ext cx="4461163" cy="3754874"/>
            </a:xfrm>
            <a:prstGeom prst="rect">
              <a:avLst/>
            </a:prstGeom>
            <a:ln>
              <a:solidFill>
                <a:srgbClr val="326394"/>
              </a:solidFill>
            </a:ln>
          </p:spPr>
          <p:txBody>
            <a:bodyPr wrap="square">
              <a:spAutoFit/>
            </a:bodyPr>
            <a:lstStyle/>
            <a:p>
              <a:r>
                <a:rPr lang="en-US" sz="1400" dirty="0"/>
                <a:t>public class Building {</a:t>
              </a:r>
            </a:p>
            <a:p>
              <a:endParaRPr lang="en-US" sz="1400" dirty="0"/>
            </a:p>
            <a:p>
              <a:r>
                <a:rPr lang="en-US" sz="1400" dirty="0"/>
                <a:t>	private </a:t>
              </a:r>
              <a:r>
                <a:rPr lang="en-US" sz="1400" dirty="0" err="1"/>
                <a:t>HashMap</a:t>
              </a:r>
              <a:r>
                <a:rPr lang="en-US" sz="1400" dirty="0"/>
                <a:t>&lt;</a:t>
              </a:r>
              <a:r>
                <a:rPr lang="en-US" sz="1400" dirty="0" err="1"/>
                <a:t>String,Room</a:t>
              </a:r>
              <a:r>
                <a:rPr lang="en-US" sz="1400" dirty="0"/>
                <a:t>&gt; rooms;</a:t>
              </a:r>
            </a:p>
            <a:p>
              <a:r>
                <a:rPr lang="en-US" sz="1400" dirty="0"/>
                <a:t>	</a:t>
              </a:r>
            </a:p>
            <a:p>
              <a:r>
                <a:rPr lang="en-US" sz="1400" dirty="0"/>
                <a:t>	public Building()</a:t>
              </a:r>
            </a:p>
            <a:p>
              <a:r>
                <a:rPr lang="en-US" sz="1400" dirty="0"/>
                <a:t>	{</a:t>
              </a:r>
            </a:p>
            <a:p>
              <a:r>
                <a:rPr lang="en-US" sz="1400" dirty="0"/>
                <a:t>	   </a:t>
              </a:r>
              <a:r>
                <a:rPr lang="en-US" sz="1400" dirty="0" err="1"/>
                <a:t>rooms.put</a:t>
              </a:r>
              <a:r>
                <a:rPr lang="en-US" sz="1400" dirty="0"/>
                <a:t>("01:07:60", </a:t>
              </a:r>
              <a:r>
                <a:rPr lang="en-US" sz="1400" dirty="0">
                  <a:solidFill>
                    <a:srgbClr val="326394"/>
                  </a:solidFill>
                </a:rPr>
                <a:t>new Room("01:07:60")</a:t>
              </a:r>
              <a:r>
                <a:rPr lang="en-US" sz="1400" dirty="0"/>
                <a:t>);</a:t>
              </a:r>
            </a:p>
            <a:p>
              <a:r>
                <a:rPr lang="en-US" sz="1400" dirty="0"/>
                <a:t>	   </a:t>
              </a:r>
              <a:r>
                <a:rPr lang="en-US" sz="1400" dirty="0" err="1"/>
                <a:t>rooms.put</a:t>
              </a:r>
              <a:r>
                <a:rPr lang="en-US" sz="1400" dirty="0"/>
                <a:t>("01:07:20", </a:t>
              </a:r>
              <a:r>
                <a:rPr lang="en-US" sz="1400" dirty="0">
                  <a:solidFill>
                    <a:srgbClr val="326394"/>
                  </a:solidFill>
                </a:rPr>
                <a:t>new Room("01:07:20")</a:t>
              </a:r>
              <a:r>
                <a:rPr lang="en-US" sz="1400" dirty="0"/>
                <a:t>);</a:t>
              </a:r>
            </a:p>
            <a:p>
              <a:r>
                <a:rPr lang="en-US" sz="1400" dirty="0"/>
                <a:t>		</a:t>
              </a:r>
            </a:p>
            <a:p>
              <a:r>
                <a:rPr lang="en-US" sz="1400" dirty="0"/>
                <a:t>	}</a:t>
              </a:r>
            </a:p>
            <a:p>
              <a:r>
                <a:rPr lang="en-US" sz="1400" dirty="0"/>
                <a:t>	void </a:t>
              </a:r>
              <a:r>
                <a:rPr lang="en-US" sz="1400" dirty="0" err="1"/>
                <a:t>cleanRoom</a:t>
              </a:r>
              <a:r>
                <a:rPr lang="en-US" sz="1400" dirty="0"/>
                <a:t>(String </a:t>
              </a:r>
              <a:r>
                <a:rPr lang="en-US" sz="1400" dirty="0" err="1"/>
                <a:t>roomName</a:t>
              </a:r>
              <a:r>
                <a:rPr lang="en-US" sz="1400" dirty="0"/>
                <a:t>)</a:t>
              </a:r>
            </a:p>
            <a:p>
              <a:r>
                <a:rPr lang="en-US" sz="1400" dirty="0"/>
                <a:t>	{</a:t>
              </a:r>
            </a:p>
            <a:p>
              <a:r>
                <a:rPr lang="en-US" sz="1400" dirty="0"/>
                <a:t>	   </a:t>
              </a:r>
              <a:r>
                <a:rPr lang="en-US" sz="1400" dirty="0" err="1"/>
                <a:t>rooms.get</a:t>
              </a:r>
              <a:r>
                <a:rPr lang="en-US" sz="1400" dirty="0"/>
                <a:t>(</a:t>
              </a:r>
              <a:r>
                <a:rPr lang="en-US" sz="1400" dirty="0" err="1"/>
                <a:t>roomName</a:t>
              </a:r>
              <a:r>
                <a:rPr lang="en-US" sz="1400" dirty="0"/>
                <a:t>).clean();</a:t>
              </a:r>
            </a:p>
            <a:p>
              <a:r>
                <a:rPr lang="en-US" sz="1400" dirty="0"/>
                <a:t>	}</a:t>
              </a:r>
            </a:p>
            <a:p>
              <a:r>
                <a:rPr lang="en-US" sz="1400" dirty="0"/>
                <a:t>}</a:t>
              </a:r>
            </a:p>
          </p:txBody>
        </p:sp>
        <p:sp>
          <p:nvSpPr>
            <p:cNvPr id="11" name="Rectangle 10"/>
            <p:cNvSpPr/>
            <p:nvPr/>
          </p:nvSpPr>
          <p:spPr>
            <a:xfrm>
              <a:off x="5051890" y="2831408"/>
              <a:ext cx="3937000" cy="3323987"/>
            </a:xfrm>
            <a:prstGeom prst="rect">
              <a:avLst/>
            </a:prstGeom>
            <a:ln>
              <a:solidFill>
                <a:srgbClr val="326394"/>
              </a:solidFill>
            </a:ln>
          </p:spPr>
          <p:txBody>
            <a:bodyPr wrap="square">
              <a:spAutoFit/>
            </a:bodyPr>
            <a:lstStyle/>
            <a:p>
              <a:r>
                <a:rPr lang="en-US" sz="1400" dirty="0"/>
                <a:t>public class Lecture {</a:t>
              </a:r>
            </a:p>
            <a:p>
              <a:endParaRPr lang="en-US" sz="1400" dirty="0"/>
            </a:p>
            <a:p>
              <a:r>
                <a:rPr lang="en-US" sz="1400" dirty="0"/>
                <a:t>	private Collection&lt;Student&gt; students;</a:t>
              </a:r>
            </a:p>
            <a:p>
              <a:endParaRPr lang="en-US" sz="1400" dirty="0"/>
            </a:p>
            <a:p>
              <a:r>
                <a:rPr lang="en-US" sz="1400" dirty="0"/>
                <a:t>	void </a:t>
              </a:r>
              <a:r>
                <a:rPr lang="en-US" sz="1400" dirty="0" err="1"/>
                <a:t>addStudent</a:t>
              </a:r>
              <a:r>
                <a:rPr lang="en-US" sz="1400" dirty="0"/>
                <a:t>(</a:t>
              </a:r>
              <a:r>
                <a:rPr lang="en-US" sz="1400" dirty="0">
                  <a:solidFill>
                    <a:srgbClr val="326394"/>
                  </a:solidFill>
                </a:rPr>
                <a:t>Student s</a:t>
              </a:r>
              <a:r>
                <a:rPr lang="en-US" sz="1400" dirty="0"/>
                <a:t>) {</a:t>
              </a:r>
            </a:p>
            <a:p>
              <a:r>
                <a:rPr lang="en-US" sz="1400" dirty="0"/>
                <a:t>		</a:t>
              </a:r>
              <a:r>
                <a:rPr lang="en-US" sz="1400" dirty="0" err="1"/>
                <a:t>students.add</a:t>
              </a:r>
              <a:r>
                <a:rPr lang="en-US" sz="1400" dirty="0"/>
                <a:t>(</a:t>
              </a:r>
              <a:r>
                <a:rPr lang="en-US" sz="1400" dirty="0">
                  <a:solidFill>
                    <a:srgbClr val="326394"/>
                  </a:solidFill>
                </a:rPr>
                <a:t>s</a:t>
              </a:r>
              <a:r>
                <a:rPr lang="en-US" sz="1400" dirty="0"/>
                <a:t>);</a:t>
              </a:r>
            </a:p>
            <a:p>
              <a:r>
                <a:rPr lang="en-US" sz="1400" dirty="0"/>
                <a:t>	}</a:t>
              </a:r>
            </a:p>
            <a:p>
              <a:endParaRPr lang="en-US" sz="1400" dirty="0"/>
            </a:p>
            <a:p>
              <a:r>
                <a:rPr lang="en-US" sz="1400" dirty="0"/>
                <a:t>}</a:t>
              </a:r>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12" name="TextBox 11"/>
            <p:cNvSpPr txBox="1"/>
            <p:nvPr/>
          </p:nvSpPr>
          <p:spPr>
            <a:xfrm>
              <a:off x="457200" y="2456934"/>
              <a:ext cx="4461164" cy="400110"/>
            </a:xfrm>
            <a:prstGeom prst="rect">
              <a:avLst/>
            </a:prstGeom>
            <a:noFill/>
          </p:spPr>
          <p:txBody>
            <a:bodyPr wrap="square" rtlCol="0">
              <a:spAutoFit/>
            </a:bodyPr>
            <a:lstStyle/>
            <a:p>
              <a:r>
                <a:rPr lang="en-US" sz="2000" b="1" dirty="0">
                  <a:solidFill>
                    <a:srgbClr val="326394"/>
                  </a:solidFill>
                </a:rPr>
                <a:t>Composition:</a:t>
              </a:r>
            </a:p>
          </p:txBody>
        </p:sp>
        <p:sp>
          <p:nvSpPr>
            <p:cNvPr id="24" name="TextBox 23"/>
            <p:cNvSpPr txBox="1"/>
            <p:nvPr/>
          </p:nvSpPr>
          <p:spPr>
            <a:xfrm>
              <a:off x="5051890" y="2456934"/>
              <a:ext cx="3937000" cy="400110"/>
            </a:xfrm>
            <a:prstGeom prst="rect">
              <a:avLst/>
            </a:prstGeom>
            <a:noFill/>
          </p:spPr>
          <p:txBody>
            <a:bodyPr wrap="square" rtlCol="0">
              <a:spAutoFit/>
            </a:bodyPr>
            <a:lstStyle/>
            <a:p>
              <a:r>
                <a:rPr lang="en-US" sz="2000" b="1" dirty="0">
                  <a:solidFill>
                    <a:srgbClr val="326394"/>
                  </a:solidFill>
                </a:rPr>
                <a:t>Aggregation:</a:t>
              </a:r>
            </a:p>
          </p:txBody>
        </p:sp>
      </p:grpSp>
      <p:grpSp>
        <p:nvGrpSpPr>
          <p:cNvPr id="16" name="Group 2"/>
          <p:cNvGrpSpPr/>
          <p:nvPr/>
        </p:nvGrpSpPr>
        <p:grpSpPr>
          <a:xfrm>
            <a:off x="6586476" y="1702169"/>
            <a:ext cx="3833278" cy="745499"/>
            <a:chOff x="1871274" y="4939278"/>
            <a:chExt cx="5405945" cy="1051352"/>
          </a:xfrm>
        </p:grpSpPr>
        <p:grpSp>
          <p:nvGrpSpPr>
            <p:cNvPr id="17" name="Group 1"/>
            <p:cNvGrpSpPr/>
            <p:nvPr/>
          </p:nvGrpSpPr>
          <p:grpSpPr>
            <a:xfrm>
              <a:off x="1871274" y="4939278"/>
              <a:ext cx="5405945" cy="1051352"/>
              <a:chOff x="1871274" y="4939278"/>
              <a:chExt cx="5405945" cy="1051352"/>
            </a:xfrm>
          </p:grpSpPr>
          <p:grpSp>
            <p:nvGrpSpPr>
              <p:cNvPr id="19" name="Group 22"/>
              <p:cNvGrpSpPr/>
              <p:nvPr/>
            </p:nvGrpSpPr>
            <p:grpSpPr>
              <a:xfrm>
                <a:off x="1871274" y="4939278"/>
                <a:ext cx="5405945" cy="1051352"/>
                <a:chOff x="1871274" y="2975903"/>
                <a:chExt cx="5405945" cy="1051352"/>
              </a:xfrm>
            </p:grpSpPr>
            <p:grpSp>
              <p:nvGrpSpPr>
                <p:cNvPr id="21" name="Group 3"/>
                <p:cNvGrpSpPr/>
                <p:nvPr/>
              </p:nvGrpSpPr>
              <p:grpSpPr>
                <a:xfrm>
                  <a:off x="1871274" y="2975903"/>
                  <a:ext cx="1331310" cy="1051352"/>
                  <a:chOff x="294290" y="3151551"/>
                  <a:chExt cx="1331310" cy="1051352"/>
                </a:xfrm>
              </p:grpSpPr>
              <p:sp>
                <p:nvSpPr>
                  <p:cNvPr id="33" name="Rectangle 28"/>
                  <p:cNvSpPr/>
                  <p:nvPr/>
                </p:nvSpPr>
                <p:spPr>
                  <a:xfrm>
                    <a:off x="294290" y="315155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Lecture</a:t>
                    </a:r>
                  </a:p>
                </p:txBody>
              </p:sp>
              <p:sp>
                <p:nvSpPr>
                  <p:cNvPr id="34" name="Rectangle 29"/>
                  <p:cNvSpPr/>
                  <p:nvPr/>
                </p:nvSpPr>
                <p:spPr>
                  <a:xfrm>
                    <a:off x="294290" y="350189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35" name="Rectangle 31"/>
                  <p:cNvSpPr/>
                  <p:nvPr/>
                </p:nvSpPr>
                <p:spPr>
                  <a:xfrm>
                    <a:off x="294290" y="3852558"/>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grpSp>
              <p:nvGrpSpPr>
                <p:cNvPr id="22" name="Group 33"/>
                <p:cNvGrpSpPr/>
                <p:nvPr/>
              </p:nvGrpSpPr>
              <p:grpSpPr>
                <a:xfrm>
                  <a:off x="5945909" y="2975903"/>
                  <a:ext cx="1331310" cy="1051352"/>
                  <a:chOff x="294290" y="3151551"/>
                  <a:chExt cx="1331310" cy="1051352"/>
                </a:xfrm>
              </p:grpSpPr>
              <p:sp>
                <p:nvSpPr>
                  <p:cNvPr id="30" name="Rectangle 34"/>
                  <p:cNvSpPr/>
                  <p:nvPr/>
                </p:nvSpPr>
                <p:spPr>
                  <a:xfrm>
                    <a:off x="294290" y="315155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Student</a:t>
                    </a:r>
                  </a:p>
                </p:txBody>
              </p:sp>
              <p:sp>
                <p:nvSpPr>
                  <p:cNvPr id="31" name="Rectangle 35"/>
                  <p:cNvSpPr/>
                  <p:nvPr/>
                </p:nvSpPr>
                <p:spPr>
                  <a:xfrm>
                    <a:off x="294290" y="350189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32" name="Rectangle 36"/>
                  <p:cNvSpPr/>
                  <p:nvPr/>
                </p:nvSpPr>
                <p:spPr>
                  <a:xfrm>
                    <a:off x="294290" y="3852558"/>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grpSp>
              <p:nvGrpSpPr>
                <p:cNvPr id="23" name="Group 21"/>
                <p:cNvGrpSpPr/>
                <p:nvPr/>
              </p:nvGrpSpPr>
              <p:grpSpPr>
                <a:xfrm>
                  <a:off x="3202584" y="3374938"/>
                  <a:ext cx="2743325" cy="259997"/>
                  <a:chOff x="3202584" y="3374938"/>
                  <a:chExt cx="2743325" cy="259997"/>
                </a:xfrm>
              </p:grpSpPr>
              <p:cxnSp>
                <p:nvCxnSpPr>
                  <p:cNvPr id="25" name="Straight Connector 8"/>
                  <p:cNvCxnSpPr>
                    <a:stCxn id="31" idx="1"/>
                  </p:cNvCxnSpPr>
                  <p:nvPr/>
                </p:nvCxnSpPr>
                <p:spPr>
                  <a:xfrm flipH="1">
                    <a:off x="3787607" y="3501421"/>
                    <a:ext cx="2158302" cy="7030"/>
                  </a:xfrm>
                  <a:prstGeom prst="line">
                    <a:avLst/>
                  </a:prstGeom>
                  <a:ln>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 name="Straight Connector 10"/>
                  <p:cNvCxnSpPr>
                    <a:stCxn id="34" idx="3"/>
                  </p:cNvCxnSpPr>
                  <p:nvPr/>
                </p:nvCxnSpPr>
                <p:spPr>
                  <a:xfrm>
                    <a:off x="3202584" y="3501421"/>
                    <a:ext cx="307512" cy="133513"/>
                  </a:xfrm>
                  <a:prstGeom prst="line">
                    <a:avLst/>
                  </a:prstGeom>
                  <a:ln cap="rnd">
                    <a:solidFill>
                      <a:srgbClr val="000000"/>
                    </a:solidFill>
                    <a:round/>
                  </a:ln>
                </p:spPr>
                <p:style>
                  <a:lnRef idx="2">
                    <a:schemeClr val="accent1"/>
                  </a:lnRef>
                  <a:fillRef idx="0">
                    <a:schemeClr val="accent1"/>
                  </a:fillRef>
                  <a:effectRef idx="1">
                    <a:schemeClr val="accent1"/>
                  </a:effectRef>
                  <a:fontRef idx="minor">
                    <a:schemeClr val="tx1"/>
                  </a:fontRef>
                </p:style>
              </p:cxnSp>
              <p:cxnSp>
                <p:nvCxnSpPr>
                  <p:cNvPr id="27" name="Straight Connector 41"/>
                  <p:cNvCxnSpPr/>
                  <p:nvPr/>
                </p:nvCxnSpPr>
                <p:spPr>
                  <a:xfrm flipV="1">
                    <a:off x="3202584" y="3374938"/>
                    <a:ext cx="306156" cy="126484"/>
                  </a:xfrm>
                  <a:prstGeom prst="line">
                    <a:avLst/>
                  </a:prstGeom>
                  <a:ln cap="rnd">
                    <a:solidFill>
                      <a:srgbClr val="000000"/>
                    </a:solidFill>
                    <a:round/>
                  </a:ln>
                </p:spPr>
                <p:style>
                  <a:lnRef idx="2">
                    <a:schemeClr val="accent1"/>
                  </a:lnRef>
                  <a:fillRef idx="0">
                    <a:schemeClr val="accent1"/>
                  </a:fillRef>
                  <a:effectRef idx="1">
                    <a:schemeClr val="accent1"/>
                  </a:effectRef>
                  <a:fontRef idx="minor">
                    <a:schemeClr val="tx1"/>
                  </a:fontRef>
                </p:style>
              </p:cxnSp>
              <p:cxnSp>
                <p:nvCxnSpPr>
                  <p:cNvPr id="28" name="Straight Connector 44"/>
                  <p:cNvCxnSpPr/>
                  <p:nvPr/>
                </p:nvCxnSpPr>
                <p:spPr>
                  <a:xfrm flipV="1">
                    <a:off x="3508740" y="3508451"/>
                    <a:ext cx="278867" cy="126484"/>
                  </a:xfrm>
                  <a:prstGeom prst="line">
                    <a:avLst/>
                  </a:prstGeom>
                  <a:ln cap="rnd">
                    <a:solidFill>
                      <a:srgbClr val="000000"/>
                    </a:solidFill>
                    <a:round/>
                  </a:ln>
                </p:spPr>
                <p:style>
                  <a:lnRef idx="2">
                    <a:schemeClr val="accent1"/>
                  </a:lnRef>
                  <a:fillRef idx="0">
                    <a:schemeClr val="accent1"/>
                  </a:fillRef>
                  <a:effectRef idx="1">
                    <a:schemeClr val="accent1"/>
                  </a:effectRef>
                  <a:fontRef idx="minor">
                    <a:schemeClr val="tx1"/>
                  </a:fontRef>
                </p:style>
              </p:cxnSp>
              <p:cxnSp>
                <p:nvCxnSpPr>
                  <p:cNvPr id="29" name="Straight Connector 46"/>
                  <p:cNvCxnSpPr/>
                  <p:nvPr/>
                </p:nvCxnSpPr>
                <p:spPr>
                  <a:xfrm>
                    <a:off x="3510096" y="3374938"/>
                    <a:ext cx="277511" cy="133513"/>
                  </a:xfrm>
                  <a:prstGeom prst="line">
                    <a:avLst/>
                  </a:prstGeom>
                  <a:ln cap="rnd">
                    <a:solidFill>
                      <a:srgbClr val="000000"/>
                    </a:solidFill>
                    <a:round/>
                  </a:ln>
                </p:spPr>
                <p:style>
                  <a:lnRef idx="2">
                    <a:schemeClr val="accent1"/>
                  </a:lnRef>
                  <a:fillRef idx="0">
                    <a:schemeClr val="accent1"/>
                  </a:fillRef>
                  <a:effectRef idx="1">
                    <a:schemeClr val="accent1"/>
                  </a:effectRef>
                  <a:fontRef idx="minor">
                    <a:schemeClr val="tx1"/>
                  </a:fontRef>
                </p:style>
              </p:cxnSp>
            </p:grpSp>
          </p:grpSp>
          <p:sp>
            <p:nvSpPr>
              <p:cNvPr id="20" name="TextBox 26"/>
              <p:cNvSpPr txBox="1"/>
              <p:nvPr/>
            </p:nvSpPr>
            <p:spPr>
              <a:xfrm>
                <a:off x="5669281" y="5095464"/>
                <a:ext cx="423196" cy="520856"/>
              </a:xfrm>
              <a:prstGeom prst="rect">
                <a:avLst/>
              </a:prstGeom>
              <a:noFill/>
            </p:spPr>
            <p:txBody>
              <a:bodyPr wrap="none" rtlCol="0">
                <a:spAutoFit/>
              </a:bodyPr>
              <a:lstStyle/>
              <a:p>
                <a:r>
                  <a:rPr lang="en-US" dirty="0"/>
                  <a:t>*</a:t>
                </a:r>
              </a:p>
            </p:txBody>
          </p:sp>
        </p:grpSp>
        <p:sp>
          <p:nvSpPr>
            <p:cNvPr id="18" name="TextBox 67"/>
            <p:cNvSpPr txBox="1"/>
            <p:nvPr/>
          </p:nvSpPr>
          <p:spPr>
            <a:xfrm>
              <a:off x="3195697" y="4968981"/>
              <a:ext cx="750992" cy="520856"/>
            </a:xfrm>
            <a:prstGeom prst="rect">
              <a:avLst/>
            </a:prstGeom>
            <a:noFill/>
          </p:spPr>
          <p:txBody>
            <a:bodyPr wrap="none" rtlCol="0">
              <a:spAutoFit/>
            </a:bodyPr>
            <a:lstStyle/>
            <a:p>
              <a:r>
                <a:rPr lang="en-US" dirty="0"/>
                <a:t>0..*</a:t>
              </a:r>
            </a:p>
          </p:txBody>
        </p:sp>
      </p:grpSp>
      <p:sp>
        <p:nvSpPr>
          <p:cNvPr id="36" name="Datumsplatzhalter 3"/>
          <p:cNvSpPr txBox="1">
            <a:spLocks/>
          </p:cNvSpPr>
          <p:nvPr/>
        </p:nvSpPr>
        <p:spPr>
          <a:xfrm>
            <a:off x="-1359049" y="2887875"/>
            <a:ext cx="685455" cy="314419"/>
          </a:xfrm>
          <a:prstGeom prst="rect">
            <a:avLst/>
          </a:prstGeom>
        </p:spPr>
        <p:txBody>
          <a:bodyPr/>
          <a:lstStyle>
            <a:defPPr>
              <a:defRPr lang="de-DE"/>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8" name="Group 2"/>
          <p:cNvGrpSpPr/>
          <p:nvPr/>
        </p:nvGrpSpPr>
        <p:grpSpPr>
          <a:xfrm>
            <a:off x="1978576" y="1692155"/>
            <a:ext cx="3927400" cy="763803"/>
            <a:chOff x="1871274" y="5074811"/>
            <a:chExt cx="5405945" cy="1051352"/>
          </a:xfrm>
        </p:grpSpPr>
        <p:grpSp>
          <p:nvGrpSpPr>
            <p:cNvPr id="39" name="Group 1"/>
            <p:cNvGrpSpPr/>
            <p:nvPr/>
          </p:nvGrpSpPr>
          <p:grpSpPr>
            <a:xfrm>
              <a:off x="1871274" y="5074811"/>
              <a:ext cx="5405945" cy="1051352"/>
              <a:chOff x="1871274" y="5074811"/>
              <a:chExt cx="5405945" cy="1051352"/>
            </a:xfrm>
          </p:grpSpPr>
          <p:sp>
            <p:nvSpPr>
              <p:cNvPr id="41" name="TextBox 44"/>
              <p:cNvSpPr txBox="1"/>
              <p:nvPr/>
            </p:nvSpPr>
            <p:spPr>
              <a:xfrm>
                <a:off x="5669280" y="5200517"/>
                <a:ext cx="413054" cy="508374"/>
              </a:xfrm>
              <a:prstGeom prst="rect">
                <a:avLst/>
              </a:prstGeom>
              <a:noFill/>
            </p:spPr>
            <p:txBody>
              <a:bodyPr wrap="none" rtlCol="0">
                <a:spAutoFit/>
              </a:bodyPr>
              <a:lstStyle/>
              <a:p>
                <a:r>
                  <a:rPr lang="en-US" dirty="0"/>
                  <a:t>*</a:t>
                </a:r>
              </a:p>
            </p:txBody>
          </p:sp>
          <p:grpSp>
            <p:nvGrpSpPr>
              <p:cNvPr id="42" name="Group 45"/>
              <p:cNvGrpSpPr/>
              <p:nvPr/>
            </p:nvGrpSpPr>
            <p:grpSpPr>
              <a:xfrm>
                <a:off x="1871274" y="5074811"/>
                <a:ext cx="5405945" cy="1051352"/>
                <a:chOff x="1871274" y="4438785"/>
                <a:chExt cx="5405945" cy="1051352"/>
              </a:xfrm>
            </p:grpSpPr>
            <p:grpSp>
              <p:nvGrpSpPr>
                <p:cNvPr id="43" name="Group 46"/>
                <p:cNvGrpSpPr/>
                <p:nvPr/>
              </p:nvGrpSpPr>
              <p:grpSpPr>
                <a:xfrm>
                  <a:off x="1871274" y="4438785"/>
                  <a:ext cx="1331310" cy="1051352"/>
                  <a:chOff x="294290" y="3151551"/>
                  <a:chExt cx="1331310" cy="1051352"/>
                </a:xfrm>
              </p:grpSpPr>
              <p:sp>
                <p:nvSpPr>
                  <p:cNvPr id="50" name="Rectangle 53"/>
                  <p:cNvSpPr/>
                  <p:nvPr/>
                </p:nvSpPr>
                <p:spPr>
                  <a:xfrm>
                    <a:off x="294290" y="315155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Building</a:t>
                    </a:r>
                  </a:p>
                </p:txBody>
              </p:sp>
              <p:sp>
                <p:nvSpPr>
                  <p:cNvPr id="51" name="Rectangle 54"/>
                  <p:cNvSpPr/>
                  <p:nvPr/>
                </p:nvSpPr>
                <p:spPr>
                  <a:xfrm>
                    <a:off x="294290" y="350189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52" name="Rectangle 55"/>
                  <p:cNvSpPr/>
                  <p:nvPr/>
                </p:nvSpPr>
                <p:spPr>
                  <a:xfrm>
                    <a:off x="294290" y="3852558"/>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grpSp>
              <p:nvGrpSpPr>
                <p:cNvPr id="44" name="Group 47"/>
                <p:cNvGrpSpPr/>
                <p:nvPr/>
              </p:nvGrpSpPr>
              <p:grpSpPr>
                <a:xfrm>
                  <a:off x="5945909" y="4438785"/>
                  <a:ext cx="1331310" cy="1051352"/>
                  <a:chOff x="294290" y="3151551"/>
                  <a:chExt cx="1331310" cy="1051352"/>
                </a:xfrm>
              </p:grpSpPr>
              <p:sp>
                <p:nvSpPr>
                  <p:cNvPr id="47" name="Rectangle 50"/>
                  <p:cNvSpPr/>
                  <p:nvPr/>
                </p:nvSpPr>
                <p:spPr>
                  <a:xfrm>
                    <a:off x="294290" y="3151551"/>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Room</a:t>
                    </a:r>
                  </a:p>
                </p:txBody>
              </p:sp>
              <p:sp>
                <p:nvSpPr>
                  <p:cNvPr id="48" name="Rectangle 51"/>
                  <p:cNvSpPr/>
                  <p:nvPr/>
                </p:nvSpPr>
                <p:spPr>
                  <a:xfrm>
                    <a:off x="294290" y="3501896"/>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sp>
                <p:nvSpPr>
                  <p:cNvPr id="49" name="Rectangle 52"/>
                  <p:cNvSpPr/>
                  <p:nvPr/>
                </p:nvSpPr>
                <p:spPr>
                  <a:xfrm>
                    <a:off x="294290" y="3852558"/>
                    <a:ext cx="1331310" cy="3503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333333"/>
                      </a:solidFill>
                    </a:endParaRPr>
                  </a:p>
                </p:txBody>
              </p:sp>
            </p:grpSp>
            <p:cxnSp>
              <p:nvCxnSpPr>
                <p:cNvPr id="45" name="Straight Connector 48"/>
                <p:cNvCxnSpPr>
                  <a:stCxn id="48" idx="1"/>
                </p:cNvCxnSpPr>
                <p:nvPr/>
              </p:nvCxnSpPr>
              <p:spPr>
                <a:xfrm flipH="1">
                  <a:off x="3787607" y="4964303"/>
                  <a:ext cx="2158302" cy="7030"/>
                </a:xfrm>
                <a:prstGeom prst="line">
                  <a:avLst/>
                </a:prstGeom>
                <a:ln>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sp>
              <p:nvSpPr>
                <p:cNvPr id="46" name="Diamond 49"/>
                <p:cNvSpPr/>
                <p:nvPr/>
              </p:nvSpPr>
              <p:spPr>
                <a:xfrm rot="5400000">
                  <a:off x="3365095" y="4678821"/>
                  <a:ext cx="259995" cy="585023"/>
                </a:xfrm>
                <a:prstGeom prst="diamond">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0" name="TextBox 56"/>
            <p:cNvSpPr txBox="1"/>
            <p:nvPr/>
          </p:nvSpPr>
          <p:spPr>
            <a:xfrm>
              <a:off x="3202584" y="5149717"/>
              <a:ext cx="415261" cy="508374"/>
            </a:xfrm>
            <a:prstGeom prst="rect">
              <a:avLst/>
            </a:prstGeom>
            <a:noFill/>
          </p:spPr>
          <p:txBody>
            <a:bodyPr wrap="none" rtlCol="0">
              <a:spAutoFit/>
            </a:bodyPr>
            <a:lstStyle/>
            <a:p>
              <a:r>
                <a:rPr lang="en-US" dirty="0"/>
                <a:t>1</a:t>
              </a:r>
            </a:p>
          </p:txBody>
        </p:sp>
      </p:grpSp>
    </p:spTree>
    <p:extLst>
      <p:ext uri="{BB962C8B-B14F-4D97-AF65-F5344CB8AC3E}">
        <p14:creationId xmlns:p14="http://schemas.microsoft.com/office/powerpoint/2010/main" val="80691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Homework #3 -Solution</a:t>
            </a:r>
          </a:p>
        </p:txBody>
      </p:sp>
      <p:sp>
        <p:nvSpPr>
          <p:cNvPr id="7" name="Textplatzhalter 6"/>
          <p:cNvSpPr>
            <a:spLocks noGrp="1"/>
          </p:cNvSpPr>
          <p:nvPr>
            <p:ph type="body" idx="1"/>
          </p:nvPr>
        </p:nvSpPr>
        <p:spPr>
          <a:xfrm>
            <a:off x="1981200" y="2370478"/>
            <a:ext cx="4040188" cy="548527"/>
          </a:xfrm>
        </p:spPr>
        <p:txBody>
          <a:bodyPr>
            <a:normAutofit fontScale="92500"/>
          </a:bodyPr>
          <a:lstStyle/>
          <a:p>
            <a:r>
              <a:rPr lang="en-GB" dirty="0"/>
              <a:t>Functional Decomposition</a:t>
            </a:r>
          </a:p>
        </p:txBody>
      </p:sp>
      <p:sp>
        <p:nvSpPr>
          <p:cNvPr id="3" name="Inhaltsplatzhalter 2"/>
          <p:cNvSpPr>
            <a:spLocks noGrp="1"/>
          </p:cNvSpPr>
          <p:nvPr>
            <p:ph sz="half" idx="2"/>
          </p:nvPr>
        </p:nvSpPr>
        <p:spPr>
          <a:xfrm>
            <a:off x="1981200" y="3042209"/>
            <a:ext cx="4040188" cy="3083955"/>
          </a:xfrm>
        </p:spPr>
        <p:txBody>
          <a:bodyPr>
            <a:noAutofit/>
          </a:bodyPr>
          <a:lstStyle/>
          <a:p>
            <a:pPr marL="0" indent="0">
              <a:buNone/>
            </a:pPr>
            <a:r>
              <a:rPr lang="en-US" sz="1600" dirty="0"/>
              <a:t>Break system into functions that perform some operation</a:t>
            </a:r>
            <a:endParaRPr lang="en-US" sz="1600" i="1" dirty="0"/>
          </a:p>
          <a:p>
            <a:pPr marL="0" indent="0">
              <a:buNone/>
            </a:pPr>
            <a:r>
              <a:rPr lang="en-US" sz="1600" i="1" dirty="0"/>
              <a:t>Trade - off: </a:t>
            </a:r>
            <a:r>
              <a:rPr lang="en-US" sz="1600" dirty="0"/>
              <a:t> </a:t>
            </a:r>
          </a:p>
          <a:p>
            <a:r>
              <a:rPr lang="en-US" sz="1600" dirty="0"/>
              <a:t>Functionality is spread all over the system (high-coupling)</a:t>
            </a:r>
          </a:p>
          <a:p>
            <a:r>
              <a:rPr lang="en-US" sz="1600" dirty="0"/>
              <a:t>Source code complex, hard to understand, not easy to maintain.</a:t>
            </a:r>
          </a:p>
          <a:p>
            <a:pPr marL="0" indent="0">
              <a:buNone/>
            </a:pPr>
            <a:r>
              <a:rPr lang="en-US" sz="1600" dirty="0"/>
              <a:t> </a:t>
            </a:r>
          </a:p>
          <a:p>
            <a:pPr marL="0" indent="0">
              <a:buNone/>
            </a:pPr>
            <a:r>
              <a:rPr lang="en-US" sz="1600" i="1" dirty="0"/>
              <a:t>When to use it: </a:t>
            </a:r>
            <a:endParaRPr lang="en-US" sz="1600" dirty="0"/>
          </a:p>
          <a:p>
            <a:pPr marL="0" indent="0">
              <a:buNone/>
            </a:pPr>
            <a:r>
              <a:rPr lang="en-US" sz="1600" dirty="0"/>
              <a:t>Useful as a first step when writing down the requirements for a system</a:t>
            </a:r>
          </a:p>
        </p:txBody>
      </p:sp>
      <p:sp>
        <p:nvSpPr>
          <p:cNvPr id="8" name="Textplatzhalter 7"/>
          <p:cNvSpPr>
            <a:spLocks noGrp="1"/>
          </p:cNvSpPr>
          <p:nvPr>
            <p:ph type="body" sz="quarter" idx="3"/>
          </p:nvPr>
        </p:nvSpPr>
        <p:spPr>
          <a:xfrm>
            <a:off x="6169026" y="2370478"/>
            <a:ext cx="4041775" cy="548527"/>
          </a:xfrm>
        </p:spPr>
        <p:txBody>
          <a:bodyPr>
            <a:normAutofit fontScale="92500"/>
          </a:bodyPr>
          <a:lstStyle/>
          <a:p>
            <a:r>
              <a:rPr lang="en-GB" dirty="0"/>
              <a:t>Object-oriented Decomposition</a:t>
            </a:r>
          </a:p>
        </p:txBody>
      </p:sp>
      <p:sp>
        <p:nvSpPr>
          <p:cNvPr id="9" name="Inhaltsplatzhalter 8"/>
          <p:cNvSpPr>
            <a:spLocks noGrp="1"/>
          </p:cNvSpPr>
          <p:nvPr>
            <p:ph sz="quarter" idx="4"/>
          </p:nvPr>
        </p:nvSpPr>
        <p:spPr>
          <a:xfrm>
            <a:off x="6169026" y="3042209"/>
            <a:ext cx="4041775" cy="3083955"/>
          </a:xfrm>
        </p:spPr>
        <p:txBody>
          <a:bodyPr>
            <a:normAutofit/>
          </a:bodyPr>
          <a:lstStyle/>
          <a:p>
            <a:pPr marL="0" indent="0">
              <a:buNone/>
            </a:pPr>
            <a:r>
              <a:rPr lang="en-US" sz="1600" dirty="0"/>
              <a:t>Break system into classes that give behavior to some kind of data</a:t>
            </a:r>
          </a:p>
          <a:p>
            <a:pPr marL="0" indent="0">
              <a:buNone/>
            </a:pPr>
            <a:r>
              <a:rPr lang="en-US" sz="1600" i="1" dirty="0"/>
              <a:t>Trade - off:</a:t>
            </a:r>
            <a:r>
              <a:rPr lang="en-US" sz="1600" dirty="0"/>
              <a:t> </a:t>
            </a:r>
          </a:p>
          <a:p>
            <a:r>
              <a:rPr lang="en-US" sz="1600" dirty="0"/>
              <a:t>It is difficult to identify classes for a system. It requires a very good understanding of the system domain and purpose. </a:t>
            </a:r>
            <a:endParaRPr lang="en-US" sz="1600" i="1" dirty="0"/>
          </a:p>
          <a:p>
            <a:pPr marL="0" indent="0">
              <a:buNone/>
            </a:pPr>
            <a:endParaRPr lang="en-US" sz="1600" i="1" dirty="0"/>
          </a:p>
          <a:p>
            <a:pPr marL="0" indent="0">
              <a:buNone/>
            </a:pPr>
            <a:r>
              <a:rPr lang="en-US" sz="1600" i="1" dirty="0"/>
              <a:t>When to use it:</a:t>
            </a:r>
            <a:endParaRPr lang="en-US" sz="1600" dirty="0"/>
          </a:p>
          <a:p>
            <a:pPr marL="0" indent="0">
              <a:buNone/>
            </a:pPr>
            <a:r>
              <a:rPr lang="en-US" sz="1600" dirty="0"/>
              <a:t>During the analysis and object design </a:t>
            </a:r>
            <a:endParaRPr lang="en-GB" sz="1600" dirty="0"/>
          </a:p>
        </p:txBody>
      </p:sp>
      <p:sp>
        <p:nvSpPr>
          <p:cNvPr id="11" name="Inhaltsplatzhalter 2"/>
          <p:cNvSpPr txBox="1">
            <a:spLocks/>
          </p:cNvSpPr>
          <p:nvPr/>
        </p:nvSpPr>
        <p:spPr>
          <a:xfrm>
            <a:off x="1981200" y="1014067"/>
            <a:ext cx="8229600" cy="1525843"/>
          </a:xfrm>
          <a:prstGeom prst="rect">
            <a:avLst/>
          </a:prstGeom>
        </p:spPr>
        <p:txBody>
          <a:bodyPr vert="horz" lIns="91440" tIns="45720" rIns="91440" bIns="45720" rtlCol="0" anchor="b">
            <a:noAutofit/>
          </a:bodyPr>
          <a:lstStyle>
            <a:lvl1pPr marL="0" indent="0" algn="l" defTabSz="457200" rtl="0" eaLnBrk="1" latinLnBrk="0" hangingPunct="1">
              <a:spcBef>
                <a:spcPct val="20000"/>
              </a:spcBef>
              <a:buClr>
                <a:srgbClr val="326394"/>
              </a:buClr>
              <a:buFont typeface="Arial"/>
              <a:buNone/>
              <a:defRPr sz="2000" b="1" kern="1200">
                <a:solidFill>
                  <a:srgbClr val="333333"/>
                </a:solidFill>
                <a:latin typeface="+mn-lt"/>
                <a:ea typeface="+mn-ea"/>
                <a:cs typeface="+mn-cs"/>
              </a:defRPr>
            </a:lvl1pPr>
            <a:lvl2pPr marL="457200" indent="0" algn="l" defTabSz="457200" rtl="0" eaLnBrk="1" latinLnBrk="0" hangingPunct="1">
              <a:spcBef>
                <a:spcPct val="20000"/>
              </a:spcBef>
              <a:buClr>
                <a:srgbClr val="326394"/>
              </a:buClr>
              <a:buFont typeface="Arial"/>
              <a:buNone/>
              <a:defRPr sz="2000" b="1" kern="1200">
                <a:solidFill>
                  <a:srgbClr val="333333"/>
                </a:solidFill>
                <a:latin typeface="+mn-lt"/>
                <a:ea typeface="+mn-ea"/>
                <a:cs typeface="+mn-cs"/>
              </a:defRPr>
            </a:lvl2pPr>
            <a:lvl3pPr marL="914400" indent="0" algn="l" defTabSz="457200" rtl="0" eaLnBrk="1" latinLnBrk="0" hangingPunct="1">
              <a:spcBef>
                <a:spcPct val="20000"/>
              </a:spcBef>
              <a:buClr>
                <a:srgbClr val="326394"/>
              </a:buClr>
              <a:buFont typeface="Arial"/>
              <a:buNone/>
              <a:defRPr sz="1800" b="1" kern="1200">
                <a:solidFill>
                  <a:srgbClr val="333333"/>
                </a:solidFill>
                <a:latin typeface="+mn-lt"/>
                <a:ea typeface="+mn-ea"/>
                <a:cs typeface="+mn-cs"/>
              </a:defRPr>
            </a:lvl3pPr>
            <a:lvl4pPr marL="1371600" indent="0" algn="l" defTabSz="457200" rtl="0" eaLnBrk="1" latinLnBrk="0" hangingPunct="1">
              <a:spcBef>
                <a:spcPct val="20000"/>
              </a:spcBef>
              <a:buClr>
                <a:srgbClr val="326394"/>
              </a:buClr>
              <a:buFont typeface="Arial"/>
              <a:buNone/>
              <a:defRPr sz="1600" b="1" kern="1200">
                <a:solidFill>
                  <a:srgbClr val="333333"/>
                </a:solidFill>
                <a:latin typeface="+mn-lt"/>
                <a:ea typeface="+mn-ea"/>
                <a:cs typeface="+mn-cs"/>
              </a:defRPr>
            </a:lvl4pPr>
            <a:lvl5pPr marL="1828800" indent="0" algn="l" defTabSz="457200" rtl="0" eaLnBrk="1" latinLnBrk="0" hangingPunct="1">
              <a:spcBef>
                <a:spcPct val="20000"/>
              </a:spcBef>
              <a:buClr>
                <a:srgbClr val="326394"/>
              </a:buClr>
              <a:buFont typeface="Arial"/>
              <a:buNone/>
              <a:defRPr sz="1600" b="1" kern="1200">
                <a:solidFill>
                  <a:srgbClr val="333333"/>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marL="457200" indent="-457200">
              <a:buFont typeface="+mj-lt"/>
              <a:buAutoNum type="arabicPeriod" startAt="4"/>
            </a:pPr>
            <a:r>
              <a:rPr lang="en-GB" sz="2400" b="0" dirty="0"/>
              <a:t>We talked about functional and object oriented decomposition, describe the trade-offs using one over the other, when would you use which type of decomposition?</a:t>
            </a:r>
          </a:p>
        </p:txBody>
      </p:sp>
    </p:spTree>
    <p:extLst>
      <p:ext uri="{BB962C8B-B14F-4D97-AF65-F5344CB8AC3E}">
        <p14:creationId xmlns:p14="http://schemas.microsoft.com/office/powerpoint/2010/main" val="345862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Homework #3 -Solution</a:t>
            </a:r>
          </a:p>
        </p:txBody>
      </p:sp>
      <p:sp>
        <p:nvSpPr>
          <p:cNvPr id="3" name="Inhaltsplatzhalter 2"/>
          <p:cNvSpPr>
            <a:spLocks noGrp="1"/>
          </p:cNvSpPr>
          <p:nvPr>
            <p:ph idx="1"/>
          </p:nvPr>
        </p:nvSpPr>
        <p:spPr/>
        <p:txBody>
          <a:bodyPr>
            <a:normAutofit/>
          </a:bodyPr>
          <a:lstStyle/>
          <a:p>
            <a:pPr marL="457200" indent="-457200">
              <a:buFont typeface="+mj-lt"/>
              <a:buAutoNum type="arabicPeriod" startAt="5"/>
            </a:pPr>
            <a:r>
              <a:rPr lang="en-GB" dirty="0"/>
              <a:t>What is the main difference between Drawing and </a:t>
            </a:r>
            <a:r>
              <a:rPr lang="en-GB" dirty="0" err="1"/>
              <a:t>Modeling</a:t>
            </a:r>
            <a:r>
              <a:rPr lang="en-GB" dirty="0"/>
              <a:t>?</a:t>
            </a:r>
          </a:p>
          <a:p>
            <a:pPr marL="0" indent="0">
              <a:buNone/>
            </a:pPr>
            <a:endParaRPr lang="en-GB" dirty="0"/>
          </a:p>
          <a:p>
            <a:pPr marL="0" indent="0">
              <a:buNone/>
            </a:pPr>
            <a:endParaRPr lang="en-GB" dirty="0"/>
          </a:p>
          <a:p>
            <a:pPr marL="0" indent="0">
              <a:buNone/>
            </a:pPr>
            <a:r>
              <a:rPr lang="en-US" dirty="0"/>
              <a:t>Modeling is a set of abstractions that describe a system, while ignoring irrelevant details</a:t>
            </a:r>
          </a:p>
          <a:p>
            <a:pPr marL="0" indent="0">
              <a:buNone/>
            </a:pPr>
            <a:r>
              <a:rPr lang="en-US" dirty="0"/>
              <a:t>It is a means for dealing with complexity and make the system understandable for everyone. Whereas drawing is an informal representation of a system that might be ambiguous, not always clear and too complex.</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75692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Homework #3 -Solution</a:t>
            </a:r>
          </a:p>
        </p:txBody>
      </p:sp>
      <p:sp>
        <p:nvSpPr>
          <p:cNvPr id="3" name="Inhaltsplatzhalter 2"/>
          <p:cNvSpPr>
            <a:spLocks noGrp="1"/>
          </p:cNvSpPr>
          <p:nvPr>
            <p:ph idx="1"/>
          </p:nvPr>
        </p:nvSpPr>
        <p:spPr/>
        <p:txBody>
          <a:bodyPr>
            <a:normAutofit/>
          </a:bodyPr>
          <a:lstStyle/>
          <a:p>
            <a:pPr marL="457200" indent="-457200">
              <a:buFont typeface="+mj-lt"/>
              <a:buAutoNum type="arabicPeriod" startAt="6"/>
            </a:pPr>
            <a:r>
              <a:rPr lang="en-GB" dirty="0"/>
              <a:t>We learned about 3 major types of models, briefly describe the differences.</a:t>
            </a:r>
          </a:p>
          <a:p>
            <a:pPr marL="457200" indent="-457200">
              <a:buFont typeface="+mj-lt"/>
              <a:buAutoNum type="arabicPeriod" startAt="6"/>
            </a:pPr>
            <a:endParaRPr lang="en-GB" dirty="0"/>
          </a:p>
          <a:p>
            <a:pPr marL="0" indent="0">
              <a:buNone/>
            </a:pPr>
            <a:endParaRPr lang="en-US" dirty="0"/>
          </a:p>
          <a:p>
            <a:pPr lvl="0"/>
            <a:r>
              <a:rPr lang="en-US" b="1" dirty="0"/>
              <a:t>Object Model: </a:t>
            </a:r>
            <a:r>
              <a:rPr lang="en-US" dirty="0"/>
              <a:t>What is the structure of a system? </a:t>
            </a:r>
          </a:p>
          <a:p>
            <a:pPr lvl="0"/>
            <a:r>
              <a:rPr lang="en-US" b="1" dirty="0"/>
              <a:t>Functional Model: </a:t>
            </a:r>
            <a:r>
              <a:rPr lang="en-US" dirty="0"/>
              <a:t>What are the functions of a system?</a:t>
            </a:r>
          </a:p>
          <a:p>
            <a:pPr lvl="0"/>
            <a:r>
              <a:rPr lang="en-US" b="1" dirty="0"/>
              <a:t>Dynamic Model: </a:t>
            </a:r>
            <a:r>
              <a:rPr lang="en-US" dirty="0"/>
              <a:t>How does the system react to external events? </a:t>
            </a:r>
          </a:p>
          <a:p>
            <a:pPr marL="457200" indent="-457200">
              <a:buFont typeface="+mj-lt"/>
              <a:buAutoNum type="arabicPeriod" startAt="6"/>
            </a:pPr>
            <a:endParaRPr lang="en-GB" dirty="0"/>
          </a:p>
          <a:p>
            <a:pPr marL="0" indent="0">
              <a:buNone/>
            </a:pPr>
            <a:endParaRPr lang="en-GB" dirty="0"/>
          </a:p>
        </p:txBody>
      </p:sp>
    </p:spTree>
    <p:extLst>
      <p:ext uri="{BB962C8B-B14F-4D97-AF65-F5344CB8AC3E}">
        <p14:creationId xmlns:p14="http://schemas.microsoft.com/office/powerpoint/2010/main" val="78010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3951</Words>
  <Application>Microsoft Macintosh PowerPoint</Application>
  <PresentationFormat>Widescreen</PresentationFormat>
  <Paragraphs>970</Paragraphs>
  <Slides>67</Slides>
  <Notes>35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ＭＳ Ｐゴシック</vt:lpstr>
      <vt:lpstr>Arial</vt:lpstr>
      <vt:lpstr>Calibri</vt:lpstr>
      <vt:lpstr>Calibri Light</vt:lpstr>
      <vt:lpstr>Courier New</vt:lpstr>
      <vt:lpstr>Helvetica</vt:lpstr>
      <vt:lpstr>Lucida Sans Typewriter</vt:lpstr>
      <vt:lpstr>Palatino</vt:lpstr>
      <vt:lpstr>Times</vt:lpstr>
      <vt:lpstr>Verdana</vt:lpstr>
      <vt:lpstr>Wingdings</vt:lpstr>
      <vt:lpstr>Office Theme</vt:lpstr>
      <vt:lpstr>Chapter II – Software Engineering, Principles, Tools, Lifecycles</vt:lpstr>
      <vt:lpstr>Solution / Discussion</vt:lpstr>
      <vt:lpstr>Questions</vt:lpstr>
      <vt:lpstr>Homework #3 -Solution</vt:lpstr>
      <vt:lpstr>Homework #3 -Solution</vt:lpstr>
      <vt:lpstr>Homework #3 -Solution</vt:lpstr>
      <vt:lpstr>Homework #3 -Solution</vt:lpstr>
      <vt:lpstr>Homework #3 -Solution</vt:lpstr>
      <vt:lpstr>Homework #3 -Solution</vt:lpstr>
      <vt:lpstr>Session Outline</vt:lpstr>
      <vt:lpstr>Session Outline</vt:lpstr>
      <vt:lpstr>Session #4 – Detailed Outline</vt:lpstr>
      <vt:lpstr>Session #4 – Detailed Outline</vt:lpstr>
      <vt:lpstr>Software Life cycle: previous definition</vt:lpstr>
      <vt:lpstr>Software Life cycle activities – previous lecture</vt:lpstr>
      <vt:lpstr>Software Life cycle: refined definition</vt:lpstr>
      <vt:lpstr>Software Life cycle activities - refined</vt:lpstr>
      <vt:lpstr>Software Life Cycle Questions</vt:lpstr>
      <vt:lpstr>Session #4 – Detailed Outline</vt:lpstr>
      <vt:lpstr>Software Life cycle activities – Tailoring</vt:lpstr>
      <vt:lpstr>Software Life cycle activities – rename activities</vt:lpstr>
      <vt:lpstr>Software Life cycle activities – add/cut activities</vt:lpstr>
      <vt:lpstr>Software Life cycle – Extreme tailoring</vt:lpstr>
      <vt:lpstr>Software Life cycle activities - reorder</vt:lpstr>
      <vt:lpstr>Software Life cycle activities - reorder</vt:lpstr>
      <vt:lpstr>Software Life cycle – with two activities</vt:lpstr>
      <vt:lpstr>Session #4 – Detailed Outline</vt:lpstr>
      <vt:lpstr>Software Life cycle models</vt:lpstr>
      <vt:lpstr>Waterfall Model with dependencies</vt:lpstr>
      <vt:lpstr>V Model with dependencies</vt:lpstr>
      <vt:lpstr>Spiral Model</vt:lpstr>
      <vt:lpstr>Software Life cycle / model summary:</vt:lpstr>
      <vt:lpstr>Session #4 – Detailed Outline</vt:lpstr>
      <vt:lpstr>Unified Modeling Language (UML)</vt:lpstr>
      <vt:lpstr>Creating a System model using UML</vt:lpstr>
      <vt:lpstr>Creating a System model using UML</vt:lpstr>
      <vt:lpstr>UML diagrams</vt:lpstr>
      <vt:lpstr>Use case diagrams</vt:lpstr>
      <vt:lpstr>Use case diagrams</vt:lpstr>
      <vt:lpstr>Use case diagrams - example</vt:lpstr>
      <vt:lpstr>Actors</vt:lpstr>
      <vt:lpstr>Use Case</vt:lpstr>
      <vt:lpstr>Textual Use Case description: Example</vt:lpstr>
      <vt:lpstr>Uses Cases can be related with other Use Cases</vt:lpstr>
      <vt:lpstr>The Extends Relationship</vt:lpstr>
      <vt:lpstr>The Includes Relationship</vt:lpstr>
      <vt:lpstr>Typical Use case contains both relations</vt:lpstr>
      <vt:lpstr>Exercise #4.1</vt:lpstr>
      <vt:lpstr>Exercise #4.1 - Solution</vt:lpstr>
      <vt:lpstr>Class diagrams</vt:lpstr>
      <vt:lpstr>Class diagrams</vt:lpstr>
      <vt:lpstr>Classes in Analysis</vt:lpstr>
      <vt:lpstr>Classes in Object Design</vt:lpstr>
      <vt:lpstr>Classes in Object Design</vt:lpstr>
      <vt:lpstr>Classes in Object Design</vt:lpstr>
      <vt:lpstr>Instances in Object Design</vt:lpstr>
      <vt:lpstr>Example of Classes in Object Design</vt:lpstr>
      <vt:lpstr>Associations</vt:lpstr>
      <vt:lpstr>Multiplicity</vt:lpstr>
      <vt:lpstr>Associations</vt:lpstr>
      <vt:lpstr>Mapping Unidirectional  1-to-1 Associations</vt:lpstr>
      <vt:lpstr>Mapping Bidirectional  1-to-1 Associations</vt:lpstr>
      <vt:lpstr>Mapping Bidirectional 1-to-Many Associations</vt:lpstr>
      <vt:lpstr>Mapping Bidirectional Many-to-Many Associations</vt:lpstr>
      <vt:lpstr>Aggregation  </vt:lpstr>
      <vt:lpstr>Composition</vt:lpstr>
      <vt:lpstr>Aggregation vs. Composition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slide</dc:title>
  <dc:creator>gu27qol</dc:creator>
  <cp:lastModifiedBy>gu27qol</cp:lastModifiedBy>
  <cp:revision>5</cp:revision>
  <dcterms:created xsi:type="dcterms:W3CDTF">2018-05-16T15:31:24Z</dcterms:created>
  <dcterms:modified xsi:type="dcterms:W3CDTF">2018-05-16T16:03:49Z</dcterms:modified>
</cp:coreProperties>
</file>