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87" r:id="rId12"/>
    <p:sldId id="259" r:id="rId13"/>
    <p:sldId id="260" r:id="rId14"/>
    <p:sldId id="261" r:id="rId15"/>
    <p:sldId id="279" r:id="rId16"/>
    <p:sldId id="280" r:id="rId17"/>
    <p:sldId id="281" r:id="rId18"/>
    <p:sldId id="282" r:id="rId19"/>
    <p:sldId id="283" r:id="rId20"/>
    <p:sldId id="264" r:id="rId21"/>
    <p:sldId id="263" r:id="rId22"/>
    <p:sldId id="265" r:id="rId23"/>
    <p:sldId id="266" r:id="rId24"/>
    <p:sldId id="284" r:id="rId25"/>
    <p:sldId id="267" r:id="rId26"/>
    <p:sldId id="268" r:id="rId27"/>
    <p:sldId id="269" r:id="rId28"/>
    <p:sldId id="270" r:id="rId29"/>
    <p:sldId id="285" r:id="rId30"/>
    <p:sldId id="262" r:id="rId31"/>
    <p:sldId id="286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8A818A-FCB6-4A2C-B60E-97ECE58C4BD6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E045FE9-FDFE-482B-9BCE-4C8B2380D3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382000" cy="1828800"/>
          </a:xfrm>
        </p:spPr>
        <p:txBody>
          <a:bodyPr>
            <a:noAutofit/>
          </a:bodyPr>
          <a:lstStyle/>
          <a:p>
            <a:r>
              <a:rPr lang="fi-FI" sz="3400" dirty="0" smtClean="0"/>
              <a:t>OPINION MINING PADA TWITTER UNTUK BAHASA INDONESIA DENGAN METODE SUPPORT VECTOR MACHINE DAN METODE BERBASIS LEXICON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81534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Jan </a:t>
            </a:r>
            <a:r>
              <a:rPr lang="en-US" sz="2800" dirty="0" err="1" smtClean="0"/>
              <a:t>Kristanto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10/306141/PPA/03230</a:t>
            </a:r>
          </a:p>
          <a:p>
            <a:endParaRPr lang="en-US" sz="2800" dirty="0"/>
          </a:p>
        </p:txBody>
      </p:sp>
      <p:pic>
        <p:nvPicPr>
          <p:cNvPr id="4" name="Picture 3" descr="3392276341_8712643bfb_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05200"/>
            <a:ext cx="4638528" cy="2855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685800" y="1752600"/>
            <a:ext cx="7924800" cy="838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685800" y="2590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Banyak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685800" y="4495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Opinion Mining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685800" y="5334000"/>
            <a:ext cx="77724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Opinion Mining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Lexicon Based </a:t>
            </a:r>
            <a:r>
              <a:rPr lang="en-US" dirty="0" err="1" smtClean="0"/>
              <a:t>dan</a:t>
            </a:r>
            <a:r>
              <a:rPr lang="en-US" dirty="0" smtClean="0"/>
              <a:t> Support Vector Machine</a:t>
            </a:r>
            <a:endParaRPr lang="en-US" dirty="0"/>
          </a:p>
        </p:txBody>
      </p:sp>
      <p:sp>
        <p:nvSpPr>
          <p:cNvPr id="9" name="Down Arrow Callout 8"/>
          <p:cNvSpPr/>
          <p:nvPr/>
        </p:nvSpPr>
        <p:spPr>
          <a:xfrm>
            <a:off x="685800" y="3429000"/>
            <a:ext cx="7924800" cy="1066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pertimbahan</a:t>
            </a:r>
            <a:r>
              <a:rPr lang="en-US" dirty="0" smtClean="0"/>
              <a:t>,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sentimennya</a:t>
            </a:r>
            <a:r>
              <a:rPr lang="en-US" dirty="0" smtClean="0"/>
              <a:t> (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Support Vector Machine (SVM) </a:t>
            </a:r>
            <a:r>
              <a:rPr lang="en-US" dirty="0" err="1" smtClean="0"/>
              <a:t>dengan</a:t>
            </a:r>
            <a:r>
              <a:rPr lang="en-US" dirty="0" smtClean="0"/>
              <a:t> Lexicon Based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opinion mining</a:t>
            </a:r>
            <a:r>
              <a:rPr lang="id-ID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Data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id-ID" dirty="0" smtClean="0"/>
              <a:t>berasal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social media</a:t>
            </a:r>
            <a:r>
              <a:rPr lang="en-US" dirty="0" smtClean="0"/>
              <a:t> Twitter </a:t>
            </a:r>
            <a:r>
              <a:rPr lang="id-ID" dirty="0" smtClean="0"/>
              <a:t>ber</a:t>
            </a:r>
            <a:r>
              <a:rPr lang="en-US" dirty="0" err="1" smtClean="0"/>
              <a:t>bahasa</a:t>
            </a:r>
            <a:r>
              <a:rPr lang="en-US" dirty="0" smtClean="0"/>
              <a:t> Indonesia. </a:t>
            </a:r>
          </a:p>
          <a:p>
            <a:pPr lvl="0"/>
            <a:r>
              <a:rPr lang="en-US" dirty="0" smtClean="0"/>
              <a:t>Opinion mining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lexicon-based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support vector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	M</a:t>
            </a:r>
            <a:r>
              <a:rPr lang="id-ID" dirty="0" smtClean="0"/>
              <a:t>engembangkan metode untuk melakukan </a:t>
            </a:r>
            <a:r>
              <a:rPr lang="id-ID" i="1" dirty="0" smtClean="0"/>
              <a:t>opinion mining</a:t>
            </a:r>
            <a:r>
              <a:rPr lang="id-ID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social media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lexicon-based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support vector machine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Menghasil</a:t>
            </a:r>
            <a:r>
              <a:rPr lang="en-US" dirty="0" smtClean="0"/>
              <a:t> </a:t>
            </a:r>
            <a:r>
              <a:rPr lang="id-ID" dirty="0" smtClean="0"/>
              <a:t>metode yang dapat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id-ID" dirty="0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mengekstrak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id-ID" dirty="0" smtClean="0"/>
              <a:t>dari </a:t>
            </a:r>
            <a:r>
              <a:rPr lang="id-ID" i="1" dirty="0" smtClean="0"/>
              <a:t>social media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Pang </a:t>
            </a:r>
            <a:r>
              <a:rPr lang="id-ID" dirty="0" smtClean="0"/>
              <a:t>et al., </a:t>
            </a:r>
            <a:r>
              <a:rPr lang="en-US" dirty="0" smtClean="0"/>
              <a:t>(</a:t>
            </a:r>
            <a:r>
              <a:rPr lang="id-ID" dirty="0" smtClean="0"/>
              <a:t>2002)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machine learning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mengklasifikasi</a:t>
            </a:r>
            <a:r>
              <a:rPr lang="en-US" dirty="0" smtClean="0"/>
              <a:t> </a:t>
            </a:r>
            <a:r>
              <a:rPr lang="en-US" i="1" dirty="0" smtClean="0"/>
              <a:t>movie reviews</a:t>
            </a:r>
            <a:r>
              <a:rPr lang="en-US" dirty="0" smtClean="0"/>
              <a:t>.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review film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i="1" dirty="0" smtClean="0"/>
              <a:t>review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negarif</a:t>
            </a:r>
            <a:r>
              <a:rPr lang="en-US" dirty="0" smtClean="0"/>
              <a:t>.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Naive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Support Vector Machine (SVM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Pak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id-ID" dirty="0" smtClean="0"/>
              <a:t>Paroubek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2010)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emoticons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smtClean="0"/>
              <a:t>data training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twitter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paurobek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i="1" dirty="0" smtClean="0"/>
              <a:t>training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tweet </a:t>
            </a:r>
            <a:r>
              <a:rPr lang="en-US" dirty="0" err="1" smtClean="0"/>
              <a:t>akun</a:t>
            </a:r>
            <a:r>
              <a:rPr lang="en-US" dirty="0" smtClean="0"/>
              <a:t> media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.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Komarsilam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id-ID" dirty="0" smtClean="0"/>
              <a:t>Winarko, </a:t>
            </a:r>
            <a:r>
              <a:rPr lang="en-US" dirty="0" smtClean="0"/>
              <a:t>(</a:t>
            </a:r>
            <a:r>
              <a:rPr lang="id-ID" dirty="0" smtClean="0"/>
              <a:t>2012</a:t>
            </a:r>
            <a:r>
              <a:rPr lang="en-US" dirty="0" smtClean="0"/>
              <a:t>) </a:t>
            </a:r>
            <a:r>
              <a:rPr lang="en-US" dirty="0" err="1" smtClean="0"/>
              <a:t>melakukan</a:t>
            </a:r>
            <a:r>
              <a:rPr lang="en-US" dirty="0" smtClean="0"/>
              <a:t> opinion mining </a:t>
            </a:r>
            <a:r>
              <a:rPr lang="en-US" dirty="0" err="1" smtClean="0"/>
              <a:t>pada</a:t>
            </a:r>
            <a:r>
              <a:rPr lang="en-US" dirty="0" smtClean="0"/>
              <a:t> review film </a:t>
            </a:r>
            <a:r>
              <a:rPr lang="en-US" dirty="0" err="1" smtClean="0"/>
              <a:t>berbahasa</a:t>
            </a:r>
            <a:r>
              <a:rPr lang="en-US" dirty="0" smtClean="0"/>
              <a:t> Indonesia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unsupervised learning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lexicon </a:t>
            </a:r>
            <a:r>
              <a:rPr lang="en-US" dirty="0" err="1" smtClean="0"/>
              <a:t>berbahasa</a:t>
            </a:r>
            <a:r>
              <a:rPr lang="en-US" dirty="0" smtClean="0"/>
              <a:t> Indonesia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rule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frasa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sistemnya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0.616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recall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0.643.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Alliandu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id-ID" dirty="0" smtClean="0"/>
              <a:t>Winarko, </a:t>
            </a:r>
            <a:r>
              <a:rPr lang="en-US" dirty="0" smtClean="0"/>
              <a:t>(</a:t>
            </a:r>
            <a:r>
              <a:rPr lang="id-ID" dirty="0" smtClean="0"/>
              <a:t>2012</a:t>
            </a:r>
            <a:r>
              <a:rPr lang="en-US" dirty="0" smtClean="0"/>
              <a:t>) </a:t>
            </a:r>
            <a:r>
              <a:rPr lang="en-US" dirty="0" err="1" smtClean="0"/>
              <a:t>melakukan</a:t>
            </a:r>
            <a:r>
              <a:rPr lang="en-US" dirty="0" smtClean="0"/>
              <a:t> opinion mining </a:t>
            </a:r>
            <a:r>
              <a:rPr lang="en-US" dirty="0" err="1" smtClean="0"/>
              <a:t>pada</a:t>
            </a:r>
            <a:r>
              <a:rPr lang="en-US" dirty="0" smtClean="0"/>
              <a:t> twitter </a:t>
            </a:r>
            <a:r>
              <a:rPr lang="en-US" dirty="0" err="1" smtClean="0"/>
              <a:t>berbahasa</a:t>
            </a:r>
            <a:r>
              <a:rPr lang="en-US" dirty="0" smtClean="0"/>
              <a:t> Indonesia.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supervised learning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training,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emoticon.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75.86%.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685800" y="1752600"/>
            <a:ext cx="7924800" cy="838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685800" y="2590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Banyak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685800" y="4495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Opinion Mining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685800" y="5334000"/>
            <a:ext cx="77724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Opinion Mining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Lexicon Based </a:t>
            </a:r>
            <a:r>
              <a:rPr lang="en-US" dirty="0" err="1" smtClean="0"/>
              <a:t>dan</a:t>
            </a:r>
            <a:r>
              <a:rPr lang="en-US" dirty="0" smtClean="0"/>
              <a:t> Support Vector Machine</a:t>
            </a:r>
            <a:endParaRPr lang="en-US" dirty="0"/>
          </a:p>
        </p:txBody>
      </p:sp>
      <p:sp>
        <p:nvSpPr>
          <p:cNvPr id="9" name="Down Arrow Callout 8"/>
          <p:cNvSpPr/>
          <p:nvPr/>
        </p:nvSpPr>
        <p:spPr>
          <a:xfrm>
            <a:off x="685800" y="3429000"/>
            <a:ext cx="7924800" cy="1066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pertimbahan</a:t>
            </a:r>
            <a:r>
              <a:rPr lang="en-US" dirty="0" smtClean="0"/>
              <a:t>,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sentimennya</a:t>
            </a:r>
            <a:r>
              <a:rPr lang="en-US" dirty="0" smtClean="0"/>
              <a:t> (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pic>
        <p:nvPicPr>
          <p:cNvPr id="4" name="Content Placeholder 3" descr="si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49" y="1295401"/>
            <a:ext cx="6757651" cy="5504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10600" cy="4526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33400" y="2209800"/>
            <a:ext cx="8229600" cy="320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3400" y="3124200"/>
            <a:ext cx="10668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Invalid utf8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3124200"/>
            <a:ext cx="10668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Casefolding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symbol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62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ProcessNumber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Repeat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246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slang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543800" y="3124200"/>
            <a:ext cx="121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Spelling correction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10600" cy="4526280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dictionary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066800" y="2209800"/>
            <a:ext cx="4419600" cy="320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19200" y="3124200"/>
            <a:ext cx="13716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Pisahkan</a:t>
            </a:r>
            <a:r>
              <a:rPr lang="en-US" dirty="0" smtClean="0"/>
              <a:t> per </a:t>
            </a:r>
            <a:r>
              <a:rPr lang="en-US" dirty="0" err="1" smtClean="0"/>
              <a:t>kata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7000" y="3124200"/>
            <a:ext cx="16764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dictionary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 Rules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04800" y="1646238"/>
          <a:ext cx="8610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RB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Sangat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bagus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RB 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Semoga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dimudahkan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CK 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yang </a:t>
                      </a:r>
                      <a:r>
                        <a:rPr lang="en-US" dirty="0" err="1" smtClean="0"/>
                        <a:t>berhasil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VB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kuliahnya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membosankan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VB JJ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bingung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JJ 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dipahami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pic>
        <p:nvPicPr>
          <p:cNvPr id="4" name="Content Placeholder 3" descr="si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49" y="1295401"/>
            <a:ext cx="6757651" cy="5504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 –IDF (</a:t>
            </a:r>
            <a:r>
              <a:rPr lang="en-US" i="1" dirty="0" smtClean="0"/>
              <a:t>Term Frequency-Inverse Document Frequency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90800"/>
            <a:ext cx="5257800" cy="141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733800"/>
            <a:ext cx="5181600" cy="274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5546914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971800"/>
            <a:ext cx="5813651" cy="239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524000" y="2286000"/>
            <a:ext cx="228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Input SVM</a:t>
            </a:r>
            <a:endParaRPr lang="en-US" dirty="0"/>
          </a:p>
        </p:txBody>
      </p:sp>
      <p:pic>
        <p:nvPicPr>
          <p:cNvPr id="13" name="Content Placeholder 12" descr="libsv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5257799"/>
            <a:ext cx="3733800" cy="1061571"/>
          </a:xfrm>
        </p:spPr>
      </p:pic>
      <p:sp>
        <p:nvSpPr>
          <p:cNvPr id="4" name="TextBox 3"/>
          <p:cNvSpPr txBox="1"/>
          <p:nvPr/>
        </p:nvSpPr>
        <p:spPr>
          <a:xfrm>
            <a:off x="762000" y="2362200"/>
            <a:ext cx="6553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+1 1:0.049 45:0.029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37338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47700" y="3238500"/>
            <a:ext cx="838200" cy="152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62200" y="38100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index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676400" y="2971800"/>
            <a:ext cx="91440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43400" y="38100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tf-idf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4419600" y="2895600"/>
            <a:ext cx="91440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752600"/>
            <a:ext cx="3886200" cy="452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svm_type</a:t>
            </a:r>
            <a:r>
              <a:rPr lang="en-US" sz="2400" dirty="0" smtClean="0"/>
              <a:t> </a:t>
            </a:r>
            <a:r>
              <a:rPr lang="en-US" sz="2400" dirty="0" err="1" smtClean="0"/>
              <a:t>c_svc</a:t>
            </a:r>
            <a:endParaRPr lang="en-US" sz="2400" dirty="0" smtClean="0"/>
          </a:p>
          <a:p>
            <a:r>
              <a:rPr lang="en-US" sz="2400" dirty="0" err="1" smtClean="0"/>
              <a:t>kernel_type</a:t>
            </a:r>
            <a:r>
              <a:rPr lang="en-US" sz="2400" dirty="0" smtClean="0"/>
              <a:t> </a:t>
            </a:r>
            <a:r>
              <a:rPr lang="en-US" sz="2400" dirty="0" err="1" smtClean="0"/>
              <a:t>rbf</a:t>
            </a:r>
            <a:endParaRPr lang="en-US" sz="2400" dirty="0" smtClean="0"/>
          </a:p>
          <a:p>
            <a:r>
              <a:rPr lang="en-US" sz="2400" dirty="0" smtClean="0"/>
              <a:t>gamma 4.92708e-005</a:t>
            </a:r>
          </a:p>
          <a:p>
            <a:r>
              <a:rPr lang="en-US" sz="2400" dirty="0" err="1" smtClean="0"/>
              <a:t>nr_class</a:t>
            </a:r>
            <a:r>
              <a:rPr lang="en-US" sz="2400" dirty="0" smtClean="0"/>
              <a:t> 2</a:t>
            </a:r>
          </a:p>
          <a:p>
            <a:r>
              <a:rPr lang="en-US" sz="2400" dirty="0" err="1" smtClean="0"/>
              <a:t>total_sv</a:t>
            </a:r>
            <a:r>
              <a:rPr lang="en-US" sz="2400" dirty="0" smtClean="0"/>
              <a:t> 17595</a:t>
            </a:r>
          </a:p>
          <a:p>
            <a:r>
              <a:rPr lang="en-US" sz="2400" dirty="0" smtClean="0"/>
              <a:t>rho 0.512543</a:t>
            </a:r>
          </a:p>
          <a:p>
            <a:r>
              <a:rPr lang="en-US" sz="2400" dirty="0" smtClean="0"/>
              <a:t>label 1 -1</a:t>
            </a:r>
          </a:p>
          <a:p>
            <a:r>
              <a:rPr lang="en-US" sz="2400" dirty="0" err="1" smtClean="0"/>
              <a:t>nr_sv</a:t>
            </a:r>
            <a:r>
              <a:rPr lang="en-US" sz="2400" dirty="0" smtClean="0"/>
              <a:t> 8727 8868</a:t>
            </a:r>
          </a:p>
          <a:p>
            <a:r>
              <a:rPr lang="en-US" sz="2400" dirty="0" smtClean="0"/>
              <a:t>SV</a:t>
            </a:r>
          </a:p>
          <a:p>
            <a:r>
              <a:rPr lang="en-US" sz="2400" dirty="0" smtClean="0"/>
              <a:t>1 1:13.48941 5:10.68205 1 11:10.40195 12:13.48941</a:t>
            </a:r>
          </a:p>
          <a:p>
            <a:r>
              <a:rPr lang="en-US" sz="2400" dirty="0" smtClean="0"/>
              <a:t>……………………………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17526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method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3733800"/>
            <a:ext cx="2133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support vector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32004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Jumalah</a:t>
            </a:r>
            <a:r>
              <a:rPr lang="en-US" dirty="0" smtClean="0"/>
              <a:t>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4572000" y="1981200"/>
            <a:ext cx="205740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477000" y="25146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Gamma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410200" y="2743200"/>
            <a:ext cx="1219200" cy="152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810000" y="3124200"/>
            <a:ext cx="2667000" cy="4572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4343400" y="3581400"/>
            <a:ext cx="2286000" cy="6096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8600" y="29718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71600" y="3276600"/>
            <a:ext cx="838200" cy="533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248400" y="46482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Jumlah</a:t>
            </a:r>
            <a:r>
              <a:rPr lang="en-US" dirty="0" smtClean="0"/>
              <a:t> SV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class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4648200" y="4648200"/>
            <a:ext cx="1752600" cy="533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28600" y="38100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yang </a:t>
            </a:r>
            <a:r>
              <a:rPr lang="en-US" dirty="0" err="1" smtClean="0"/>
              <a:t>ada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52600" y="4267200"/>
            <a:ext cx="533400" cy="1588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28600" y="48006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support Vector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28800" y="5257800"/>
            <a:ext cx="533400" cy="762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pic>
        <p:nvPicPr>
          <p:cNvPr id="4" name="Content Placeholder 3" descr="si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49" y="1295401"/>
            <a:ext cx="6757651" cy="5504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Survai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 descr="https://encrypted-tbn2.gstatic.com/images?q=tbn:ANd9GcQLXGXbn2O9UapyuPaolkVlbFeXe116d5ntWq-Uw0SfXsSNPpwi7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5943600" cy="3807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API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https://api.twitter.com/1.1/search/tweets.json?q=iphone&amp;lang=in&amp;count=100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362200"/>
            <a:ext cx="377867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GET search/tweets</a:t>
            </a:r>
            <a:endParaRPr lang="en-US" sz="2800" b="1" dirty="0"/>
          </a:p>
        </p:txBody>
      </p:sp>
      <p:sp>
        <p:nvSpPr>
          <p:cNvPr id="5" name="Down Arrow Callout 4"/>
          <p:cNvSpPr/>
          <p:nvPr/>
        </p:nvSpPr>
        <p:spPr>
          <a:xfrm rot="12871443">
            <a:off x="1678614" y="4098671"/>
            <a:ext cx="1512354" cy="10266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 fov="0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400" dirty="0" smtClean="0"/>
              <a:t>Keyword</a:t>
            </a:r>
            <a:endParaRPr lang="en-US" sz="2400" dirty="0"/>
          </a:p>
        </p:txBody>
      </p:sp>
      <p:sp>
        <p:nvSpPr>
          <p:cNvPr id="6" name="Down Arrow Callout 5"/>
          <p:cNvSpPr/>
          <p:nvPr/>
        </p:nvSpPr>
        <p:spPr>
          <a:xfrm rot="12871443">
            <a:off x="3427321" y="4145969"/>
            <a:ext cx="1512354" cy="105155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 fov="0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400" dirty="0" err="1" smtClean="0"/>
              <a:t>Bahasa</a:t>
            </a:r>
            <a:endParaRPr lang="en-US" sz="2400" dirty="0"/>
          </a:p>
        </p:txBody>
      </p:sp>
      <p:sp>
        <p:nvSpPr>
          <p:cNvPr id="7" name="Down Arrow Callout 6"/>
          <p:cNvSpPr/>
          <p:nvPr/>
        </p:nvSpPr>
        <p:spPr>
          <a:xfrm rot="12871443">
            <a:off x="5270213" y="4145970"/>
            <a:ext cx="1512354" cy="105155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 fov="0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400" dirty="0" smtClean="0"/>
              <a:t>Limit</a:t>
            </a:r>
            <a:endParaRPr lang="en-US" sz="2400" dirty="0"/>
          </a:p>
        </p:txBody>
      </p:sp>
      <p:pic>
        <p:nvPicPr>
          <p:cNvPr id="8" name="Picture 7" descr="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00200"/>
            <a:ext cx="2209799" cy="118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pic>
        <p:nvPicPr>
          <p:cNvPr id="4" name="Content Placeholder 3" descr="si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49" y="1295401"/>
            <a:ext cx="6757651" cy="5504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label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emoticon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label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berbasiskan</a:t>
            </a:r>
            <a:r>
              <a:rPr lang="en-US" dirty="0" smtClean="0"/>
              <a:t> lexicon</a:t>
            </a:r>
          </a:p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label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(</a:t>
            </a:r>
            <a:r>
              <a:rPr lang="en-US" dirty="0" err="1" smtClean="0"/>
              <a:t>svm</a:t>
            </a:r>
            <a:r>
              <a:rPr lang="en-US" dirty="0" smtClean="0"/>
              <a:t>, lexicon based)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manual. </a:t>
            </a:r>
          </a:p>
        </p:txBody>
      </p:sp>
      <p:pic>
        <p:nvPicPr>
          <p:cNvPr id="4" name="Picture 3" descr="image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648200"/>
            <a:ext cx="647700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VS </a:t>
            </a:r>
            <a:r>
              <a:rPr lang="en-US" dirty="0" err="1" smtClean="0"/>
              <a:t>Lecixon</a:t>
            </a:r>
            <a:r>
              <a:rPr lang="en-US" dirty="0" smtClean="0"/>
              <a:t>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tweet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smtClean="0"/>
              <a:t>Paulina (2012).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berjumlah</a:t>
            </a:r>
            <a:r>
              <a:rPr lang="en-US" dirty="0" smtClean="0"/>
              <a:t> 300 tweet,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emoticon</a:t>
            </a:r>
          </a:p>
          <a:p>
            <a:r>
              <a:rPr lang="en-US" dirty="0" smtClean="0"/>
              <a:t> 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191000"/>
            <a:ext cx="3352800" cy="242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VS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804182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Based VS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0819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VS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twitter </a:t>
            </a:r>
            <a:r>
              <a:rPr lang="en-US" dirty="0" err="1" smtClean="0"/>
              <a:t>dengan</a:t>
            </a:r>
            <a:r>
              <a:rPr lang="en-US" dirty="0" smtClean="0"/>
              <a:t> twitter API</a:t>
            </a:r>
          </a:p>
          <a:p>
            <a:r>
              <a:rPr lang="en-US" dirty="0" smtClean="0"/>
              <a:t>Data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berjumlah</a:t>
            </a:r>
            <a:r>
              <a:rPr lang="en-US" dirty="0" smtClean="0"/>
              <a:t> </a:t>
            </a:r>
            <a:r>
              <a:rPr lang="en-US" dirty="0" smtClean="0"/>
              <a:t>499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VS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09750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5562600"/>
            <a:ext cx="303179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err="1" smtClean="0"/>
              <a:t>Akurasi</a:t>
            </a:r>
            <a:r>
              <a:rPr lang="en-US" sz="3200" dirty="0" smtClean="0"/>
              <a:t> :  0.777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id-ID" dirty="0" smtClean="0"/>
              <a:t>etode </a:t>
            </a:r>
            <a:r>
              <a:rPr lang="id-ID" i="1" dirty="0" smtClean="0"/>
              <a:t>lexicon based </a:t>
            </a:r>
            <a:r>
              <a:rPr lang="id-ID" dirty="0" smtClean="0"/>
              <a:t>memberikan akurasi yang lebih baik dari pada metode </a:t>
            </a:r>
            <a:r>
              <a:rPr lang="id-ID" i="1" dirty="0" smtClean="0"/>
              <a:t>emoticon</a:t>
            </a:r>
            <a:r>
              <a:rPr lang="id-ID" dirty="0" smtClean="0"/>
              <a:t>. Dalam penelitian ini metode </a:t>
            </a:r>
            <a:r>
              <a:rPr lang="id-ID" i="1" dirty="0" smtClean="0"/>
              <a:t>lexicon based </a:t>
            </a:r>
            <a:r>
              <a:rPr lang="id-ID" dirty="0" smtClean="0"/>
              <a:t>mencapai akurasi 68% sedangkan metode </a:t>
            </a:r>
            <a:r>
              <a:rPr lang="id-ID" i="1" dirty="0" smtClean="0"/>
              <a:t>emoticon </a:t>
            </a:r>
            <a:r>
              <a:rPr lang="id-ID" dirty="0" smtClean="0"/>
              <a:t>hanya mencapai akurasi 48,7%</a:t>
            </a:r>
            <a:r>
              <a:rPr lang="en-US" dirty="0" smtClean="0"/>
              <a:t>.</a:t>
            </a:r>
          </a:p>
          <a:p>
            <a:r>
              <a:rPr lang="en-US" dirty="0" smtClean="0"/>
              <a:t>M</a:t>
            </a:r>
            <a:r>
              <a:rPr lang="id-ID" dirty="0" smtClean="0"/>
              <a:t>etode gabungan antara lexicon based dan support vector machine menghasilkan akurasi 77,</a:t>
            </a:r>
            <a:r>
              <a:rPr lang="en-US" dirty="0" smtClean="0"/>
              <a:t>7</a:t>
            </a:r>
            <a:r>
              <a:rPr lang="id-ID" dirty="0" smtClean="0"/>
              <a:t>%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postagging</a:t>
            </a:r>
            <a:r>
              <a:rPr lang="en-US" dirty="0" smtClean="0"/>
              <a:t> lain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dictionary. </a:t>
            </a:r>
          </a:p>
          <a:p>
            <a:r>
              <a:rPr lang="en-US" dirty="0" smtClean="0"/>
              <a:t>Dictionary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.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i="1" dirty="0" smtClean="0"/>
              <a:t>slang </a:t>
            </a:r>
            <a:r>
              <a:rPr lang="en-US" dirty="0" smtClean="0"/>
              <a:t>(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Data training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SVM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685800" y="1752600"/>
            <a:ext cx="7924800" cy="838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685800" y="2590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Banyak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685800" y="4495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Opinion Mining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685800" y="5334000"/>
            <a:ext cx="77724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Opinion Mining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Lexicon Based </a:t>
            </a:r>
            <a:r>
              <a:rPr lang="en-US" dirty="0" err="1" smtClean="0"/>
              <a:t>dan</a:t>
            </a:r>
            <a:r>
              <a:rPr lang="en-US" dirty="0" smtClean="0"/>
              <a:t> Support Vector Machine</a:t>
            </a:r>
            <a:endParaRPr lang="en-US" dirty="0"/>
          </a:p>
        </p:txBody>
      </p:sp>
      <p:sp>
        <p:nvSpPr>
          <p:cNvPr id="9" name="Down Arrow Callout 8"/>
          <p:cNvSpPr/>
          <p:nvPr/>
        </p:nvSpPr>
        <p:spPr>
          <a:xfrm>
            <a:off x="685800" y="3429000"/>
            <a:ext cx="7924800" cy="1066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pertimbahan</a:t>
            </a:r>
            <a:r>
              <a:rPr lang="en-US" dirty="0" smtClean="0"/>
              <a:t>,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sentimennya</a:t>
            </a:r>
            <a:r>
              <a:rPr lang="en-US" dirty="0" smtClean="0"/>
              <a:t> (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pic>
        <p:nvPicPr>
          <p:cNvPr id="4" name="Content Placeholder 3" descr="tahn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467600" cy="49693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Pengguna</a:t>
            </a:r>
            <a:r>
              <a:rPr lang="en-US" dirty="0" smtClean="0"/>
              <a:t> Twitter </a:t>
            </a:r>
            <a:r>
              <a:rPr lang="en-US" dirty="0" err="1" smtClean="0"/>
              <a:t>di</a:t>
            </a:r>
            <a:r>
              <a:rPr lang="en-US" dirty="0" smtClean="0"/>
              <a:t> 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62579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0" y="1752600"/>
            <a:ext cx="172194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Rank #5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971800"/>
            <a:ext cx="186878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~ 19.5 </a:t>
            </a:r>
            <a:r>
              <a:rPr lang="en-US" sz="2800" dirty="0" err="1" smtClean="0"/>
              <a:t>Juta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685800" y="1752600"/>
            <a:ext cx="7924800" cy="838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685800" y="2590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Banyak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685800" y="4495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Opinion Mining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685800" y="5334000"/>
            <a:ext cx="77724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Opinion Mining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Lexicon Based </a:t>
            </a:r>
            <a:r>
              <a:rPr lang="en-US" dirty="0" err="1" smtClean="0"/>
              <a:t>dan</a:t>
            </a:r>
            <a:r>
              <a:rPr lang="en-US" dirty="0" smtClean="0"/>
              <a:t> Support Vector Machine</a:t>
            </a:r>
            <a:endParaRPr lang="en-US" dirty="0"/>
          </a:p>
        </p:txBody>
      </p:sp>
      <p:sp>
        <p:nvSpPr>
          <p:cNvPr id="9" name="Down Arrow Callout 8"/>
          <p:cNvSpPr/>
          <p:nvPr/>
        </p:nvSpPr>
        <p:spPr>
          <a:xfrm>
            <a:off x="685800" y="3429000"/>
            <a:ext cx="7924800" cy="1066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pertimbahan</a:t>
            </a:r>
            <a:r>
              <a:rPr lang="en-US" dirty="0" smtClean="0"/>
              <a:t>,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sentimennya</a:t>
            </a:r>
            <a:r>
              <a:rPr lang="en-US" dirty="0" smtClean="0"/>
              <a:t> (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Sentimen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" name="Content Placeholder 9" descr="inde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905000"/>
            <a:ext cx="3890963" cy="3873670"/>
          </a:xfrm>
        </p:spPr>
      </p:pic>
      <p:pic>
        <p:nvPicPr>
          <p:cNvPr id="47106" name="Picture 2" descr="https://encrypted-tbn0.gstatic.com/images?q=tbn:ANd9GcRHFCoGEQlchm19jaTxGIdGbRSmzL7mqJdbxfzwdKLuWO9Q56-rY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2514600" cy="3584642"/>
          </a:xfrm>
          <a:prstGeom prst="rect">
            <a:avLst/>
          </a:prstGeom>
          <a:noFill/>
        </p:spPr>
      </p:pic>
      <p:sp>
        <p:nvSpPr>
          <p:cNvPr id="47108" name="AutoShape 4" descr="data:image/jpeg;base64,/9j/4AAQSkZJRgABAQAAAQABAAD/2wCEAAkGBhQQEBUUEBQUFRQVFRQWFhUXFBUVFRQXFxQVFRcXFBQXHCceGB0jGhYVHy8gIycpLCwsFR8xNTAqNSYrLCkBCQoKDgwOGg8PGiwlHiUqLCwpKTMuLCw1KSwpLCwsLCopLCwsLCwsLCwpLC8sLCwsLCwsLCksKSksKSwpLCwsLP/AABEIALIAwAMBIgACEQEDEQH/xAAcAAABBQEBAQAAAAAAAAAAAAAAAQMEBQYCBwj/xABEEAABAwIDBQQGCAQEBgMAAAABAAIDBBEFEiEGMUFRcRMiYYEHIzKRobEUM0JSYnLB4WOy0fBDU4LxJFSSk8LSCBUW/8QAGwEAAQUBAQAAAAAAAAAAAAAAAAIDBAUGBwH/xAAvEQACAgIABQEGBgMBAAAAAAABAgADBBEFEiExQVEGEyIyYYFxkaGx0fAUQsFS/9oADAMBAAIRAxEAPwD3BCS6rK7aOCHR8gv91vePuC9AJ6CIaxUG2OpapFnP/wB3T/xP+hWOHbQQz6RvBP3To73FLNbr1IjSZNTnSsI9i1cIIXyEXyi9uZ4D3rz0YlU1cuVsjruvZodkaLC9hZelvYHCxFxyOqy+0WMCklZ2cUZJaTctsRrbQhO0N10BsyJnJsBmbSjvKKplrKPKXvcL7rvDwbeButVsztD9KaQ4ASNte24jmFkccxx1Zk9Xly5txLr3t4eHxWj2Jwd0THSSAtL7AA6ENHMeJ+SfuUe72w+KQ8R2/wAjlqJKfWapCRISq+X86QodXikcQvI9rep19yqZ9tYBozO8/hb/AFUezJqr+dgI8lFj/KpM0KFlZNsXn6und/qdb5BcHamp4QsHVxUJuL4i/wC8fGBd6D8xNalWSG1VRxgaejyno9sSPrIHj8pDv6L1OLYjf7zw4Nw8fqJp0Kkp9rad2heWHk9parWOoa4XaQRzBuPgp9d9dnyMDI71OnzAiPISAoTsbioSJUQghCEQnn+1e0j3yOijcWsbobaFx468uCp8OwSWo+qbcXsXHQDzVhXbMzuqJAxhILiQ46Ns7Xeeqv8AAMJdQhzp5WBrt7b6AjjmPgrP3i11gJ3ma9xZkXE3A8u/ymaxnZp9KxrnEOBNja9mnh71VQyljg5pIINweRW1x7aqnfG+MZpMwtoLAHgbnkViWMLjYC5O4DeU9SzMvxiRsutK7B7k7nq2EVvbQsk+80X67j8Vj9p8YidOWuhzlndLi5zTz0A671qdmqF0NMxj/a1JHK5JsucS2Zgndme05uJaSCetlXIyJYSe0vrq7bqFC6353GtlZonwDsWlrQTdpNyDvOvFXJUSmpIqaOzLMY3U3PvJJWXxbad87jHS3DdxfuJ6ch8VXZubVjgux+0s8LEssUL06dz4EvsU2mig0JzP+63U+fJZ6pxqpqPZtEw8va9/+yYpcMbGMztSNS4/FVlXiEk7skAOXmOPU8AsdkcYvySVrPKs0GPh1L8o3rux7flJ0WHR5u+/O7xdfVWcVIBuAHQLMO2amAvYE8g4XVns/iZDuxm0cPZJ0PQ3VLejMOZX5pJuT4do29eJcCFL2Slho3JezVUXMrveSH2S5MammNcGNeh56LJXy0rXe0AeoUduHlhvC90Z/CdPcrV0abdGpFWS9Z2p1HRYe0KXaWWLSdoe377PaHVvHyWhocSZM28bg4eG8dRwWadGoclKWuzxOLHjiNx8HDitLg+0FiELd1HrI9mLXZ1Xof0m6BXSz2C7S5z2c4DJOB3Nf08fBaAFbSjIrvXnrOxKq2pqm5WEVCEJ+Nzmyr8dwsVELmcd7TycN39+KskhC9B0diJdQ6lT5nkEdG9zi1rHFwNiACSDy0W92SwrsoryxBklz3jYuI8t37Ku2wxt8MnZQ9y4DnOAsXXJ3Hy3rMw4zM03Er7+LifgVZkPenpM0hpw7iDskT1hcTzBjS5xsALk8lGwirMsDHuFi5oJCyW1WLmeXsIj3QbOtuc7+gVBm5K4qFm7zXYdJyWAHbufwjOK4s+tfkju2IH3+J/QKZR0QY2zR/U9UlDRhjQB/upb4zlOXfuHh4/quaZua+TZtjLt2VF5E6ASqrGmof2TDZjfrHf+Ks6aiaxgDbNYPefElOw0rYmW4DVx4k8SVh9rdqCANDZ1+zZuvbQud4XSsTGtz7BRQP76xtrAV2TpR5/vczZfTIAbZ23/ADfqkxDB46hup14PFr/uvI243UXucn5bfC41+K1GzO0jnAllw5mskR17v3m8x8rq6y/ZjMw096p3rvqMU5NFraqc8316bm2wnChAD3nPc61y43Om4BWCjUs7ZWB7OPw8Cn433Cx9pZmJbvPH2SS3edIIQhMxM4LE25ifXJCUDFA6kVzE05qluCZc1PAx5WkCqpA8WPkeI6KwwDHnNcIZz3vsP+/4HxTLmqJV0oeLbjvB4gq44dxB8V9g9PIjjKtq8rfn6TcApVQ7M4yZWlkn1rND+IcHK9BXSqLluQOvYyjtrNbFWioQhPRuVuL4FHUgCQajc4aEKtpth4GOBdmf4OOnmANVo0hSxYyjQPSMNj1M3Myjcpdp8V+jQdzRzu63w8fILK4JRWGd2927p+6d2pqe3qxGPZZZvnvcVYQMsAAue8ezDZaUHYdJqKEFGOB5bqfw8SRE1SmtTUYT4WSYyM5lVjbi8shbvkdr4NGpXlO2dXlq6lxHdg9WxvJrBoPM/Mr1yljz14v9iK/vP7rzn0i4OIcSk7ZpMNRlfppm3B7QeB0+IXVPY+ha6C4+ZgdSu4k2kVPHc/eY/wBHe28EFa+TEgXxGNwYA3O1jyW/Y43aCL+Ku8Bxtj66GogaWRvnLQw/5b3lmU+R3LE43s3mqX/RInMgLvVh7w4tb+J3vWw2JwMuqaWnZd2WRsjyB7Iac5J5D9lq6Q/xmztrrK5yvw8nfc9Yp4fotSYvsPu5ngRvH9+CsibP6hMbXsy5JBvY9p8jofkFIkZmAI37wuP8dxVx8np2M0If3iK589D+IjqE13uJATUlTwG7i48FQBCe08CkyRnVBi+0uUlsNiRvdvHQc1Ax3aRrWlrHZWfaeTYu6KJshXQyzuiljLZQM0Yfuc3jZpGhG9aThfA7cnb66CSCacYBr+57L/MnUu00g+sGZvMCxV9S1jJW5mG4+I6qTUsHZuHDK7Th7JVDhWHZo2vYSx/Pg7Xc4JfF+F14nKd94JbXkKXC8ujLdwTL2p4A2138Vw4LPDpBTKyplMEjZ2fZPeHNvIrc0tQJGNc3c4AjoVkKiMOBB3EWVjsVVkxuidvidYdDqPjdbP2dyzs0n7RrNrD1h/I/aaVCELZymgmqiTK0u5An3BOqvx91qaU/w3fJIsblQn6RaLzMB9ZgMJ9ZM553m58yVo4lQ7Pt9o9Ffxrk+a5awmaXK+bQ8STGnE3GU6qwytaQaF2XEPzQm3kb/orbH9nIa6Ls523F7tcNHMPNp4FUmKuMbo5x/hvF/wAp0K1cUoc0FpuCLg8wV0r2byA2MFB6qZGzF2Fb6a/KeYVHoYfm9XV9z8UfeA6g2PwWz2U2Nhw5hEd3PdbPI62Z1uAtuHh81oEjjZap8iywcrGVy1qp2BM5tgfUv6N/mSxsuxu+9h8lE2kn7Qsj4yPHk1puVYtFlzj2osByFUeBLakctI+pJlRWV4j+sD78Ba9+hVFjldKYXyGNzYmC5G6+ttb794V9tFFdlxvb3h5G60FPTxVEGrQ5krLEHW4cNQfil8BwqMo89njxJFl5prDoOp8+k+Y9squoE0Ur7CO+aAXa4dwi5cy9735jVbzZXHajEsQppqhrGyAOJDGlrRG1rgLgknXMN54hX9f6G39p6iePs76CRhL2C+4Ee18Fstk9i4sPa7KTJK+2eRwFzbcGgey3wXSEFOOuq/ToPSUFjWXNuzv6zmtkyxPJ4Nd8ioOBMtC3oP6qZtbM0hsLbZpDd1uDAdb9f0RSxZWhc69p8gNYtY8S6xl5KOvk/tFcmXhPOTT1kRH1jDlxgEvZ1xbwkZ8Rr+iceoQOWrgP4rf371c8KsNeShHrH+XmRl+hm+QhC6hM5BVu0Lb0sv5HKyUavhzxvbza4e8Ju0bRh9DF1nTg/UTz7Z86O6j5K9jWdwJ9nuaeXyWhYVyfLXVhmmyh8ZkphTwUZjk81yr2ErWEWWIOaWncRYqHhOJmkd2Mx9WT6t53AfdJU8KJVU/a90ju/E9OXVWPDc+zDs5l7eRPBogq3b+9ZazY4xu8+8qJPjzHNsD10cb/AAVdkazRrQPHin4JiTay0FntPd3RBqN/4igbkTDonSSmaQW4Mad7W+PiVbBJZAWTych8iw2P3MWzc0bqYg5tiomDumgDmtALCbtDjbKTv8lYJuYG2idxM23FO6joxQO15D2nX/2M/wDC+K6fjMrWkuizG2mV2hPjfcq4tdfipkN7aqyXjmbWd8+541SDwJWUNK97zLNq93wHBoVmV04ptxVRdc17l37mLLc04cU05duKbcV4I4sbeoL9aqnH4wfiFNco+FxdpXs5MaXfD9wrXhiF8lAPWP70rE+AZukIQupzNwXJC6SIhPOcWp/o9aeDXHMOjt/xurZhUjbfC88QkbvZv/Kd/uPzVRhVXnYOY0K53xvFNVxI7TSVv76hX8joZasKea5RmOTrXLNsIwwkkFdAphrl2HJoiMlZ26MHguJSWjutueA/dKZQN5A6my7zJQBHUiJ3KeakqnaiVrfAbvfbVNNrqiA+ubnZ95u8K3mY46sdbruK6jBt3iD0Gike+GviA1Hxb00QCIlLVtkbmYbj5dU8q2TDcrs8Pddxb9l3UcOqehrczrWtpcjkb7k01YPVO0aZR3XtJZK5LlnTtBPVzPhw2Nj+yOWWolLhAx33G5dZHcwCAFFxuur8PjdPP9GnhZYytjZJFK1pIBczM5zXAX3FXFPAMyyv3gX7E9YwbVB1NSSuHFcxyhzQ4biAR0IuEjnKm5dHRkpREcU0SuiU24pYEeAnD3KRsXBmdLMftHK3oNT+nuVVicpsGM1c85QB4rZ4RQCCFjBwGviTqT71rfZ7FLWG09hGsx+SnXlv2k5CELcykghCEQjcsQcCDqDoV53iVCaGo4mN24+HLqF6OVk/SjW/R8LmmygujyFt+Zka35Equ4hhDKr158Sbh5PuH03ynv8AzGIpbgEbinmuWJ2R2sjnjDmHu7i0+1GeR8FsWP5LmuTjPQ5VhLh0HcdQexkkOTOIuk7GTsLdrkf2d92fKct/OyUOXYcoqnlYN6SOy7Ey2x2zWH4jEDVulqKxo/4hk0sjZIn/AGgIgQGsvuIFiFNxHZ2TCrzUTpJIGgmWle90l2DUup3OuWvAv3dxtwXeO7MR1JErC6GpZ9XURnK9p4BxHtN5gq02KxySvo/XgCpgkfDOBYDOziBuAcLHkuk4WVjcTpNZXt3X0/CVViNU25Ko6xssbZIyHMe0OaeYIuCnS5ZvDcHrqESQx0rZ4RI91O5s7GFrHOzBj2v3ZbkC11LGC4nUWD3QUbOOQmomt+EkNY0+Niso3s5lG4qo+HfQk+JIF6a2e8mYrjcNKzNPI2McLnVx5NbvcfABZ6PC63EzaMPoaN3tyPFqudv4G/4TSOJ1WswLYWmpXdpldNOd887u1l/0k6MHg0BaF2gvZaXh/AacX43+Jv0EjvezdB0kHC8Lio4GxQtDI2CwA+ZO9xJ1J4lYLaGpOLzmnjNqOF4+kvB+ue03FOw8QD7Z56KV6RMXqSYYIiIYal/YvqASZIi4Gwa0WsXWIDr6XU3C8NZTQsihGVjBYDj4kniSdbpXGuJHErCJ8zfoJ7j1c52e0m3XDikJXJcuc6lsFgSmZZA0EnQBK+QAXPBM4bQOrZLm4gadT98jgFOxMR8mwIgjnRRzN2EmbL4aZZPpEg0GkY+GZa0BcxRBoAAsALADcAu103ExlxqhWso77jc/Mft+EVCEKXGIIQhEILEemiIuwSqtwEZ8hKxbdU22eG/ScPqYbXL4ZAB+LKS34gIhPm70Plr8TZDISGzMkZpwcGl7T72/FeyT08tE7LIM0Z3OG79j4L5zwHFnUlVDOz2opGvA52NyPMXHmvsSnmjqoGvbZ8crGubfUFrgCPmqzP4dXlr16H1k3GzGp+E9V9P4mWp6kPF2m6eDkuI7HuYS+ldb8BPyP6FVQxJ8Zyzsc087f38FhczhV2Oeo6S3QpaN1nf08y2zKp2BfkxbE4/vikmA6se1x/lU6Kpa4d0gqq2VaRtDUk7nUMRHlI0Kw9nNrlMD/wCf+iQc1NJ956YhIEq3sqYJHJUiITzf0oQuFK2cWIpJ453xnQSNa7KRcG9xmuOiuGy3AI4i/vUf0j4eZsOq2B2U9m51+BDCJMp8CG2UahxNjoI5LhofGx1uV2g2/RZH2mq5hWwHqJY4OySJYFyYqaoMF3GyagdLObQRm333aNH9Vf4Zsu1hD5j2knj7LfytVLhcGvyCCRpfWT7La6fnPX0/vaVGHYLJVEOluyG+jdzn/wBAthT07WNDWiwAsAOCcaEtlusPBqxF5UHXyZT35DXHr28CKhCFOkeCEIRCCEIRCCQhKkRCfInpG2d+gYlPCBZmfPHyyP7zbdL28l676AttRNTmhlPrIbuiufaiJuWjxaT7iOSkennYg1VMKuFt5acHOBvdCdT1ym56Fy8BwjFpKSZk0DiySNwc1w+R5gjQjkSiE+1EzU0rZBZ7Q4ciLrK+jz0jw4tDoQyoaPWQ31B4vYN7mHnw3FbALwgEaM9BI7TOVmxUTtYy6M+BuPcVlsYw2XC6qCvc/tII7w1JAOZsMhFnkcQ19ieq9MsmqqlbKxzJGhzXtLXNOoLSLEHyUVcOlLBYq6MfbKtZORjsTuJ4cAQQQdQRqCDuIK7WE2GxcUtRLhUsoe+nGancXAufARmDH/xIwQCORBW6upcjxU1POGD5DmkqZ8gvx4LznazG5KmuhwynmEMkzS+aUEZ2RAE5IuT3AHoOqIRzHpH4tOaGmcRECDWzt1DW8Kdh3F7ja44AarV4dsfTwBoDM2UANzHNYAWFhu4KbgeBxUcDYYGBjGbhvJPFzj9pxOpJU+ybepHILDeotbGUaU6iNYANEqVCciIIQhEIIQhEIIQhEIIQhEIIQhEJy9lwQdQeHNfO3pc9E7qN7quiYTTuN3xt1MBPED/L/l6L6LXLmA6HW6IT4mo62SF7ZIXuY9pu1zSWuB8CF61sv/8AIeaIBlfEJgNO0ZZknVzT3XHpZbDbn0GU1YXS0ZFPMdSAPUvPi0ewfFungvGsf9FmI0VzLTPcwf4kXrWW593UeYCIT3TD/TrhcvtSviPKSJ/zYHBdYl6b8LijLmTmYjcyOOTMfN7WtHW6+X3sLTYix5HQrlEJ716OqWmxanc5sz4K2KrqKgPY5vbNEx0Lg4ESNy2afyrcPo8ZjFo6ihmA3GWCWJ56mN5b7gvlfDqiWORrqdz2yA90xlwffwy6r2TZJ+01SB610URt6ypiiuBza1zc7j5W8UQnoEtBi8oHaTUEWhuWxzSFo5jM4D36LNYFs9HLikX0eV1SaeV9RWVrrHPMWGOOnjLe6AAXEtbey0sXo+kmFsQr6qqafaiBFPC7wc2KziPC61OG4XFTRtjgY2ONos1rRYDy/VEJLQhCIQQhCIQQhCIQQhCIQQhCIQQhCIQQhCIQQhCIQXLkIRCVuKYNBKw9rDE/T7cbHcPELOjZSj/5Sm/7EX/qhCITR4Xg0EIvDDFGfwRsZ/KFYhCEQnSEIRCCEIRCCEIRCCEIRCCEIRC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AutoShape 6" descr="data:image/jpeg;base64,/9j/4AAQSkZJRgABAQAAAQABAAD/2wCEAAkGBhQQEBUUEBQUFRQVFRQWFhUXFBUVFRQXFxQVFRcXFBQXHCceGB0jGhYVHy8gIycpLCwsFR8xNTAqNSYrLCkBCQoKDgwOGg8PGiwlHiUqLCwpKTMuLCw1KSwpLCwsLCopLCwsLCwsLCwpLC8sLCwsLCwsLCksKSksKSwpLCwsLP/AABEIALIAwAMBIgACEQEDEQH/xAAcAAABBQEBAQAAAAAAAAAAAAAAAQMEBQYCBwj/xABEEAABAwIDBQQGCAQEBgMAAAABAAIDBBEFEiEGMUFRcRMiYYEHIzKRobEUM0JSYnLB4WOy0fBDU4LxJFSSk8LSCBUW/8QAGwEAAQUBAQAAAAAAAAAAAAAAAAIDBAUGBwH/xAAvEQACAgIABQEGBgMBAAAAAAABAgADBBEFEiExQVEGEyIyYYFxkaGx0fAUQsFS/9oADAMBAAIRAxEAPwD3BCS6rK7aOCHR8gv91vePuC9AJ6CIaxUG2OpapFnP/wB3T/xP+hWOHbQQz6RvBP3To73FLNbr1IjSZNTnSsI9i1cIIXyEXyi9uZ4D3rz0YlU1cuVsjruvZodkaLC9hZelvYHCxFxyOqy+0WMCklZ2cUZJaTctsRrbQhO0N10BsyJnJsBmbSjvKKplrKPKXvcL7rvDwbeButVsztD9KaQ4ASNte24jmFkccxx1Zk9Xly5txLr3t4eHxWj2Jwd0THSSAtL7AA6ENHMeJ+SfuUe72w+KQ8R2/wAjlqJKfWapCRISq+X86QodXikcQvI9rep19yqZ9tYBozO8/hb/AFUezJqr+dgI8lFj/KpM0KFlZNsXn6und/qdb5BcHamp4QsHVxUJuL4i/wC8fGBd6D8xNalWSG1VRxgaejyno9sSPrIHj8pDv6L1OLYjf7zw4Nw8fqJp0Kkp9rad2heWHk9parWOoa4XaQRzBuPgp9d9dnyMDI71OnzAiPISAoTsbioSJUQghCEQnn+1e0j3yOijcWsbobaFx468uCp8OwSWo+qbcXsXHQDzVhXbMzuqJAxhILiQ46Ns7Xeeqv8AAMJdQhzp5WBrt7b6AjjmPgrP3i11gJ3ma9xZkXE3A8u/ymaxnZp9KxrnEOBNja9mnh71VQyljg5pIINweRW1x7aqnfG+MZpMwtoLAHgbnkViWMLjYC5O4DeU9SzMvxiRsutK7B7k7nq2EVvbQsk+80X67j8Vj9p8YidOWuhzlndLi5zTz0A671qdmqF0NMxj/a1JHK5JsucS2Zgndme05uJaSCetlXIyJYSe0vrq7bqFC6353GtlZonwDsWlrQTdpNyDvOvFXJUSmpIqaOzLMY3U3PvJJWXxbad87jHS3DdxfuJ6ch8VXZubVjgux+0s8LEssUL06dz4EvsU2mig0JzP+63U+fJZ6pxqpqPZtEw8va9/+yYpcMbGMztSNS4/FVlXiEk7skAOXmOPU8AsdkcYvySVrPKs0GPh1L8o3rux7flJ0WHR5u+/O7xdfVWcVIBuAHQLMO2amAvYE8g4XVns/iZDuxm0cPZJ0PQ3VLejMOZX5pJuT4do29eJcCFL2Slho3JezVUXMrveSH2S5MammNcGNeh56LJXy0rXe0AeoUduHlhvC90Z/CdPcrV0abdGpFWS9Z2p1HRYe0KXaWWLSdoe377PaHVvHyWhocSZM28bg4eG8dRwWadGoclKWuzxOLHjiNx8HDitLg+0FiELd1HrI9mLXZ1Xof0m6BXSz2C7S5z2c4DJOB3Nf08fBaAFbSjIrvXnrOxKq2pqm5WEVCEJ+Nzmyr8dwsVELmcd7TycN39+KskhC9B0diJdQ6lT5nkEdG9zi1rHFwNiACSDy0W92SwrsoryxBklz3jYuI8t37Ku2wxt8MnZQ9y4DnOAsXXJ3Hy3rMw4zM03Er7+LifgVZkPenpM0hpw7iDskT1hcTzBjS5xsALk8lGwirMsDHuFi5oJCyW1WLmeXsIj3QbOtuc7+gVBm5K4qFm7zXYdJyWAHbufwjOK4s+tfkju2IH3+J/QKZR0QY2zR/U9UlDRhjQB/upb4zlOXfuHh4/quaZua+TZtjLt2VF5E6ASqrGmof2TDZjfrHf+Ks6aiaxgDbNYPefElOw0rYmW4DVx4k8SVh9rdqCANDZ1+zZuvbQud4XSsTGtz7BRQP76xtrAV2TpR5/vczZfTIAbZ23/ADfqkxDB46hup14PFr/uvI243UXucn5bfC41+K1GzO0jnAllw5mskR17v3m8x8rq6y/ZjMw096p3rvqMU5NFraqc8316bm2wnChAD3nPc61y43Om4BWCjUs7ZWB7OPw8Cn433Cx9pZmJbvPH2SS3edIIQhMxM4LE25ifXJCUDFA6kVzE05qluCZc1PAx5WkCqpA8WPkeI6KwwDHnNcIZz3vsP+/4HxTLmqJV0oeLbjvB4gq44dxB8V9g9PIjjKtq8rfn6TcApVQ7M4yZWlkn1rND+IcHK9BXSqLluQOvYyjtrNbFWioQhPRuVuL4FHUgCQajc4aEKtpth4GOBdmf4OOnmANVo0hSxYyjQPSMNj1M3Myjcpdp8V+jQdzRzu63w8fILK4JRWGd2927p+6d2pqe3qxGPZZZvnvcVYQMsAAue8ezDZaUHYdJqKEFGOB5bqfw8SRE1SmtTUYT4WSYyM5lVjbi8shbvkdr4NGpXlO2dXlq6lxHdg9WxvJrBoPM/Mr1yljz14v9iK/vP7rzn0i4OIcSk7ZpMNRlfppm3B7QeB0+IXVPY+ha6C4+ZgdSu4k2kVPHc/eY/wBHe28EFa+TEgXxGNwYA3O1jyW/Y43aCL+Ku8Bxtj66GogaWRvnLQw/5b3lmU+R3LE43s3mqX/RInMgLvVh7w4tb+J3vWw2JwMuqaWnZd2WRsjyB7Iac5J5D9lq6Q/xmztrrK5yvw8nfc9Yp4fotSYvsPu5ngRvH9+CsibP6hMbXsy5JBvY9p8jofkFIkZmAI37wuP8dxVx8np2M0If3iK589D+IjqE13uJATUlTwG7i48FQBCe08CkyRnVBi+0uUlsNiRvdvHQc1Ax3aRrWlrHZWfaeTYu6KJshXQyzuiljLZQM0Yfuc3jZpGhG9aThfA7cnb66CSCacYBr+57L/MnUu00g+sGZvMCxV9S1jJW5mG4+I6qTUsHZuHDK7Th7JVDhWHZo2vYSx/Pg7Xc4JfF+F14nKd94JbXkKXC8ujLdwTL2p4A2138Vw4LPDpBTKyplMEjZ2fZPeHNvIrc0tQJGNc3c4AjoVkKiMOBB3EWVjsVVkxuidvidYdDqPjdbP2dyzs0n7RrNrD1h/I/aaVCELZymgmqiTK0u5An3BOqvx91qaU/w3fJIsblQn6RaLzMB9ZgMJ9ZM553m58yVo4lQ7Pt9o9Ffxrk+a5awmaXK+bQ8STGnE3GU6qwytaQaF2XEPzQm3kb/orbH9nIa6Ls523F7tcNHMPNp4FUmKuMbo5x/hvF/wAp0K1cUoc0FpuCLg8wV0r2byA2MFB6qZGzF2Fb6a/KeYVHoYfm9XV9z8UfeA6g2PwWz2U2Nhw5hEd3PdbPI62Z1uAtuHh81oEjjZap8iywcrGVy1qp2BM5tgfUv6N/mSxsuxu+9h8lE2kn7Qsj4yPHk1puVYtFlzj2osByFUeBLakctI+pJlRWV4j+sD78Ba9+hVFjldKYXyGNzYmC5G6+ttb794V9tFFdlxvb3h5G60FPTxVEGrQ5krLEHW4cNQfil8BwqMo89njxJFl5prDoOp8+k+Y9squoE0Ur7CO+aAXa4dwi5cy9735jVbzZXHajEsQppqhrGyAOJDGlrRG1rgLgknXMN54hX9f6G39p6iePs76CRhL2C+4Ee18Fstk9i4sPa7KTJK+2eRwFzbcGgey3wXSEFOOuq/ToPSUFjWXNuzv6zmtkyxPJ4Nd8ioOBMtC3oP6qZtbM0hsLbZpDd1uDAdb9f0RSxZWhc69p8gNYtY8S6xl5KOvk/tFcmXhPOTT1kRH1jDlxgEvZ1xbwkZ8Rr+iceoQOWrgP4rf371c8KsNeShHrH+XmRl+hm+QhC6hM5BVu0Lb0sv5HKyUavhzxvbza4e8Ju0bRh9DF1nTg/UTz7Z86O6j5K9jWdwJ9nuaeXyWhYVyfLXVhmmyh8ZkphTwUZjk81yr2ErWEWWIOaWncRYqHhOJmkd2Mx9WT6t53AfdJU8KJVU/a90ju/E9OXVWPDc+zDs5l7eRPBogq3b+9ZazY4xu8+8qJPjzHNsD10cb/AAVdkazRrQPHin4JiTay0FntPd3RBqN/4igbkTDonSSmaQW4Mad7W+PiVbBJZAWTych8iw2P3MWzc0bqYg5tiomDumgDmtALCbtDjbKTv8lYJuYG2idxM23FO6joxQO15D2nX/2M/wDC+K6fjMrWkuizG2mV2hPjfcq4tdfipkN7aqyXjmbWd8+541SDwJWUNK97zLNq93wHBoVmV04ptxVRdc17l37mLLc04cU05duKbcV4I4sbeoL9aqnH4wfiFNco+FxdpXs5MaXfD9wrXhiF8lAPWP70rE+AZukIQupzNwXJC6SIhPOcWp/o9aeDXHMOjt/xurZhUjbfC88QkbvZv/Kd/uPzVRhVXnYOY0K53xvFNVxI7TSVv76hX8joZasKea5RmOTrXLNsIwwkkFdAphrl2HJoiMlZ26MHguJSWjutueA/dKZQN5A6my7zJQBHUiJ3KeakqnaiVrfAbvfbVNNrqiA+ubnZ95u8K3mY46sdbruK6jBt3iD0Gike+GviA1Hxb00QCIlLVtkbmYbj5dU8q2TDcrs8Pddxb9l3UcOqehrczrWtpcjkb7k01YPVO0aZR3XtJZK5LlnTtBPVzPhw2Nj+yOWWolLhAx33G5dZHcwCAFFxuur8PjdPP9GnhZYytjZJFK1pIBczM5zXAX3FXFPAMyyv3gX7E9YwbVB1NSSuHFcxyhzQ4biAR0IuEjnKm5dHRkpREcU0SuiU24pYEeAnD3KRsXBmdLMftHK3oNT+nuVVicpsGM1c85QB4rZ4RQCCFjBwGviTqT71rfZ7FLWG09hGsx+SnXlv2k5CELcykghCEQjcsQcCDqDoV53iVCaGo4mN24+HLqF6OVk/SjW/R8LmmygujyFt+Zka35Equ4hhDKr158Sbh5PuH03ynv8AzGIpbgEbinmuWJ2R2sjnjDmHu7i0+1GeR8FsWP5LmuTjPQ5VhLh0HcdQexkkOTOIuk7GTsLdrkf2d92fKct/OyUOXYcoqnlYN6SOy7Ey2x2zWH4jEDVulqKxo/4hk0sjZIn/AGgIgQGsvuIFiFNxHZ2TCrzUTpJIGgmWle90l2DUup3OuWvAv3dxtwXeO7MR1JErC6GpZ9XURnK9p4BxHtN5gq02KxySvo/XgCpgkfDOBYDOziBuAcLHkuk4WVjcTpNZXt3X0/CVViNU25Ko6xssbZIyHMe0OaeYIuCnS5ZvDcHrqESQx0rZ4RI91O5s7GFrHOzBj2v3ZbkC11LGC4nUWD3QUbOOQmomt+EkNY0+Niso3s5lG4qo+HfQk+JIF6a2e8mYrjcNKzNPI2McLnVx5NbvcfABZ6PC63EzaMPoaN3tyPFqudv4G/4TSOJ1WswLYWmpXdpldNOd887u1l/0k6MHg0BaF2gvZaXh/AacX43+Jv0EjvezdB0kHC8Lio4GxQtDI2CwA+ZO9xJ1J4lYLaGpOLzmnjNqOF4+kvB+ue03FOw8QD7Z56KV6RMXqSYYIiIYal/YvqASZIi4Gwa0WsXWIDr6XU3C8NZTQsihGVjBYDj4kniSdbpXGuJHErCJ8zfoJ7j1c52e0m3XDikJXJcuc6lsFgSmZZA0EnQBK+QAXPBM4bQOrZLm4gadT98jgFOxMR8mwIgjnRRzN2EmbL4aZZPpEg0GkY+GZa0BcxRBoAAsALADcAu103ExlxqhWso77jc/Mft+EVCEKXGIIQhEILEemiIuwSqtwEZ8hKxbdU22eG/ScPqYbXL4ZAB+LKS34gIhPm70Plr8TZDISGzMkZpwcGl7T72/FeyT08tE7LIM0Z3OG79j4L5zwHFnUlVDOz2opGvA52NyPMXHmvsSnmjqoGvbZ8crGubfUFrgCPmqzP4dXlr16H1k3GzGp+E9V9P4mWp6kPF2m6eDkuI7HuYS+ldb8BPyP6FVQxJ8Zyzsc087f38FhczhV2Oeo6S3QpaN1nf08y2zKp2BfkxbE4/vikmA6se1x/lU6Kpa4d0gqq2VaRtDUk7nUMRHlI0Kw9nNrlMD/wCf+iQc1NJ956YhIEq3sqYJHJUiITzf0oQuFK2cWIpJ453xnQSNa7KRcG9xmuOiuGy3AI4i/vUf0j4eZsOq2B2U9m51+BDCJMp8CG2UahxNjoI5LhofGx1uV2g2/RZH2mq5hWwHqJY4OySJYFyYqaoMF3GyagdLObQRm333aNH9Vf4Zsu1hD5j2knj7LfytVLhcGvyCCRpfWT7La6fnPX0/vaVGHYLJVEOluyG+jdzn/wBAthT07WNDWiwAsAOCcaEtlusPBqxF5UHXyZT35DXHr28CKhCFOkeCEIRCCEIRCCQhKkRCfInpG2d+gYlPCBZmfPHyyP7zbdL28l676AttRNTmhlPrIbuiufaiJuWjxaT7iOSkennYg1VMKuFt5acHOBvdCdT1ym56Fy8BwjFpKSZk0DiySNwc1w+R5gjQjkSiE+1EzU0rZBZ7Q4ciLrK+jz0jw4tDoQyoaPWQ31B4vYN7mHnw3FbALwgEaM9BI7TOVmxUTtYy6M+BuPcVlsYw2XC6qCvc/tII7w1JAOZsMhFnkcQ19ieq9MsmqqlbKxzJGhzXtLXNOoLSLEHyUVcOlLBYq6MfbKtZORjsTuJ4cAQQQdQRqCDuIK7WE2GxcUtRLhUsoe+nGancXAufARmDH/xIwQCORBW6upcjxU1POGD5DmkqZ8gvx4LznazG5KmuhwynmEMkzS+aUEZ2RAE5IuT3AHoOqIRzHpH4tOaGmcRECDWzt1DW8Kdh3F7ja44AarV4dsfTwBoDM2UANzHNYAWFhu4KbgeBxUcDYYGBjGbhvJPFzj9pxOpJU+ybepHILDeotbGUaU6iNYANEqVCciIIQhEIIQhEIIQhEIIQhEIIQhEJy9lwQdQeHNfO3pc9E7qN7quiYTTuN3xt1MBPED/L/l6L6LXLmA6HW6IT4mo62SF7ZIXuY9pu1zSWuB8CF61sv/8AIeaIBlfEJgNO0ZZknVzT3XHpZbDbn0GU1YXS0ZFPMdSAPUvPi0ewfFungvGsf9FmI0VzLTPcwf4kXrWW593UeYCIT3TD/TrhcvtSviPKSJ/zYHBdYl6b8LijLmTmYjcyOOTMfN7WtHW6+X3sLTYix5HQrlEJ716OqWmxanc5sz4K2KrqKgPY5vbNEx0Lg4ESNy2afyrcPo8ZjFo6ihmA3GWCWJ56mN5b7gvlfDqiWORrqdz2yA90xlwffwy6r2TZJ+01SB610URt6ypiiuBza1zc7j5W8UQnoEtBi8oHaTUEWhuWxzSFo5jM4D36LNYFs9HLikX0eV1SaeV9RWVrrHPMWGOOnjLe6AAXEtbey0sXo+kmFsQr6qqafaiBFPC7wc2KziPC61OG4XFTRtjgY2ONos1rRYDy/VEJLQhCIQQhCIQQhCIQQhCIQQhCIQQhCIQQhCIQQhCIQXLkIRCVuKYNBKw9rDE/T7cbHcPELOjZSj/5Sm/7EX/qhCITR4Xg0EIvDDFGfwRsZ/KFYhCEQnSEIRCCEIRCCEIRCCEIRCCEIRC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AutoShape 8" descr="data:image/jpeg;base64,/9j/4AAQSkZJRgABAQAAAQABAAD/2wCEAAkGBhQQEBUUEBQUFRQVFRQWFhUXFBUVFRQXFxQVFRcXFBQXHCceGB0jGhYVHy8gIycpLCwsFR8xNTAqNSYrLCkBCQoKDgwOGg8PGiwlHiUqLCwpKTMuLCw1KSwpLCwsLCopLCwsLCwsLCwpLC8sLCwsLCwsLCksKSksKSwpLCwsLP/AABEIALIAwAMBIgACEQEDEQH/xAAcAAABBQEBAQAAAAAAAAAAAAAAAQMEBQYCBwj/xABEEAABAwIDBQQGCAQEBgMAAAABAAIDBBEFEiEGMUFRcRMiYYEHIzKRobEUM0JSYnLB4WOy0fBDU4LxJFSSk8LSCBUW/8QAGwEAAQUBAQAAAAAAAAAAAAAAAAIDBAUGBwH/xAAvEQACAgIABQEGBgMBAAAAAAABAgADBBEFEiExQVEGEyIyYYFxkaGx0fAUQsFS/9oADAMBAAIRAxEAPwD3BCS6rK7aOCHR8gv91vePuC9AJ6CIaxUG2OpapFnP/wB3T/xP+hWOHbQQz6RvBP3To73FLNbr1IjSZNTnSsI9i1cIIXyEXyi9uZ4D3rz0YlU1cuVsjruvZodkaLC9hZelvYHCxFxyOqy+0WMCklZ2cUZJaTctsRrbQhO0N10BsyJnJsBmbSjvKKplrKPKXvcL7rvDwbeButVsztD9KaQ4ASNte24jmFkccxx1Zk9Xly5txLr3t4eHxWj2Jwd0THSSAtL7AA6ENHMeJ+SfuUe72w+KQ8R2/wAjlqJKfWapCRISq+X86QodXikcQvI9rep19yqZ9tYBozO8/hb/AFUezJqr+dgI8lFj/KpM0KFlZNsXn6und/qdb5BcHamp4QsHVxUJuL4i/wC8fGBd6D8xNalWSG1VRxgaejyno9sSPrIHj8pDv6L1OLYjf7zw4Nw8fqJp0Kkp9rad2heWHk9parWOoa4XaQRzBuPgp9d9dnyMDI71OnzAiPISAoTsbioSJUQghCEQnn+1e0j3yOijcWsbobaFx468uCp8OwSWo+qbcXsXHQDzVhXbMzuqJAxhILiQ46Ns7Xeeqv8AAMJdQhzp5WBrt7b6AjjmPgrP3i11gJ3ma9xZkXE3A8u/ymaxnZp9KxrnEOBNja9mnh71VQyljg5pIINweRW1x7aqnfG+MZpMwtoLAHgbnkViWMLjYC5O4DeU9SzMvxiRsutK7B7k7nq2EVvbQsk+80X67j8Vj9p8YidOWuhzlndLi5zTz0A671qdmqF0NMxj/a1JHK5JsucS2Zgndme05uJaSCetlXIyJYSe0vrq7bqFC6353GtlZonwDsWlrQTdpNyDvOvFXJUSmpIqaOzLMY3U3PvJJWXxbad87jHS3DdxfuJ6ch8VXZubVjgux+0s8LEssUL06dz4EvsU2mig0JzP+63U+fJZ6pxqpqPZtEw8va9/+yYpcMbGMztSNS4/FVlXiEk7skAOXmOPU8AsdkcYvySVrPKs0GPh1L8o3rux7flJ0WHR5u+/O7xdfVWcVIBuAHQLMO2amAvYE8g4XVns/iZDuxm0cPZJ0PQ3VLejMOZX5pJuT4do29eJcCFL2Slho3JezVUXMrveSH2S5MammNcGNeh56LJXy0rXe0AeoUduHlhvC90Z/CdPcrV0abdGpFWS9Z2p1HRYe0KXaWWLSdoe377PaHVvHyWhocSZM28bg4eG8dRwWadGoclKWuzxOLHjiNx8HDitLg+0FiELd1HrI9mLXZ1Xof0m6BXSz2C7S5z2c4DJOB3Nf08fBaAFbSjIrvXnrOxKq2pqm5WEVCEJ+Nzmyr8dwsVELmcd7TycN39+KskhC9B0diJdQ6lT5nkEdG9zi1rHFwNiACSDy0W92SwrsoryxBklz3jYuI8t37Ku2wxt8MnZQ9y4DnOAsXXJ3Hy3rMw4zM03Er7+LifgVZkPenpM0hpw7iDskT1hcTzBjS5xsALk8lGwirMsDHuFi5oJCyW1WLmeXsIj3QbOtuc7+gVBm5K4qFm7zXYdJyWAHbufwjOK4s+tfkju2IH3+J/QKZR0QY2zR/U9UlDRhjQB/upb4zlOXfuHh4/quaZua+TZtjLt2VF5E6ASqrGmof2TDZjfrHf+Ks6aiaxgDbNYPefElOw0rYmW4DVx4k8SVh9rdqCANDZ1+zZuvbQud4XSsTGtz7BRQP76xtrAV2TpR5/vczZfTIAbZ23/ADfqkxDB46hup14PFr/uvI243UXucn5bfC41+K1GzO0jnAllw5mskR17v3m8x8rq6y/ZjMw096p3rvqMU5NFraqc8316bm2wnChAD3nPc61y43Om4BWCjUs7ZWB7OPw8Cn433Cx9pZmJbvPH2SS3edIIQhMxM4LE25ifXJCUDFA6kVzE05qluCZc1PAx5WkCqpA8WPkeI6KwwDHnNcIZz3vsP+/4HxTLmqJV0oeLbjvB4gq44dxB8V9g9PIjjKtq8rfn6TcApVQ7M4yZWlkn1rND+IcHK9BXSqLluQOvYyjtrNbFWioQhPRuVuL4FHUgCQajc4aEKtpth4GOBdmf4OOnmANVo0hSxYyjQPSMNj1M3Myjcpdp8V+jQdzRzu63w8fILK4JRWGd2927p+6d2pqe3qxGPZZZvnvcVYQMsAAue8ezDZaUHYdJqKEFGOB5bqfw8SRE1SmtTUYT4WSYyM5lVjbi8shbvkdr4NGpXlO2dXlq6lxHdg9WxvJrBoPM/Mr1yljz14v9iK/vP7rzn0i4OIcSk7ZpMNRlfppm3B7QeB0+IXVPY+ha6C4+ZgdSu4k2kVPHc/eY/wBHe28EFa+TEgXxGNwYA3O1jyW/Y43aCL+Ku8Bxtj66GogaWRvnLQw/5b3lmU+R3LE43s3mqX/RInMgLvVh7w4tb+J3vWw2JwMuqaWnZd2WRsjyB7Iac5J5D9lq6Q/xmztrrK5yvw8nfc9Yp4fotSYvsPu5ngRvH9+CsibP6hMbXsy5JBvY9p8jofkFIkZmAI37wuP8dxVx8np2M0If3iK589D+IjqE13uJATUlTwG7i48FQBCe08CkyRnVBi+0uUlsNiRvdvHQc1Ax3aRrWlrHZWfaeTYu6KJshXQyzuiljLZQM0Yfuc3jZpGhG9aThfA7cnb66CSCacYBr+57L/MnUu00g+sGZvMCxV9S1jJW5mG4+I6qTUsHZuHDK7Th7JVDhWHZo2vYSx/Pg7Xc4JfF+F14nKd94JbXkKXC8ujLdwTL2p4A2138Vw4LPDpBTKyplMEjZ2fZPeHNvIrc0tQJGNc3c4AjoVkKiMOBB3EWVjsVVkxuidvidYdDqPjdbP2dyzs0n7RrNrD1h/I/aaVCELZymgmqiTK0u5An3BOqvx91qaU/w3fJIsblQn6RaLzMB9ZgMJ9ZM553m58yVo4lQ7Pt9o9Ffxrk+a5awmaXK+bQ8STGnE3GU6qwytaQaF2XEPzQm3kb/orbH9nIa6Ls523F7tcNHMPNp4FUmKuMbo5x/hvF/wAp0K1cUoc0FpuCLg8wV0r2byA2MFB6qZGzF2Fb6a/KeYVHoYfm9XV9z8UfeA6g2PwWz2U2Nhw5hEd3PdbPI62Z1uAtuHh81oEjjZap8iywcrGVy1qp2BM5tgfUv6N/mSxsuxu+9h8lE2kn7Qsj4yPHk1puVYtFlzj2osByFUeBLakctI+pJlRWV4j+sD78Ba9+hVFjldKYXyGNzYmC5G6+ttb794V9tFFdlxvb3h5G60FPTxVEGrQ5krLEHW4cNQfil8BwqMo89njxJFl5prDoOp8+k+Y9squoE0Ur7CO+aAXa4dwi5cy9735jVbzZXHajEsQppqhrGyAOJDGlrRG1rgLgknXMN54hX9f6G39p6iePs76CRhL2C+4Ee18Fstk9i4sPa7KTJK+2eRwFzbcGgey3wXSEFOOuq/ToPSUFjWXNuzv6zmtkyxPJ4Nd8ioOBMtC3oP6qZtbM0hsLbZpDd1uDAdb9f0RSxZWhc69p8gNYtY8S6xl5KOvk/tFcmXhPOTT1kRH1jDlxgEvZ1xbwkZ8Rr+iceoQOWrgP4rf371c8KsNeShHrH+XmRl+hm+QhC6hM5BVu0Lb0sv5HKyUavhzxvbza4e8Ju0bRh9DF1nTg/UTz7Z86O6j5K9jWdwJ9nuaeXyWhYVyfLXVhmmyh8ZkphTwUZjk81yr2ErWEWWIOaWncRYqHhOJmkd2Mx9WT6t53AfdJU8KJVU/a90ju/E9OXVWPDc+zDs5l7eRPBogq3b+9ZazY4xu8+8qJPjzHNsD10cb/AAVdkazRrQPHin4JiTay0FntPd3RBqN/4igbkTDonSSmaQW4Mad7W+PiVbBJZAWTych8iw2P3MWzc0bqYg5tiomDumgDmtALCbtDjbKTv8lYJuYG2idxM23FO6joxQO15D2nX/2M/wDC+K6fjMrWkuizG2mV2hPjfcq4tdfipkN7aqyXjmbWd8+541SDwJWUNK97zLNq93wHBoVmV04ptxVRdc17l37mLLc04cU05duKbcV4I4sbeoL9aqnH4wfiFNco+FxdpXs5MaXfD9wrXhiF8lAPWP70rE+AZukIQupzNwXJC6SIhPOcWp/o9aeDXHMOjt/xurZhUjbfC88QkbvZv/Kd/uPzVRhVXnYOY0K53xvFNVxI7TSVv76hX8joZasKea5RmOTrXLNsIwwkkFdAphrl2HJoiMlZ26MHguJSWjutueA/dKZQN5A6my7zJQBHUiJ3KeakqnaiVrfAbvfbVNNrqiA+ubnZ95u8K3mY46sdbruK6jBt3iD0Gike+GviA1Hxb00QCIlLVtkbmYbj5dU8q2TDcrs8Pddxb9l3UcOqehrczrWtpcjkb7k01YPVO0aZR3XtJZK5LlnTtBPVzPhw2Nj+yOWWolLhAx33G5dZHcwCAFFxuur8PjdPP9GnhZYytjZJFK1pIBczM5zXAX3FXFPAMyyv3gX7E9YwbVB1NSSuHFcxyhzQ4biAR0IuEjnKm5dHRkpREcU0SuiU24pYEeAnD3KRsXBmdLMftHK3oNT+nuVVicpsGM1c85QB4rZ4RQCCFjBwGviTqT71rfZ7FLWG09hGsx+SnXlv2k5CELcykghCEQjcsQcCDqDoV53iVCaGo4mN24+HLqF6OVk/SjW/R8LmmygujyFt+Zka35Equ4hhDKr158Sbh5PuH03ynv8AzGIpbgEbinmuWJ2R2sjnjDmHu7i0+1GeR8FsWP5LmuTjPQ5VhLh0HcdQexkkOTOIuk7GTsLdrkf2d92fKct/OyUOXYcoqnlYN6SOy7Ey2x2zWH4jEDVulqKxo/4hk0sjZIn/AGgIgQGsvuIFiFNxHZ2TCrzUTpJIGgmWle90l2DUup3OuWvAv3dxtwXeO7MR1JErC6GpZ9XURnK9p4BxHtN5gq02KxySvo/XgCpgkfDOBYDOziBuAcLHkuk4WVjcTpNZXt3X0/CVViNU25Ko6xssbZIyHMe0OaeYIuCnS5ZvDcHrqESQx0rZ4RI91O5s7GFrHOzBj2v3ZbkC11LGC4nUWD3QUbOOQmomt+EkNY0+Niso3s5lG4qo+HfQk+JIF6a2e8mYrjcNKzNPI2McLnVx5NbvcfABZ6PC63EzaMPoaN3tyPFqudv4G/4TSOJ1WswLYWmpXdpldNOd887u1l/0k6MHg0BaF2gvZaXh/AacX43+Jv0EjvezdB0kHC8Lio4GxQtDI2CwA+ZO9xJ1J4lYLaGpOLzmnjNqOF4+kvB+ue03FOw8QD7Z56KV6RMXqSYYIiIYal/YvqASZIi4Gwa0WsXWIDr6XU3C8NZTQsihGVjBYDj4kniSdbpXGuJHErCJ8zfoJ7j1c52e0m3XDikJXJcuc6lsFgSmZZA0EnQBK+QAXPBM4bQOrZLm4gadT98jgFOxMR8mwIgjnRRzN2EmbL4aZZPpEg0GkY+GZa0BcxRBoAAsALADcAu103ExlxqhWso77jc/Mft+EVCEKXGIIQhEILEemiIuwSqtwEZ8hKxbdU22eG/ScPqYbXL4ZAB+LKS34gIhPm70Plr8TZDISGzMkZpwcGl7T72/FeyT08tE7LIM0Z3OG79j4L5zwHFnUlVDOz2opGvA52NyPMXHmvsSnmjqoGvbZ8crGubfUFrgCPmqzP4dXlr16H1k3GzGp+E9V9P4mWp6kPF2m6eDkuI7HuYS+ldb8BPyP6FVQxJ8Zyzsc087f38FhczhV2Oeo6S3QpaN1nf08y2zKp2BfkxbE4/vikmA6se1x/lU6Kpa4d0gqq2VaRtDUk7nUMRHlI0Kw9nNrlMD/wCf+iQc1NJ956YhIEq3sqYJHJUiITzf0oQuFK2cWIpJ453xnQSNa7KRcG9xmuOiuGy3AI4i/vUf0j4eZsOq2B2U9m51+BDCJMp8CG2UahxNjoI5LhofGx1uV2g2/RZH2mq5hWwHqJY4OySJYFyYqaoMF3GyagdLObQRm333aNH9Vf4Zsu1hD5j2knj7LfytVLhcGvyCCRpfWT7La6fnPX0/vaVGHYLJVEOluyG+jdzn/wBAthT07WNDWiwAsAOCcaEtlusPBqxF5UHXyZT35DXHr28CKhCFOkeCEIRCCEIRCCQhKkRCfInpG2d+gYlPCBZmfPHyyP7zbdL28l676AttRNTmhlPrIbuiufaiJuWjxaT7iOSkennYg1VMKuFt5acHOBvdCdT1ym56Fy8BwjFpKSZk0DiySNwc1w+R5gjQjkSiE+1EzU0rZBZ7Q4ciLrK+jz0jw4tDoQyoaPWQ31B4vYN7mHnw3FbALwgEaM9BI7TOVmxUTtYy6M+BuPcVlsYw2XC6qCvc/tII7w1JAOZsMhFnkcQ19ieq9MsmqqlbKxzJGhzXtLXNOoLSLEHyUVcOlLBYq6MfbKtZORjsTuJ4cAQQQdQRqCDuIK7WE2GxcUtRLhUsoe+nGancXAufARmDH/xIwQCORBW6upcjxU1POGD5DmkqZ8gvx4LznazG5KmuhwynmEMkzS+aUEZ2RAE5IuT3AHoOqIRzHpH4tOaGmcRECDWzt1DW8Kdh3F7ja44AarV4dsfTwBoDM2UANzHNYAWFhu4KbgeBxUcDYYGBjGbhvJPFzj9pxOpJU+ybepHILDeotbGUaU6iNYANEqVCciIIQhEIIQhEIIQhEIIQhEIIQhEJy9lwQdQeHNfO3pc9E7qN7quiYTTuN3xt1MBPED/L/l6L6LXLmA6HW6IT4mo62SF7ZIXuY9pu1zSWuB8CF61sv/8AIeaIBlfEJgNO0ZZknVzT3XHpZbDbn0GU1YXS0ZFPMdSAPUvPi0ewfFungvGsf9FmI0VzLTPcwf4kXrWW593UeYCIT3TD/TrhcvtSviPKSJ/zYHBdYl6b8LijLmTmYjcyOOTMfN7WtHW6+X3sLTYix5HQrlEJ716OqWmxanc5sz4K2KrqKgPY5vbNEx0Lg4ESNy2afyrcPo8ZjFo6ihmA3GWCWJ56mN5b7gvlfDqiWORrqdz2yA90xlwffwy6r2TZJ+01SB610URt6ypiiuBza1zc7j5W8UQnoEtBi8oHaTUEWhuWxzSFo5jM4D36LNYFs9HLikX0eV1SaeV9RWVrrHPMWGOOnjLe6AAXEtbey0sXo+kmFsQr6qqafaiBFPC7wc2KziPC61OG4XFTRtjgY2ONos1rRYDy/VEJLQhCIQQhCIQQhCIQQhCIQQhCIQQhCIQQhCIQQhCIQXLkIRCVuKYNBKw9rDE/T7cbHcPELOjZSj/5Sm/7EX/qhCITR4Xg0EIvDDFGfwRsZ/KFYhCEQnSEIRCCEIRCCEIRCCEIRCCEIRC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AutoShape 10" descr="data:image/jpeg;base64,/9j/4AAQSkZJRgABAQAAAQABAAD/2wCEAAkGBg8QEA8QDw8PDxAPDxAQDw8QDw4PEA8PFRAVFBQQFBIXGyceFxojGRQSHy8gJCgpLCwsFh4xNTAqNSYrLCkBCQoKDgwOGg8PGikkHyQsLDUpLCwsLCwvMCo1LSoqKSwvKiksKSosKikpLCwqLCwuKTQqLy0sLCwsKSwsNSwsLf/AABEIAOAA4QMBIgACEQEDEQH/xAAcAAEAAQUBAQAAAAAAAAAAAAAAAgEDBQYHBAj/xABAEAABAwICBwUGAwcCBwAAAAABAAIDBBEFEgYTITFBUWEHInGBkRQyQqGxwSNSchVDU2KCstFUkiQzNHOi4fD/xAAbAQEAAgMBAQAAAAAAAAAAAAAABAUCAwYBB//EAC8RAQACAgEDAwIEBQUAAAAAAAABAgMRBAUhMRJBUbHRYXGRoUKBweHwBhMUIiP/2gAMAwEAAhEDEQA/AO4oiICIiAiIgIiICIoveGglxAA2kkgADmSgki1bE+0vDICQZ9a4fDC0ybf1e781gpu2qmB7lLUOHNzomfIErVObHHmU/H03lZI3XHP0+royLnUPbTSn36aob1aYn/cLM0HafhkthrzCTwmY5g/3bR80jNjnxJk6byscbtjn6/RtiKzTVccrQ+N7JGnc5jg5p8wrq2oMxMdpVRER4IiICIiAiIgIiICIiAiIgIiICIiAiIgIiwGmGlkWHwF7rOldcQxX2udzPJo4lY2tFY3LZixWy3ilI3MqaV6Y0+Hx3kOeVwOrhaRmf1P5W9VxfSPTKrrnHXSFsd+7AwlsTfEfEepusZiOJS1Er5pnl8jzdzj9ByA5LzKqzci2SdR4d/0/pOLixFrd7/Px+QiIoy4ERUQezDcWnpnZ6eaSF3NjiAfEbj5rpGi/a/ctixBobwFTGNnjIwbvEei5Yi248tsfiUHl8DByo1kr3+fd9QQzte1r2OD2uAc1zSHNcDuII3hTuuD6Dady0DwyQukpXnvx7zGT+8j+44+K7nS1TJWMkjcHse0OY5puHNI2EK1xZoyR2cH1Dp+Th31bvE+J/wA915ERblcIiICIiAiIgIiICIiAiIgIiICIqIMfj2NRUcD55Tsbsa0e8953MHU/5Xz/AKR49LWTvmldck2a0e6xvBreg/8AfFbP2naSmoqXRMd+FTEsaODpdz3+vd8jzWiKq5OWb29MeId70bp8cfFGW8f97ftHtH3ERFFXorE9YxnvHbyG0rJUejWI1gtRUssg3GXuxxDoJHkNJ81dn7F8bAzezxuP5RUwZvmQPmpOLjzaNypOb1amG3+3TUz7sB+2o+TvQL009Yx+xrtvLcfRY3GNGK2jNqqlmgubBz2EMJ6PHdPqvBGwrbPHqhYur5t7nUw2dF5aGdxFn7eTjv8AA816lDvSazp0HH5Fc9fVVVdE7KNLzFIKGZ34UriYCfglO0s8HfXxXOlJkhaQ5pLXNILSN4INwR5r3HeaW3DHmcanKxTjt/L8J9pfUYRYfRLG/bKOCf4nMtIBwlb3X/MX81mFdxO43D5lkpOO00t5gREXrAREQEREBERAREQEREBERAWN0jxT2WlqJ+Mcbi3q87Gj/cQsksHplo47EKSSmbOacvLTrAzWe6b5S242Xtx4Ly29dmzF6fXHr8b7/k+bsQxoB5G1+0l7r/Ffb4qkWIRu3OseTtizePdjWLU13MibVxj4qd2Z1usTrO9LrSZ4HxuLJGuY8b2PaWuHi07Qq+ePGnW06tktbdZiY+Gx3XuwTCn1VRDTs2OlkDb/AJW73O8mgnyWnxVL2e64jpw9F3Tsd0OqI/8Aj6tgjL48tPGQRIGOsTK4fDcCwG+xO66wrxpm34JGbrNK4rTrVtdvzdMoKGOCKOGJobHEwMY3k0Cy9CIrRw8zMzuVqopWSMdHIxsjHCzmPaHNcORadhXFu0bsqZSg1lE0iC/40G06i/xsO/JzHDw3duVueFr2uY8BzXtLXNO0OaRYg+SxtXcNmLLOO24fK9wwKUEua/irulmFGkrKmm22ilcGE7zGe8wn+ktW2aFdltRVME07vZoH2LbtvLI38zWn3R1PooGSk37Q67jcjHx//S86iYaki7jSdluFMADopJTxdJM/b5NsPkrVd2UYZIDq2ywO4OZK5wH9L7j6LD/iX/Buj/UHF3rVv0j7sZ2KYiTHVU5PuPZK0dHgtd82t9V01c80G0MqMOr5cxEtPLTuDJmi3eEjCGvb8LrE8wbLoanYImKRFnMdUvjycm18c7idSIiLcrRERAREQEREBERAREQEREBERAWPxbAKWrblqqeGccNYxriPB28eSyCI9ideGj4f2O4VBVNqmRyHJtZA+QyQtfss+zu8bcASR6BbuqovIjT21pt5kREXrEVFVWqmoZGx0j3BrGNLnuJsGtAuSUPLmFdo1HV6QVMsrQ6GmZTOe0i4kmMLcjDzFhcjoBxW/wCvWo6L4kJmVFVaxqqqWTbvDG2jjB8GtHqs17WtdIjW/lK5VreqKW/hiI+/7spr09oWL9qVPalsRWWbUrIQS5hf18VrYqllMGnzZxysfqEGUREQEREBERAREQEREBERAREQEREBERAREQERYPSjS+mw+PNM68hF2QtIzv69G9T89y8mYiNyzx47ZLRWkbmWVrK2OFjpJXtjjYLue42aB4ri2n/aM6tJgp7spQdpOx05B2Fw4N5N8zyGE0r00qcQfeR2SJpvHA0nI3qfzO6n5LAKuzcj1dq+HYdO6RXBMZMve3x7R95dD0BxG9M6O+2OV3o4BwPrmWze1LlOj2L+zS5j7jxlkHTg7yP3W+isBAIIIIuCNxHNSuPeLU18KTrHGti5E39rd/uzPtSqKlY7D8QhDiJmlwNrd4tA9FmXYVHK3NTyZT+SQ3HrvHzUhTrQqVsGjFyJHcLtaPK5P1CxI0adl/5vet+XZ8itlwenbHE1jTct947ruO0lB7kREBERAREQEREBERAREQEREBERAREQERYXS7SNtDSvmNi89yFh+KU7vIbSegXkzERuWePHbJaKV8yxenOnTKFuqiyvqntu1p2tib/Ef9hx8Fw3E8SkqJHSSvdI5xu57jcuPPp0HBTxOvfK575HF8kri57jvJO9eC6qcuWck/g7/hcHHw6ajvafM/0/JVFRLrUm7VusvgOI1AeyGJjp87rMiaLuv/Ly+nhvUdG9F6mvl1dOy4FtZK64jiB4udz5AbSu56I6EU2HM/DGsmcLS1DgMzv5Wj4W9B53UnBjtM+qOyl6pzcFKTjtHqn4+Ps0GtwWeNxbIzK4WuLg7xfeN6nh1ZLHcZvd2gdOI+i3asmY+RzjY3Nh4DYF4KjA4JdvuOPEf4Vm4pbwvSHNYErasLYCXP23IaN+y207lrOHaO6l97Nc38wvv6hZ6eUxBr2/CRmHAtP/AMEGZRWqeoa9oc3cfl0V1AREQEREBERAREQEREBERAREQEREBcY7W8bMtYKcHuUrACOGteA5x8m5R6rsr3AAk7gLnwXzPi1eZ555j+9lkk8nOJHysonKtquvl0HQcMWzzkn+GP3n+22PmdcqCEqir3XTPdVbBoXohLiU+raSyKOzp5bXyNO5rebjY28CeC166+hOzTBhTYdT7LPnb7RIeJLxdoPg3KPJb8GOL27qrqfMnjYd18z2j7s5g+DQUkLYKdgjjZwG9x4ucficeZXrmaS1wG8tIHjZTRWmtOHmZtO5c0fiVjt4K4zFxzXpxvB2e0SjLe7swsNveF7fMrGyaPf09LklHjINxwjc5T/b2whxuCDdYhmCAHaSfMrMUNJHG0jIDmHev3iRyJPBBk8DxPKRtu07x91tDTfaFqbMTY3YGgeAC2HCZC6JjjxuR4XNkHsREQEREBERAREQEREBERAREQEREGL0oqdVRVkm7JTTEHrkNl80vkDRdxAHMr6Y0hwj2ulnptYYtcws1gaH5do25bi/quO4r2AVxJMVdBNyErJIf7cwCi5sU5Jhd9N59OLjtE+ZlobZWncQfAhSWSr+x7Gob/8AC60DjDLE+/8ATcO+Swr9GcUje2N1HWte45WNNPN3jyGyxWiePK1p1es+Y/SXrp4S97GDe9zWDxcQPuvqenhDGtYNzGho8ALD6LjGgnZFXiWCpr5GwNikjlFOA2SZ5a4ODXkd1g2DmfBdrUjBjmm9qfqvMpyZrFPbYiK1VEhjy3fkdbxymykqdq2LVQ1r38Cct+g2X+S8ZnHNXS3ONvFY+XB2k+84dA4gILz6ho4qJqs2xgvzdwCsDDGDfd36nEpLUAWA2eCDZcI0cp3xslkDpHG9wXuyXBI90bOHFbE1oAsBYDYANwCx2j3/AE0Z55j/AOZWSQEREBERAREQEREBERAREQEREBERBReXEsVgpmGSolZEwfE9wF+gG8noFqfaBp97FaCnympc3MXHa2Fh3G3Fx4Dz8eL4zjE1Q8umlfK7i57iT4DkOg2KNk5EVnUeV3wukXz0jLefTX2+ZdYr+2yjY4iGCeYA+/3IweoBufUBe7Be13D6h4jk1lK5xsDMG6snlnabDzsuEIo8ci+1tbo/Gmuo3v52+rwQdyquXdjelj5A+gmcXGJmsp3E3OrBAdHfkLtI6E8l1FTqXi8bhy3J49uPknHYVCqos0dp80QY97Rua9wHgDsViRy9WIH8WX9bvqvFIUHjrJ8oJO4BYqnLnm59FfxWS+VvM3PgFOii2gcyAg6PhkOSGJvKNvrbavUqNFgByVUBERAREQEREBERARRul0EkUbpdBJUuqXVLoJXRRzJmQfNmleJOmrat7ibmolA6Na8saPINCwxK2btLwV1HiE9wRHUOdPE7gQ83e2/MOJ9RzWqxztcbXAPD+bp4qrvjmJl3XH5VLUrEeNQmqIhWpM23DslDv2rT23Bk+b9Oqdv88q+gLrm3ZHoa+mY+sqGlkszMkUbhZzISQS5w4FxDdnIddnR8yssFZrTu4zqmauXkTNfERpK6XUcyhLMGtLjuAut6satXn8WX/uP/ALivBMV6auS7nO/M4u9TdeCeYIMRO7NKemz0WTwuO8kY5vZ/cFjI/ePis5gLLzwgfnB8m977IN/RQDlXMgkijdLoJIo3S6CSKN0ugkijdEFvMqZlBRJQXc6pnVolRLkF/WKmsXnLlB0hQerWqmuXiMxVt1QeqCzpLo9TYhAYKltxe7HtIEkT7e+x3A9Nx4rkOKdhda1x9mqaeZl9msL4XgdQA4ehXXJK1w+ErzPxKQfA5YzWJbaZr0jUS5zgnYjUXBrK5kbf4dODK4j9bwAPQroOBaC4bRlro4dZK3dNO7WvB5i/dafABV/akn8Nyk3EZD+7cvIpWPZnbk5bRqbTpsOvT2hYNtY/8pV1tQ7ks0dl9esfjVX3Q0cTc+AUBMV4cQDnbRtsEGGrJyruEUBcyed/usjeGDm/Kdvlf1PRWDSSSGzWuO0AmxsOpK2GsLIqcxt4sLG9SRtPzug0yMbVs2i7PxgeTHf4+6wEdM66z+DyiFxc65uywA27bg+W5BtudVzrFQYqHbxbzuvayUGxG5B6A5VzKyJFXOgvZkurWZSzoLl0urYcq5kFy6KGZEEbKllOyWQWyFEtV3KqZUFosUciv5VTKgsGNRMa9BaqZEHmMY5KJiC9WrVDGg8bolExr2mJU1KDwlqiV7jCFT2YIMVUSjKQSW9eSxh0hjZ3XObfmDcH/C2V1E08F5psDhf70THeLQUGHGkbeDh8l4cTxIyt7lnPBuBcC44/ZZ06IUZ/cM8sw+hV2DRmmZ7kTW+F0GmRy1I/cOPg5h+6vtrKj/TS+WU/dbqMLYNwVwUDeSDTYqyo/wBNL5gAfVbLQTODGhwNwNvje/3XvFGFIUoQWhKpNkV0U6rqUEA9SDlLVKurQUDlXMqiNV1aCl0UsiogvWSylZEEbJZSSyCNlSynZLIIWTKpWSyCGVMqnZLIIFqplVyyWQW8irlU7JZBbypkVyyWQW8iZFcslkEMqZVOyWQRyplU7JZBCyrlUrIghlVcqlZLII5UspWSyCNkUr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Down Arrow 10"/>
          <p:cNvSpPr/>
          <p:nvPr/>
        </p:nvSpPr>
        <p:spPr>
          <a:xfrm rot="6597693">
            <a:off x="3544291" y="1787346"/>
            <a:ext cx="1295400" cy="3094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685800" y="1752600"/>
            <a:ext cx="7924800" cy="838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685800" y="2590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Banyak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685800" y="4495800"/>
            <a:ext cx="7924800" cy="762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Opinion Mining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685800" y="5334000"/>
            <a:ext cx="77724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Opinion Mining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Lexicon Based </a:t>
            </a:r>
            <a:r>
              <a:rPr lang="en-US" dirty="0" err="1" smtClean="0"/>
              <a:t>dan</a:t>
            </a:r>
            <a:r>
              <a:rPr lang="en-US" dirty="0" smtClean="0"/>
              <a:t> Support Vector Machine</a:t>
            </a:r>
            <a:endParaRPr lang="en-US" dirty="0"/>
          </a:p>
        </p:txBody>
      </p:sp>
      <p:sp>
        <p:nvSpPr>
          <p:cNvPr id="9" name="Down Arrow Callout 8"/>
          <p:cNvSpPr/>
          <p:nvPr/>
        </p:nvSpPr>
        <p:spPr>
          <a:xfrm>
            <a:off x="685800" y="3429000"/>
            <a:ext cx="7924800" cy="1066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pertimbahan</a:t>
            </a:r>
            <a:r>
              <a:rPr lang="en-US" dirty="0" smtClean="0"/>
              <a:t>,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sentimennya</a:t>
            </a:r>
            <a:r>
              <a:rPr lang="en-US" dirty="0" smtClean="0"/>
              <a:t> (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Traning</a:t>
            </a:r>
            <a:endParaRPr lang="en-US" dirty="0"/>
          </a:p>
        </p:txBody>
      </p:sp>
      <p:sp>
        <p:nvSpPr>
          <p:cNvPr id="47108" name="AutoShape 4" descr="data:image/jpeg;base64,/9j/4AAQSkZJRgABAQAAAQABAAD/2wCEAAkGBhQQEBUUEBQUFRQVFRQWFhUXFBUVFRQXFxQVFRcXFBQXHCceGB0jGhYVHy8gIycpLCwsFR8xNTAqNSYrLCkBCQoKDgwOGg8PGiwlHiUqLCwpKTMuLCw1KSwpLCwsLCopLCwsLCwsLCwpLC8sLCwsLCwsLCksKSksKSwpLCwsLP/AABEIALIAwAMBIgACEQEDEQH/xAAcAAABBQEBAQAAAAAAAAAAAAAAAQMEBQYCBwj/xABEEAABAwIDBQQGCAQEBgMAAAABAAIDBBEFEiEGMUFRcRMiYYEHIzKRobEUM0JSYnLB4WOy0fBDU4LxJFSSk8LSCBUW/8QAGwEAAQUBAQAAAAAAAAAAAAAAAAIDBAUGBwH/xAAvEQACAgIABQEGBgMBAAAAAAABAgADBBEFEiExQVEGEyIyYYFxkaGx0fAUQsFS/9oADAMBAAIRAxEAPwD3BCS6rK7aOCHR8gv91vePuC9AJ6CIaxUG2OpapFnP/wB3T/xP+hWOHbQQz6RvBP3To73FLNbr1IjSZNTnSsI9i1cIIXyEXyi9uZ4D3rz0YlU1cuVsjruvZodkaLC9hZelvYHCxFxyOqy+0WMCklZ2cUZJaTctsRrbQhO0N10BsyJnJsBmbSjvKKplrKPKXvcL7rvDwbeButVsztD9KaQ4ASNte24jmFkccxx1Zk9Xly5txLr3t4eHxWj2Jwd0THSSAtL7AA6ENHMeJ+SfuUe72w+KQ8R2/wAjlqJKfWapCRISq+X86QodXikcQvI9rep19yqZ9tYBozO8/hb/AFUezJqr+dgI8lFj/KpM0KFlZNsXn6und/qdb5BcHamp4QsHVxUJuL4i/wC8fGBd6D8xNalWSG1VRxgaejyno9sSPrIHj8pDv6L1OLYjf7zw4Nw8fqJp0Kkp9rad2heWHk9parWOoa4XaQRzBuPgp9d9dnyMDI71OnzAiPISAoTsbioSJUQghCEQnn+1e0j3yOijcWsbobaFx468uCp8OwSWo+qbcXsXHQDzVhXbMzuqJAxhILiQ46Ns7Xeeqv8AAMJdQhzp5WBrt7b6AjjmPgrP3i11gJ3ma9xZkXE3A8u/ymaxnZp9KxrnEOBNja9mnh71VQyljg5pIINweRW1x7aqnfG+MZpMwtoLAHgbnkViWMLjYC5O4DeU9SzMvxiRsutK7B7k7nq2EVvbQsk+80X67j8Vj9p8YidOWuhzlndLi5zTz0A671qdmqF0NMxj/a1JHK5JsucS2Zgndme05uJaSCetlXIyJYSe0vrq7bqFC6353GtlZonwDsWlrQTdpNyDvOvFXJUSmpIqaOzLMY3U3PvJJWXxbad87jHS3DdxfuJ6ch8VXZubVjgux+0s8LEssUL06dz4EvsU2mig0JzP+63U+fJZ6pxqpqPZtEw8va9/+yYpcMbGMztSNS4/FVlXiEk7skAOXmOPU8AsdkcYvySVrPKs0GPh1L8o3rux7flJ0WHR5u+/O7xdfVWcVIBuAHQLMO2amAvYE8g4XVns/iZDuxm0cPZJ0PQ3VLejMOZX5pJuT4do29eJcCFL2Slho3JezVUXMrveSH2S5MammNcGNeh56LJXy0rXe0AeoUduHlhvC90Z/CdPcrV0abdGpFWS9Z2p1HRYe0KXaWWLSdoe377PaHVvHyWhocSZM28bg4eG8dRwWadGoclKWuzxOLHjiNx8HDitLg+0FiELd1HrI9mLXZ1Xof0m6BXSz2C7S5z2c4DJOB3Nf08fBaAFbSjIrvXnrOxKq2pqm5WEVCEJ+Nzmyr8dwsVELmcd7TycN39+KskhC9B0diJdQ6lT5nkEdG9zi1rHFwNiACSDy0W92SwrsoryxBklz3jYuI8t37Ku2wxt8MnZQ9y4DnOAsXXJ3Hy3rMw4zM03Er7+LifgVZkPenpM0hpw7iDskT1hcTzBjS5xsALk8lGwirMsDHuFi5oJCyW1WLmeXsIj3QbOtuc7+gVBm5K4qFm7zXYdJyWAHbufwjOK4s+tfkju2IH3+J/QKZR0QY2zR/U9UlDRhjQB/upb4zlOXfuHh4/quaZua+TZtjLt2VF5E6ASqrGmof2TDZjfrHf+Ks6aiaxgDbNYPefElOw0rYmW4DVx4k8SVh9rdqCANDZ1+zZuvbQud4XSsTGtz7BRQP76xtrAV2TpR5/vczZfTIAbZ23/ADfqkxDB46hup14PFr/uvI243UXucn5bfC41+K1GzO0jnAllw5mskR17v3m8x8rq6y/ZjMw096p3rvqMU5NFraqc8316bm2wnChAD3nPc61y43Om4BWCjUs7ZWB7OPw8Cn433Cx9pZmJbvPH2SS3edIIQhMxM4LE25ifXJCUDFA6kVzE05qluCZc1PAx5WkCqpA8WPkeI6KwwDHnNcIZz3vsP+/4HxTLmqJV0oeLbjvB4gq44dxB8V9g9PIjjKtq8rfn6TcApVQ7M4yZWlkn1rND+IcHK9BXSqLluQOvYyjtrNbFWioQhPRuVuL4FHUgCQajc4aEKtpth4GOBdmf4OOnmANVo0hSxYyjQPSMNj1M3Myjcpdp8V+jQdzRzu63w8fILK4JRWGd2927p+6d2pqe3qxGPZZZvnvcVYQMsAAue8ezDZaUHYdJqKEFGOB5bqfw8SRE1SmtTUYT4WSYyM5lVjbi8shbvkdr4NGpXlO2dXlq6lxHdg9WxvJrBoPM/Mr1yljz14v9iK/vP7rzn0i4OIcSk7ZpMNRlfppm3B7QeB0+IXVPY+ha6C4+ZgdSu4k2kVPHc/eY/wBHe28EFa+TEgXxGNwYA3O1jyW/Y43aCL+Ku8Bxtj66GogaWRvnLQw/5b3lmU+R3LE43s3mqX/RInMgLvVh7w4tb+J3vWw2JwMuqaWnZd2WRsjyB7Iac5J5D9lq6Q/xmztrrK5yvw8nfc9Yp4fotSYvsPu5ngRvH9+CsibP6hMbXsy5JBvY9p8jofkFIkZmAI37wuP8dxVx8np2M0If3iK589D+IjqE13uJATUlTwG7i48FQBCe08CkyRnVBi+0uUlsNiRvdvHQc1Ax3aRrWlrHZWfaeTYu6KJshXQyzuiljLZQM0Yfuc3jZpGhG9aThfA7cnb66CSCacYBr+57L/MnUu00g+sGZvMCxV9S1jJW5mG4+I6qTUsHZuHDK7Th7JVDhWHZo2vYSx/Pg7Xc4JfF+F14nKd94JbXkKXC8ujLdwTL2p4A2138Vw4LPDpBTKyplMEjZ2fZPeHNvIrc0tQJGNc3c4AjoVkKiMOBB3EWVjsVVkxuidvidYdDqPjdbP2dyzs0n7RrNrD1h/I/aaVCELZymgmqiTK0u5An3BOqvx91qaU/w3fJIsblQn6RaLzMB9ZgMJ9ZM553m58yVo4lQ7Pt9o9Ffxrk+a5awmaXK+bQ8STGnE3GU6qwytaQaF2XEPzQm3kb/orbH9nIa6Ls523F7tcNHMPNp4FUmKuMbo5x/hvF/wAp0K1cUoc0FpuCLg8wV0r2byA2MFB6qZGzF2Fb6a/KeYVHoYfm9XV9z8UfeA6g2PwWz2U2Nhw5hEd3PdbPI62Z1uAtuHh81oEjjZap8iywcrGVy1qp2BM5tgfUv6N/mSxsuxu+9h8lE2kn7Qsj4yPHk1puVYtFlzj2osByFUeBLakctI+pJlRWV4j+sD78Ba9+hVFjldKYXyGNzYmC5G6+ttb794V9tFFdlxvb3h5G60FPTxVEGrQ5krLEHW4cNQfil8BwqMo89njxJFl5prDoOp8+k+Y9squoE0Ur7CO+aAXa4dwi5cy9735jVbzZXHajEsQppqhrGyAOJDGlrRG1rgLgknXMN54hX9f6G39p6iePs76CRhL2C+4Ee18Fstk9i4sPa7KTJK+2eRwFzbcGgey3wXSEFOOuq/ToPSUFjWXNuzv6zmtkyxPJ4Nd8ioOBMtC3oP6qZtbM0hsLbZpDd1uDAdb9f0RSxZWhc69p8gNYtY8S6xl5KOvk/tFcmXhPOTT1kRH1jDlxgEvZ1xbwkZ8Rr+iceoQOWrgP4rf371c8KsNeShHrH+XmRl+hm+QhC6hM5BVu0Lb0sv5HKyUavhzxvbza4e8Ju0bRh9DF1nTg/UTz7Z86O6j5K9jWdwJ9nuaeXyWhYVyfLXVhmmyh8ZkphTwUZjk81yr2ErWEWWIOaWncRYqHhOJmkd2Mx9WT6t53AfdJU8KJVU/a90ju/E9OXVWPDc+zDs5l7eRPBogq3b+9ZazY4xu8+8qJPjzHNsD10cb/AAVdkazRrQPHin4JiTay0FntPd3RBqN/4igbkTDonSSmaQW4Mad7W+PiVbBJZAWTych8iw2P3MWzc0bqYg5tiomDumgDmtALCbtDjbKTv8lYJuYG2idxM23FO6joxQO15D2nX/2M/wDC+K6fjMrWkuizG2mV2hPjfcq4tdfipkN7aqyXjmbWd8+541SDwJWUNK97zLNq93wHBoVmV04ptxVRdc17l37mLLc04cU05duKbcV4I4sbeoL9aqnH4wfiFNco+FxdpXs5MaXfD9wrXhiF8lAPWP70rE+AZukIQupzNwXJC6SIhPOcWp/o9aeDXHMOjt/xurZhUjbfC88QkbvZv/Kd/uPzVRhVXnYOY0K53xvFNVxI7TSVv76hX8joZasKea5RmOTrXLNsIwwkkFdAphrl2HJoiMlZ26MHguJSWjutueA/dKZQN5A6my7zJQBHUiJ3KeakqnaiVrfAbvfbVNNrqiA+ubnZ95u8K3mY46sdbruK6jBt3iD0Gike+GviA1Hxb00QCIlLVtkbmYbj5dU8q2TDcrs8Pddxb9l3UcOqehrczrWtpcjkb7k01YPVO0aZR3XtJZK5LlnTtBPVzPhw2Nj+yOWWolLhAx33G5dZHcwCAFFxuur8PjdPP9GnhZYytjZJFK1pIBczM5zXAX3FXFPAMyyv3gX7E9YwbVB1NSSuHFcxyhzQ4biAR0IuEjnKm5dHRkpREcU0SuiU24pYEeAnD3KRsXBmdLMftHK3oNT+nuVVicpsGM1c85QB4rZ4RQCCFjBwGviTqT71rfZ7FLWG09hGsx+SnXlv2k5CELcykghCEQjcsQcCDqDoV53iVCaGo4mN24+HLqF6OVk/SjW/R8LmmygujyFt+Zka35Equ4hhDKr158Sbh5PuH03ynv8AzGIpbgEbinmuWJ2R2sjnjDmHu7i0+1GeR8FsWP5LmuTjPQ5VhLh0HcdQexkkOTOIuk7GTsLdrkf2d92fKct/OyUOXYcoqnlYN6SOy7Ey2x2zWH4jEDVulqKxo/4hk0sjZIn/AGgIgQGsvuIFiFNxHZ2TCrzUTpJIGgmWle90l2DUup3OuWvAv3dxtwXeO7MR1JErC6GpZ9XURnK9p4BxHtN5gq02KxySvo/XgCpgkfDOBYDOziBuAcLHkuk4WVjcTpNZXt3X0/CVViNU25Ko6xssbZIyHMe0OaeYIuCnS5ZvDcHrqESQx0rZ4RI91O5s7GFrHOzBj2v3ZbkC11LGC4nUWD3QUbOOQmomt+EkNY0+Niso3s5lG4qo+HfQk+JIF6a2e8mYrjcNKzNPI2McLnVx5NbvcfABZ6PC63EzaMPoaN3tyPFqudv4G/4TSOJ1WswLYWmpXdpldNOd887u1l/0k6MHg0BaF2gvZaXh/AacX43+Jv0EjvezdB0kHC8Lio4GxQtDI2CwA+ZO9xJ1J4lYLaGpOLzmnjNqOF4+kvB+ue03FOw8QD7Z56KV6RMXqSYYIiIYal/YvqASZIi4Gwa0WsXWIDr6XU3C8NZTQsihGVjBYDj4kniSdbpXGuJHErCJ8zfoJ7j1c52e0m3XDikJXJcuc6lsFgSmZZA0EnQBK+QAXPBM4bQOrZLm4gadT98jgFOxMR8mwIgjnRRzN2EmbL4aZZPpEg0GkY+GZa0BcxRBoAAsALADcAu103ExlxqhWso77jc/Mft+EVCEKXGIIQhEILEemiIuwSqtwEZ8hKxbdU22eG/ScPqYbXL4ZAB+LKS34gIhPm70Plr8TZDISGzMkZpwcGl7T72/FeyT08tE7LIM0Z3OG79j4L5zwHFnUlVDOz2opGvA52NyPMXHmvsSnmjqoGvbZ8crGubfUFrgCPmqzP4dXlr16H1k3GzGp+E9V9P4mWp6kPF2m6eDkuI7HuYS+ldb8BPyP6FVQxJ8Zyzsc087f38FhczhV2Oeo6S3QpaN1nf08y2zKp2BfkxbE4/vikmA6se1x/lU6Kpa4d0gqq2VaRtDUk7nUMRHlI0Kw9nNrlMD/wCf+iQc1NJ956YhIEq3sqYJHJUiITzf0oQuFK2cWIpJ453xnQSNa7KRcG9xmuOiuGy3AI4i/vUf0j4eZsOq2B2U9m51+BDCJMp8CG2UahxNjoI5LhofGx1uV2g2/RZH2mq5hWwHqJY4OySJYFyYqaoMF3GyagdLObQRm333aNH9Vf4Zsu1hD5j2knj7LfytVLhcGvyCCRpfWT7La6fnPX0/vaVGHYLJVEOluyG+jdzn/wBAthT07WNDWiwAsAOCcaEtlusPBqxF5UHXyZT35DXHr28CKhCFOkeCEIRCCEIRCCQhKkRCfInpG2d+gYlPCBZmfPHyyP7zbdL28l676AttRNTmhlPrIbuiufaiJuWjxaT7iOSkennYg1VMKuFt5acHOBvdCdT1ym56Fy8BwjFpKSZk0DiySNwc1w+R5gjQjkSiE+1EzU0rZBZ7Q4ciLrK+jz0jw4tDoQyoaPWQ31B4vYN7mHnw3FbALwgEaM9BI7TOVmxUTtYy6M+BuPcVlsYw2XC6qCvc/tII7w1JAOZsMhFnkcQ19ieq9MsmqqlbKxzJGhzXtLXNOoLSLEHyUVcOlLBYq6MfbKtZORjsTuJ4cAQQQdQRqCDuIK7WE2GxcUtRLhUsoe+nGancXAufARmDH/xIwQCORBW6upcjxU1POGD5DmkqZ8gvx4LznazG5KmuhwynmEMkzS+aUEZ2RAE5IuT3AHoOqIRzHpH4tOaGmcRECDWzt1DW8Kdh3F7ja44AarV4dsfTwBoDM2UANzHNYAWFhu4KbgeBxUcDYYGBjGbhvJPFzj9pxOpJU+ybepHILDeotbGUaU6iNYANEqVCciIIQhEIIQhEIIQhEIIQhEIIQhEJy9lwQdQeHNfO3pc9E7qN7quiYTTuN3xt1MBPED/L/l6L6LXLmA6HW6IT4mo62SF7ZIXuY9pu1zSWuB8CF61sv/8AIeaIBlfEJgNO0ZZknVzT3XHpZbDbn0GU1YXS0ZFPMdSAPUvPi0ewfFungvGsf9FmI0VzLTPcwf4kXrWW593UeYCIT3TD/TrhcvtSviPKSJ/zYHBdYl6b8LijLmTmYjcyOOTMfN7WtHW6+X3sLTYix5HQrlEJ716OqWmxanc5sz4K2KrqKgPY5vbNEx0Lg4ESNy2afyrcPo8ZjFo6ihmA3GWCWJ56mN5b7gvlfDqiWORrqdz2yA90xlwffwy6r2TZJ+01SB610URt6ypiiuBza1zc7j5W8UQnoEtBi8oHaTUEWhuWxzSFo5jM4D36LNYFs9HLikX0eV1SaeV9RWVrrHPMWGOOnjLe6AAXEtbey0sXo+kmFsQr6qqafaiBFPC7wc2KziPC61OG4XFTRtjgY2ONos1rRYDy/VEJLQhCIQQhCIQQhCIQQhCIQQhCIQQhCIQQhCIQQhCIQXLkIRCVuKYNBKw9rDE/T7cbHcPELOjZSj/5Sm/7EX/qhCITR4Xg0EIvDDFGfwRsZ/KFYhCEQnSEIRCCEIRCCEIRCCEIRCCEIRC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AutoShape 6" descr="data:image/jpeg;base64,/9j/4AAQSkZJRgABAQAAAQABAAD/2wCEAAkGBhQQEBUUEBQUFRQVFRQWFhUXFBUVFRQXFxQVFRcXFBQXHCceGB0jGhYVHy8gIycpLCwsFR8xNTAqNSYrLCkBCQoKDgwOGg8PGiwlHiUqLCwpKTMuLCw1KSwpLCwsLCopLCwsLCwsLCwpLC8sLCwsLCwsLCksKSksKSwpLCwsLP/AABEIALIAwAMBIgACEQEDEQH/xAAcAAABBQEBAQAAAAAAAAAAAAAAAQMEBQYCBwj/xABEEAABAwIDBQQGCAQEBgMAAAABAAIDBBEFEiEGMUFRcRMiYYEHIzKRobEUM0JSYnLB4WOy0fBDU4LxJFSSk8LSCBUW/8QAGwEAAQUBAQAAAAAAAAAAAAAAAAIDBAUGBwH/xAAvEQACAgIABQEGBgMBAAAAAAABAgADBBEFEiExQVEGEyIyYYFxkaGx0fAUQsFS/9oADAMBAAIRAxEAPwD3BCS6rK7aOCHR8gv91vePuC9AJ6CIaxUG2OpapFnP/wB3T/xP+hWOHbQQz6RvBP3To73FLNbr1IjSZNTnSsI9i1cIIXyEXyi9uZ4D3rz0YlU1cuVsjruvZodkaLC9hZelvYHCxFxyOqy+0WMCklZ2cUZJaTctsRrbQhO0N10BsyJnJsBmbSjvKKplrKPKXvcL7rvDwbeButVsztD9KaQ4ASNte24jmFkccxx1Zk9Xly5txLr3t4eHxWj2Jwd0THSSAtL7AA6ENHMeJ+SfuUe72w+KQ8R2/wAjlqJKfWapCRISq+X86QodXikcQvI9rep19yqZ9tYBozO8/hb/AFUezJqr+dgI8lFj/KpM0KFlZNsXn6und/qdb5BcHamp4QsHVxUJuL4i/wC8fGBd6D8xNalWSG1VRxgaejyno9sSPrIHj8pDv6L1OLYjf7zw4Nw8fqJp0Kkp9rad2heWHk9parWOoa4XaQRzBuPgp9d9dnyMDI71OnzAiPISAoTsbioSJUQghCEQnn+1e0j3yOijcWsbobaFx468uCp8OwSWo+qbcXsXHQDzVhXbMzuqJAxhILiQ46Ns7Xeeqv8AAMJdQhzp5WBrt7b6AjjmPgrP3i11gJ3ma9xZkXE3A8u/ymaxnZp9KxrnEOBNja9mnh71VQyljg5pIINweRW1x7aqnfG+MZpMwtoLAHgbnkViWMLjYC5O4DeU9SzMvxiRsutK7B7k7nq2EVvbQsk+80X67j8Vj9p8YidOWuhzlndLi5zTz0A671qdmqF0NMxj/a1JHK5JsucS2Zgndme05uJaSCetlXIyJYSe0vrq7bqFC6353GtlZonwDsWlrQTdpNyDvOvFXJUSmpIqaOzLMY3U3PvJJWXxbad87jHS3DdxfuJ6ch8VXZubVjgux+0s8LEssUL06dz4EvsU2mig0JzP+63U+fJZ6pxqpqPZtEw8va9/+yYpcMbGMztSNS4/FVlXiEk7skAOXmOPU8AsdkcYvySVrPKs0GPh1L8o3rux7flJ0WHR5u+/O7xdfVWcVIBuAHQLMO2amAvYE8g4XVns/iZDuxm0cPZJ0PQ3VLejMOZX5pJuT4do29eJcCFL2Slho3JezVUXMrveSH2S5MammNcGNeh56LJXy0rXe0AeoUduHlhvC90Z/CdPcrV0abdGpFWS9Z2p1HRYe0KXaWWLSdoe377PaHVvHyWhocSZM28bg4eG8dRwWadGoclKWuzxOLHjiNx8HDitLg+0FiELd1HrI9mLXZ1Xof0m6BXSz2C7S5z2c4DJOB3Nf08fBaAFbSjIrvXnrOxKq2pqm5WEVCEJ+Nzmyr8dwsVELmcd7TycN39+KskhC9B0diJdQ6lT5nkEdG9zi1rHFwNiACSDy0W92SwrsoryxBklz3jYuI8t37Ku2wxt8MnZQ9y4DnOAsXXJ3Hy3rMw4zM03Er7+LifgVZkPenpM0hpw7iDskT1hcTzBjS5xsALk8lGwirMsDHuFi5oJCyW1WLmeXsIj3QbOtuc7+gVBm5K4qFm7zXYdJyWAHbufwjOK4s+tfkju2IH3+J/QKZR0QY2zR/U9UlDRhjQB/upb4zlOXfuHh4/quaZua+TZtjLt2VF5E6ASqrGmof2TDZjfrHf+Ks6aiaxgDbNYPefElOw0rYmW4DVx4k8SVh9rdqCANDZ1+zZuvbQud4XSsTGtz7BRQP76xtrAV2TpR5/vczZfTIAbZ23/ADfqkxDB46hup14PFr/uvI243UXucn5bfC41+K1GzO0jnAllw5mskR17v3m8x8rq6y/ZjMw096p3rvqMU5NFraqc8316bm2wnChAD3nPc61y43Om4BWCjUs7ZWB7OPw8Cn433Cx9pZmJbvPH2SS3edIIQhMxM4LE25ifXJCUDFA6kVzE05qluCZc1PAx5WkCqpA8WPkeI6KwwDHnNcIZz3vsP+/4HxTLmqJV0oeLbjvB4gq44dxB8V9g9PIjjKtq8rfn6TcApVQ7M4yZWlkn1rND+IcHK9BXSqLluQOvYyjtrNbFWioQhPRuVuL4FHUgCQajc4aEKtpth4GOBdmf4OOnmANVo0hSxYyjQPSMNj1M3Myjcpdp8V+jQdzRzu63w8fILK4JRWGd2927p+6d2pqe3qxGPZZZvnvcVYQMsAAue8ezDZaUHYdJqKEFGOB5bqfw8SRE1SmtTUYT4WSYyM5lVjbi8shbvkdr4NGpXlO2dXlq6lxHdg9WxvJrBoPM/Mr1yljz14v9iK/vP7rzn0i4OIcSk7ZpMNRlfppm3B7QeB0+IXVPY+ha6C4+ZgdSu4k2kVPHc/eY/wBHe28EFa+TEgXxGNwYA3O1jyW/Y43aCL+Ku8Bxtj66GogaWRvnLQw/5b3lmU+R3LE43s3mqX/RInMgLvVh7w4tb+J3vWw2JwMuqaWnZd2WRsjyB7Iac5J5D9lq6Q/xmztrrK5yvw8nfc9Yp4fotSYvsPu5ngRvH9+CsibP6hMbXsy5JBvY9p8jofkFIkZmAI37wuP8dxVx8np2M0If3iK589D+IjqE13uJATUlTwG7i48FQBCe08CkyRnVBi+0uUlsNiRvdvHQc1Ax3aRrWlrHZWfaeTYu6KJshXQyzuiljLZQM0Yfuc3jZpGhG9aThfA7cnb66CSCacYBr+57L/MnUu00g+sGZvMCxV9S1jJW5mG4+I6qTUsHZuHDK7Th7JVDhWHZo2vYSx/Pg7Xc4JfF+F14nKd94JbXkKXC8ujLdwTL2p4A2138Vw4LPDpBTKyplMEjZ2fZPeHNvIrc0tQJGNc3c4AjoVkKiMOBB3EWVjsVVkxuidvidYdDqPjdbP2dyzs0n7RrNrD1h/I/aaVCELZymgmqiTK0u5An3BOqvx91qaU/w3fJIsblQn6RaLzMB9ZgMJ9ZM553m58yVo4lQ7Pt9o9Ffxrk+a5awmaXK+bQ8STGnE3GU6qwytaQaF2XEPzQm3kb/orbH9nIa6Ls523F7tcNHMPNp4FUmKuMbo5x/hvF/wAp0K1cUoc0FpuCLg8wV0r2byA2MFB6qZGzF2Fb6a/KeYVHoYfm9XV9z8UfeA6g2PwWz2U2Nhw5hEd3PdbPI62Z1uAtuHh81oEjjZap8iywcrGVy1qp2BM5tgfUv6N/mSxsuxu+9h8lE2kn7Qsj4yPHk1puVYtFlzj2osByFUeBLakctI+pJlRWV4j+sD78Ba9+hVFjldKYXyGNzYmC5G6+ttb794V9tFFdlxvb3h5G60FPTxVEGrQ5krLEHW4cNQfil8BwqMo89njxJFl5prDoOp8+k+Y9squoE0Ur7CO+aAXa4dwi5cy9735jVbzZXHajEsQppqhrGyAOJDGlrRG1rgLgknXMN54hX9f6G39p6iePs76CRhL2C+4Ee18Fstk9i4sPa7KTJK+2eRwFzbcGgey3wXSEFOOuq/ToPSUFjWXNuzv6zmtkyxPJ4Nd8ioOBMtC3oP6qZtbM0hsLbZpDd1uDAdb9f0RSxZWhc69p8gNYtY8S6xl5KOvk/tFcmXhPOTT1kRH1jDlxgEvZ1xbwkZ8Rr+iceoQOWrgP4rf371c8KsNeShHrH+XmRl+hm+QhC6hM5BVu0Lb0sv5HKyUavhzxvbza4e8Ju0bRh9DF1nTg/UTz7Z86O6j5K9jWdwJ9nuaeXyWhYVyfLXVhmmyh8ZkphTwUZjk81yr2ErWEWWIOaWncRYqHhOJmkd2Mx9WT6t53AfdJU8KJVU/a90ju/E9OXVWPDc+zDs5l7eRPBogq3b+9ZazY4xu8+8qJPjzHNsD10cb/AAVdkazRrQPHin4JiTay0FntPd3RBqN/4igbkTDonSSmaQW4Mad7W+PiVbBJZAWTych8iw2P3MWzc0bqYg5tiomDumgDmtALCbtDjbKTv8lYJuYG2idxM23FO6joxQO15D2nX/2M/wDC+K6fjMrWkuizG2mV2hPjfcq4tdfipkN7aqyXjmbWd8+541SDwJWUNK97zLNq93wHBoVmV04ptxVRdc17l37mLLc04cU05duKbcV4I4sbeoL9aqnH4wfiFNco+FxdpXs5MaXfD9wrXhiF8lAPWP70rE+AZukIQupzNwXJC6SIhPOcWp/o9aeDXHMOjt/xurZhUjbfC88QkbvZv/Kd/uPzVRhVXnYOY0K53xvFNVxI7TSVv76hX8joZasKea5RmOTrXLNsIwwkkFdAphrl2HJoiMlZ26MHguJSWjutueA/dKZQN5A6my7zJQBHUiJ3KeakqnaiVrfAbvfbVNNrqiA+ubnZ95u8K3mY46sdbruK6jBt3iD0Gike+GviA1Hxb00QCIlLVtkbmYbj5dU8q2TDcrs8Pddxb9l3UcOqehrczrWtpcjkb7k01YPVO0aZR3XtJZK5LlnTtBPVzPhw2Nj+yOWWolLhAx33G5dZHcwCAFFxuur8PjdPP9GnhZYytjZJFK1pIBczM5zXAX3FXFPAMyyv3gX7E9YwbVB1NSSuHFcxyhzQ4biAR0IuEjnKm5dHRkpREcU0SuiU24pYEeAnD3KRsXBmdLMftHK3oNT+nuVVicpsGM1c85QB4rZ4RQCCFjBwGviTqT71rfZ7FLWG09hGsx+SnXlv2k5CELcykghCEQjcsQcCDqDoV53iVCaGo4mN24+HLqF6OVk/SjW/R8LmmygujyFt+Zka35Equ4hhDKr158Sbh5PuH03ynv8AzGIpbgEbinmuWJ2R2sjnjDmHu7i0+1GeR8FsWP5LmuTjPQ5VhLh0HcdQexkkOTOIuk7GTsLdrkf2d92fKct/OyUOXYcoqnlYN6SOy7Ey2x2zWH4jEDVulqKxo/4hk0sjZIn/AGgIgQGsvuIFiFNxHZ2TCrzUTpJIGgmWle90l2DUup3OuWvAv3dxtwXeO7MR1JErC6GpZ9XURnK9p4BxHtN5gq02KxySvo/XgCpgkfDOBYDOziBuAcLHkuk4WVjcTpNZXt3X0/CVViNU25Ko6xssbZIyHMe0OaeYIuCnS5ZvDcHrqESQx0rZ4RI91O5s7GFrHOzBj2v3ZbkC11LGC4nUWD3QUbOOQmomt+EkNY0+Niso3s5lG4qo+HfQk+JIF6a2e8mYrjcNKzNPI2McLnVx5NbvcfABZ6PC63EzaMPoaN3tyPFqudv4G/4TSOJ1WswLYWmpXdpldNOd887u1l/0k6MHg0BaF2gvZaXh/AacX43+Jv0EjvezdB0kHC8Lio4GxQtDI2CwA+ZO9xJ1J4lYLaGpOLzmnjNqOF4+kvB+ue03FOw8QD7Z56KV6RMXqSYYIiIYal/YvqASZIi4Gwa0WsXWIDr6XU3C8NZTQsihGVjBYDj4kniSdbpXGuJHErCJ8zfoJ7j1c52e0m3XDikJXJcuc6lsFgSmZZA0EnQBK+QAXPBM4bQOrZLm4gadT98jgFOxMR8mwIgjnRRzN2EmbL4aZZPpEg0GkY+GZa0BcxRBoAAsALADcAu103ExlxqhWso77jc/Mft+EVCEKXGIIQhEILEemiIuwSqtwEZ8hKxbdU22eG/ScPqYbXL4ZAB+LKS34gIhPm70Plr8TZDISGzMkZpwcGl7T72/FeyT08tE7LIM0Z3OG79j4L5zwHFnUlVDOz2opGvA52NyPMXHmvsSnmjqoGvbZ8crGubfUFrgCPmqzP4dXlr16H1k3GzGp+E9V9P4mWp6kPF2m6eDkuI7HuYS+ldb8BPyP6FVQxJ8Zyzsc087f38FhczhV2Oeo6S3QpaN1nf08y2zKp2BfkxbE4/vikmA6se1x/lU6Kpa4d0gqq2VaRtDUk7nUMRHlI0Kw9nNrlMD/wCf+iQc1NJ956YhIEq3sqYJHJUiITzf0oQuFK2cWIpJ453xnQSNa7KRcG9xmuOiuGy3AI4i/vUf0j4eZsOq2B2U9m51+BDCJMp8CG2UahxNjoI5LhofGx1uV2g2/RZH2mq5hWwHqJY4OySJYFyYqaoMF3GyagdLObQRm333aNH9Vf4Zsu1hD5j2knj7LfytVLhcGvyCCRpfWT7La6fnPX0/vaVGHYLJVEOluyG+jdzn/wBAthT07WNDWiwAsAOCcaEtlusPBqxF5UHXyZT35DXHr28CKhCFOkeCEIRCCEIRCCQhKkRCfInpG2d+gYlPCBZmfPHyyP7zbdL28l676AttRNTmhlPrIbuiufaiJuWjxaT7iOSkennYg1VMKuFt5acHOBvdCdT1ym56Fy8BwjFpKSZk0DiySNwc1w+R5gjQjkSiE+1EzU0rZBZ7Q4ciLrK+jz0jw4tDoQyoaPWQ31B4vYN7mHnw3FbALwgEaM9BI7TOVmxUTtYy6M+BuPcVlsYw2XC6qCvc/tII7w1JAOZsMhFnkcQ19ieq9MsmqqlbKxzJGhzXtLXNOoLSLEHyUVcOlLBYq6MfbKtZORjsTuJ4cAQQQdQRqCDuIK7WE2GxcUtRLhUsoe+nGancXAufARmDH/xIwQCORBW6upcjxU1POGD5DmkqZ8gvx4LznazG5KmuhwynmEMkzS+aUEZ2RAE5IuT3AHoOqIRzHpH4tOaGmcRECDWzt1DW8Kdh3F7ja44AarV4dsfTwBoDM2UANzHNYAWFhu4KbgeBxUcDYYGBjGbhvJPFzj9pxOpJU+ybepHILDeotbGUaU6iNYANEqVCciIIQhEIIQhEIIQhEIIQhEIIQhEJy9lwQdQeHNfO3pc9E7qN7quiYTTuN3xt1MBPED/L/l6L6LXLmA6HW6IT4mo62SF7ZIXuY9pu1zSWuB8CF61sv/8AIeaIBlfEJgNO0ZZknVzT3XHpZbDbn0GU1YXS0ZFPMdSAPUvPi0ewfFungvGsf9FmI0VzLTPcwf4kXrWW593UeYCIT3TD/TrhcvtSviPKSJ/zYHBdYl6b8LijLmTmYjcyOOTMfN7WtHW6+X3sLTYix5HQrlEJ716OqWmxanc5sz4K2KrqKgPY5vbNEx0Lg4ESNy2afyrcPo8ZjFo6ihmA3GWCWJ56mN5b7gvlfDqiWORrqdz2yA90xlwffwy6r2TZJ+01SB610URt6ypiiuBza1zc7j5W8UQnoEtBi8oHaTUEWhuWxzSFo5jM4D36LNYFs9HLikX0eV1SaeV9RWVrrHPMWGOOnjLe6AAXEtbey0sXo+kmFsQr6qqafaiBFPC7wc2KziPC61OG4XFTRtjgY2ONos1rRYDy/VEJLQhCIQQhCIQQhCIQQhCIQQhCIQQhCIQQhCIQQhCIQXLkIRCVuKYNBKw9rDE/T7cbHcPELOjZSj/5Sm/7EX/qhCITR4Xg0EIvDDFGfwRsZ/KFYhCEQnSEIRCCEIRCCEIRCCEIRCCEIRC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AutoShape 8" descr="data:image/jpeg;base64,/9j/4AAQSkZJRgABAQAAAQABAAD/2wCEAAkGBhQQEBUUEBQUFRQVFRQWFhUXFBUVFRQXFxQVFRcXFBQXHCceGB0jGhYVHy8gIycpLCwsFR8xNTAqNSYrLCkBCQoKDgwOGg8PGiwlHiUqLCwpKTMuLCw1KSwpLCwsLCopLCwsLCwsLCwpLC8sLCwsLCwsLCksKSksKSwpLCwsLP/AABEIALIAwAMBIgACEQEDEQH/xAAcAAABBQEBAQAAAAAAAAAAAAAAAQMEBQYCBwj/xABEEAABAwIDBQQGCAQEBgMAAAABAAIDBBEFEiEGMUFRcRMiYYEHIzKRobEUM0JSYnLB4WOy0fBDU4LxJFSSk8LSCBUW/8QAGwEAAQUBAQAAAAAAAAAAAAAAAAIDBAUGBwH/xAAvEQACAgIABQEGBgMBAAAAAAABAgADBBEFEiExQVEGEyIyYYFxkaGx0fAUQsFS/9oADAMBAAIRAxEAPwD3BCS6rK7aOCHR8gv91vePuC9AJ6CIaxUG2OpapFnP/wB3T/xP+hWOHbQQz6RvBP3To73FLNbr1IjSZNTnSsI9i1cIIXyEXyi9uZ4D3rz0YlU1cuVsjruvZodkaLC9hZelvYHCxFxyOqy+0WMCklZ2cUZJaTctsRrbQhO0N10BsyJnJsBmbSjvKKplrKPKXvcL7rvDwbeButVsztD9KaQ4ASNte24jmFkccxx1Zk9Xly5txLr3t4eHxWj2Jwd0THSSAtL7AA6ENHMeJ+SfuUe72w+KQ8R2/wAjlqJKfWapCRISq+X86QodXikcQvI9rep19yqZ9tYBozO8/hb/AFUezJqr+dgI8lFj/KpM0KFlZNsXn6und/qdb5BcHamp4QsHVxUJuL4i/wC8fGBd6D8xNalWSG1VRxgaejyno9sSPrIHj8pDv6L1OLYjf7zw4Nw8fqJp0Kkp9rad2heWHk9parWOoa4XaQRzBuPgp9d9dnyMDI71OnzAiPISAoTsbioSJUQghCEQnn+1e0j3yOijcWsbobaFx468uCp8OwSWo+qbcXsXHQDzVhXbMzuqJAxhILiQ46Ns7Xeeqv8AAMJdQhzp5WBrt7b6AjjmPgrP3i11gJ3ma9xZkXE3A8u/ymaxnZp9KxrnEOBNja9mnh71VQyljg5pIINweRW1x7aqnfG+MZpMwtoLAHgbnkViWMLjYC5O4DeU9SzMvxiRsutK7B7k7nq2EVvbQsk+80X67j8Vj9p8YidOWuhzlndLi5zTz0A671qdmqF0NMxj/a1JHK5JsucS2Zgndme05uJaSCetlXIyJYSe0vrq7bqFC6353GtlZonwDsWlrQTdpNyDvOvFXJUSmpIqaOzLMY3U3PvJJWXxbad87jHS3DdxfuJ6ch8VXZubVjgux+0s8LEssUL06dz4EvsU2mig0JzP+63U+fJZ6pxqpqPZtEw8va9/+yYpcMbGMztSNS4/FVlXiEk7skAOXmOPU8AsdkcYvySVrPKs0GPh1L8o3rux7flJ0WHR5u+/O7xdfVWcVIBuAHQLMO2amAvYE8g4XVns/iZDuxm0cPZJ0PQ3VLejMOZX5pJuT4do29eJcCFL2Slho3JezVUXMrveSH2S5MammNcGNeh56LJXy0rXe0AeoUduHlhvC90Z/CdPcrV0abdGpFWS9Z2p1HRYe0KXaWWLSdoe377PaHVvHyWhocSZM28bg4eG8dRwWadGoclKWuzxOLHjiNx8HDitLg+0FiELd1HrI9mLXZ1Xof0m6BXSz2C7S5z2c4DJOB3Nf08fBaAFbSjIrvXnrOxKq2pqm5WEVCEJ+Nzmyr8dwsVELmcd7TycN39+KskhC9B0diJdQ6lT5nkEdG9zi1rHFwNiACSDy0W92SwrsoryxBklz3jYuI8t37Ku2wxt8MnZQ9y4DnOAsXXJ3Hy3rMw4zM03Er7+LifgVZkPenpM0hpw7iDskT1hcTzBjS5xsALk8lGwirMsDHuFi5oJCyW1WLmeXsIj3QbOtuc7+gVBm5K4qFm7zXYdJyWAHbufwjOK4s+tfkju2IH3+J/QKZR0QY2zR/U9UlDRhjQB/upb4zlOXfuHh4/quaZua+TZtjLt2VF5E6ASqrGmof2TDZjfrHf+Ks6aiaxgDbNYPefElOw0rYmW4DVx4k8SVh9rdqCANDZ1+zZuvbQud4XSsTGtz7BRQP76xtrAV2TpR5/vczZfTIAbZ23/ADfqkxDB46hup14PFr/uvI243UXucn5bfC41+K1GzO0jnAllw5mskR17v3m8x8rq6y/ZjMw096p3rvqMU5NFraqc8316bm2wnChAD3nPc61y43Om4BWCjUs7ZWB7OPw8Cn433Cx9pZmJbvPH2SS3edIIQhMxM4LE25ifXJCUDFA6kVzE05qluCZc1PAx5WkCqpA8WPkeI6KwwDHnNcIZz3vsP+/4HxTLmqJV0oeLbjvB4gq44dxB8V9g9PIjjKtq8rfn6TcApVQ7M4yZWlkn1rND+IcHK9BXSqLluQOvYyjtrNbFWioQhPRuVuL4FHUgCQajc4aEKtpth4GOBdmf4OOnmANVo0hSxYyjQPSMNj1M3Myjcpdp8V+jQdzRzu63w8fILK4JRWGd2927p+6d2pqe3qxGPZZZvnvcVYQMsAAue8ezDZaUHYdJqKEFGOB5bqfw8SRE1SmtTUYT4WSYyM5lVjbi8shbvkdr4NGpXlO2dXlq6lxHdg9WxvJrBoPM/Mr1yljz14v9iK/vP7rzn0i4OIcSk7ZpMNRlfppm3B7QeB0+IXVPY+ha6C4+ZgdSu4k2kVPHc/eY/wBHe28EFa+TEgXxGNwYA3O1jyW/Y43aCL+Ku8Bxtj66GogaWRvnLQw/5b3lmU+R3LE43s3mqX/RInMgLvVh7w4tb+J3vWw2JwMuqaWnZd2WRsjyB7Iac5J5D9lq6Q/xmztrrK5yvw8nfc9Yp4fotSYvsPu5ngRvH9+CsibP6hMbXsy5JBvY9p8jofkFIkZmAI37wuP8dxVx8np2M0If3iK589D+IjqE13uJATUlTwG7i48FQBCe08CkyRnVBi+0uUlsNiRvdvHQc1Ax3aRrWlrHZWfaeTYu6KJshXQyzuiljLZQM0Yfuc3jZpGhG9aThfA7cnb66CSCacYBr+57L/MnUu00g+sGZvMCxV9S1jJW5mG4+I6qTUsHZuHDK7Th7JVDhWHZo2vYSx/Pg7Xc4JfF+F14nKd94JbXkKXC8ujLdwTL2p4A2138Vw4LPDpBTKyplMEjZ2fZPeHNvIrc0tQJGNc3c4AjoVkKiMOBB3EWVjsVVkxuidvidYdDqPjdbP2dyzs0n7RrNrD1h/I/aaVCELZymgmqiTK0u5An3BOqvx91qaU/w3fJIsblQn6RaLzMB9ZgMJ9ZM553m58yVo4lQ7Pt9o9Ffxrk+a5awmaXK+bQ8STGnE3GU6qwytaQaF2XEPzQm3kb/orbH9nIa6Ls523F7tcNHMPNp4FUmKuMbo5x/hvF/wAp0K1cUoc0FpuCLg8wV0r2byA2MFB6qZGzF2Fb6a/KeYVHoYfm9XV9z8UfeA6g2PwWz2U2Nhw5hEd3PdbPI62Z1uAtuHh81oEjjZap8iywcrGVy1qp2BM5tgfUv6N/mSxsuxu+9h8lE2kn7Qsj4yPHk1puVYtFlzj2osByFUeBLakctI+pJlRWV4j+sD78Ba9+hVFjldKYXyGNzYmC5G6+ttb794V9tFFdlxvb3h5G60FPTxVEGrQ5krLEHW4cNQfil8BwqMo89njxJFl5prDoOp8+k+Y9squoE0Ur7CO+aAXa4dwi5cy9735jVbzZXHajEsQppqhrGyAOJDGlrRG1rgLgknXMN54hX9f6G39p6iePs76CRhL2C+4Ee18Fstk9i4sPa7KTJK+2eRwFzbcGgey3wXSEFOOuq/ToPSUFjWXNuzv6zmtkyxPJ4Nd8ioOBMtC3oP6qZtbM0hsLbZpDd1uDAdb9f0RSxZWhc69p8gNYtY8S6xl5KOvk/tFcmXhPOTT1kRH1jDlxgEvZ1xbwkZ8Rr+iceoQOWrgP4rf371c8KsNeShHrH+XmRl+hm+QhC6hM5BVu0Lb0sv5HKyUavhzxvbza4e8Ju0bRh9DF1nTg/UTz7Z86O6j5K9jWdwJ9nuaeXyWhYVyfLXVhmmyh8ZkphTwUZjk81yr2ErWEWWIOaWncRYqHhOJmkd2Mx9WT6t53AfdJU8KJVU/a90ju/E9OXVWPDc+zDs5l7eRPBogq3b+9ZazY4xu8+8qJPjzHNsD10cb/AAVdkazRrQPHin4JiTay0FntPd3RBqN/4igbkTDonSSmaQW4Mad7W+PiVbBJZAWTych8iw2P3MWzc0bqYg5tiomDumgDmtALCbtDjbKTv8lYJuYG2idxM23FO6joxQO15D2nX/2M/wDC+K6fjMrWkuizG2mV2hPjfcq4tdfipkN7aqyXjmbWd8+541SDwJWUNK97zLNq93wHBoVmV04ptxVRdc17l37mLLc04cU05duKbcV4I4sbeoL9aqnH4wfiFNco+FxdpXs5MaXfD9wrXhiF8lAPWP70rE+AZukIQupzNwXJC6SIhPOcWp/o9aeDXHMOjt/xurZhUjbfC88QkbvZv/Kd/uPzVRhVXnYOY0K53xvFNVxI7TSVv76hX8joZasKea5RmOTrXLNsIwwkkFdAphrl2HJoiMlZ26MHguJSWjutueA/dKZQN5A6my7zJQBHUiJ3KeakqnaiVrfAbvfbVNNrqiA+ubnZ95u8K3mY46sdbruK6jBt3iD0Gike+GviA1Hxb00QCIlLVtkbmYbj5dU8q2TDcrs8Pddxb9l3UcOqehrczrWtpcjkb7k01YPVO0aZR3XtJZK5LlnTtBPVzPhw2Nj+yOWWolLhAx33G5dZHcwCAFFxuur8PjdPP9GnhZYytjZJFK1pIBczM5zXAX3FXFPAMyyv3gX7E9YwbVB1NSSuHFcxyhzQ4biAR0IuEjnKm5dHRkpREcU0SuiU24pYEeAnD3KRsXBmdLMftHK3oNT+nuVVicpsGM1c85QB4rZ4RQCCFjBwGviTqT71rfZ7FLWG09hGsx+SnXlv2k5CELcykghCEQjcsQcCDqDoV53iVCaGo4mN24+HLqF6OVk/SjW/R8LmmygujyFt+Zka35Equ4hhDKr158Sbh5PuH03ynv8AzGIpbgEbinmuWJ2R2sjnjDmHu7i0+1GeR8FsWP5LmuTjPQ5VhLh0HcdQexkkOTOIuk7GTsLdrkf2d92fKct/OyUOXYcoqnlYN6SOy7Ey2x2zWH4jEDVulqKxo/4hk0sjZIn/AGgIgQGsvuIFiFNxHZ2TCrzUTpJIGgmWle90l2DUup3OuWvAv3dxtwXeO7MR1JErC6GpZ9XURnK9p4BxHtN5gq02KxySvo/XgCpgkfDOBYDOziBuAcLHkuk4WVjcTpNZXt3X0/CVViNU25Ko6xssbZIyHMe0OaeYIuCnS5ZvDcHrqESQx0rZ4RI91O5s7GFrHOzBj2v3ZbkC11LGC4nUWD3QUbOOQmomt+EkNY0+Niso3s5lG4qo+HfQk+JIF6a2e8mYrjcNKzNPI2McLnVx5NbvcfABZ6PC63EzaMPoaN3tyPFqudv4G/4TSOJ1WswLYWmpXdpldNOd887u1l/0k6MHg0BaF2gvZaXh/AacX43+Jv0EjvezdB0kHC8Lio4GxQtDI2CwA+ZO9xJ1J4lYLaGpOLzmnjNqOF4+kvB+ue03FOw8QD7Z56KV6RMXqSYYIiIYal/YvqASZIi4Gwa0WsXWIDr6XU3C8NZTQsihGVjBYDj4kniSdbpXGuJHErCJ8zfoJ7j1c52e0m3XDikJXJcuc6lsFgSmZZA0EnQBK+QAXPBM4bQOrZLm4gadT98jgFOxMR8mwIgjnRRzN2EmbL4aZZPpEg0GkY+GZa0BcxRBoAAsALADcAu103ExlxqhWso77jc/Mft+EVCEKXGIIQhEILEemiIuwSqtwEZ8hKxbdU22eG/ScPqYbXL4ZAB+LKS34gIhPm70Plr8TZDISGzMkZpwcGl7T72/FeyT08tE7LIM0Z3OG79j4L5zwHFnUlVDOz2opGvA52NyPMXHmvsSnmjqoGvbZ8crGubfUFrgCPmqzP4dXlr16H1k3GzGp+E9V9P4mWp6kPF2m6eDkuI7HuYS+ldb8BPyP6FVQxJ8Zyzsc087f38FhczhV2Oeo6S3QpaN1nf08y2zKp2BfkxbE4/vikmA6se1x/lU6Kpa4d0gqq2VaRtDUk7nUMRHlI0Kw9nNrlMD/wCf+iQc1NJ956YhIEq3sqYJHJUiITzf0oQuFK2cWIpJ453xnQSNa7KRcG9xmuOiuGy3AI4i/vUf0j4eZsOq2B2U9m51+BDCJMp8CG2UahxNjoI5LhofGx1uV2g2/RZH2mq5hWwHqJY4OySJYFyYqaoMF3GyagdLObQRm333aNH9Vf4Zsu1hD5j2knj7LfytVLhcGvyCCRpfWT7La6fnPX0/vaVGHYLJVEOluyG+jdzn/wBAthT07WNDWiwAsAOCcaEtlusPBqxF5UHXyZT35DXHr28CKhCFOkeCEIRCCEIRCCQhKkRCfInpG2d+gYlPCBZmfPHyyP7zbdL28l676AttRNTmhlPrIbuiufaiJuWjxaT7iOSkennYg1VMKuFt5acHOBvdCdT1ym56Fy8BwjFpKSZk0DiySNwc1w+R5gjQjkSiE+1EzU0rZBZ7Q4ciLrK+jz0jw4tDoQyoaPWQ31B4vYN7mHnw3FbALwgEaM9BI7TOVmxUTtYy6M+BuPcVlsYw2XC6qCvc/tII7w1JAOZsMhFnkcQ19ieq9MsmqqlbKxzJGhzXtLXNOoLSLEHyUVcOlLBYq6MfbKtZORjsTuJ4cAQQQdQRqCDuIK7WE2GxcUtRLhUsoe+nGancXAufARmDH/xIwQCORBW6upcjxU1POGD5DmkqZ8gvx4LznazG5KmuhwynmEMkzS+aUEZ2RAE5IuT3AHoOqIRzHpH4tOaGmcRECDWzt1DW8Kdh3F7ja44AarV4dsfTwBoDM2UANzHNYAWFhu4KbgeBxUcDYYGBjGbhvJPFzj9pxOpJU+ybepHILDeotbGUaU6iNYANEqVCciIIQhEIIQhEIIQhEIIQhEIIQhEJy9lwQdQeHNfO3pc9E7qN7quiYTTuN3xt1MBPED/L/l6L6LXLmA6HW6IT4mo62SF7ZIXuY9pu1zSWuB8CF61sv/8AIeaIBlfEJgNO0ZZknVzT3XHpZbDbn0GU1YXS0ZFPMdSAPUvPi0ewfFungvGsf9FmI0VzLTPcwf4kXrWW593UeYCIT3TD/TrhcvtSviPKSJ/zYHBdYl6b8LijLmTmYjcyOOTMfN7WtHW6+X3sLTYix5HQrlEJ716OqWmxanc5sz4K2KrqKgPY5vbNEx0Lg4ESNy2afyrcPo8ZjFo6ihmA3GWCWJ56mN5b7gvlfDqiWORrqdz2yA90xlwffwy6r2TZJ+01SB610URt6ypiiuBza1zc7j5W8UQnoEtBi8oHaTUEWhuWxzSFo5jM4D36LNYFs9HLikX0eV1SaeV9RWVrrHPMWGOOnjLe6AAXEtbey0sXo+kmFsQr6qqafaiBFPC7wc2KziPC61OG4XFTRtjgY2ONos1rRYDy/VEJLQhCIQQhCIQQhCIQQhCIQQhCIQQhCIQQhCIQQhCIQXLkIRCVuKYNBKw9rDE/T7cbHcPELOjZSj/5Sm/7EX/qhCITR4Xg0EIvDDFGfwRsZ/KFYhCEQnSEIRCCEIRCCEIRCCEIRCCEIRC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AutoShape 10" descr="data:image/jpeg;base64,/9j/4AAQSkZJRgABAQAAAQABAAD/2wCEAAkGBg8QEA8QDw8PDxAPDxAQDw8QDw4PEA8PFRAVFBQQFBIXGyceFxojGRQSHy8gJCgpLCwsFh4xNTAqNSYrLCkBCQoKDgwOGg8PGikkHyQsLDUpLCwsLCwvMCo1LSoqKSwvKiksKSosKikpLCwqLCwuKTQqLy0sLCwsKSwsNSwsLf/AABEIAOAA4QMBIgACEQEDEQH/xAAcAAEAAQUBAQAAAAAAAAAAAAAAAgEDBQYHBAj/xABAEAABAwICBwUGAwcCBwAAAAABAAIDBBEFEgYTITFBUWEHInGBkRQyQqGxwSNSchVDU2KCstFUkiQzNHOi4fD/xAAbAQEAAgMBAQAAAAAAAAAAAAAABAUCAwYBB//EAC8RAQACAgEDAwIEBQUAAAAAAAABAgMRBAUhMRJBUbHRYXGRoUKBweHwBhMUIiP/2gAMAwEAAhEDEQA/AO4oiICIiAiIgIiICIoveGglxAA2kkgADmSgki1bE+0vDICQZ9a4fDC0ybf1e781gpu2qmB7lLUOHNzomfIErVObHHmU/H03lZI3XHP0+royLnUPbTSn36aob1aYn/cLM0HafhkthrzCTwmY5g/3bR80jNjnxJk6byscbtjn6/RtiKzTVccrQ+N7JGnc5jg5p8wrq2oMxMdpVRER4IiICIiAiIgIiICIiAiIgIiICIiAiIgIiwGmGlkWHwF7rOldcQxX2udzPJo4lY2tFY3LZixWy3ilI3MqaV6Y0+Hx3kOeVwOrhaRmf1P5W9VxfSPTKrrnHXSFsd+7AwlsTfEfEepusZiOJS1Er5pnl8jzdzj9ByA5LzKqzci2SdR4d/0/pOLixFrd7/Px+QiIoy4ERUQezDcWnpnZ6eaSF3NjiAfEbj5rpGi/a/ctixBobwFTGNnjIwbvEei5Yi248tsfiUHl8DByo1kr3+fd9QQzte1r2OD2uAc1zSHNcDuII3hTuuD6Dady0DwyQukpXnvx7zGT+8j+44+K7nS1TJWMkjcHse0OY5puHNI2EK1xZoyR2cH1Dp+Th31bvE+J/wA915ERblcIiICIiAiIgIiICIiAiIgIiICIqIMfj2NRUcD55Tsbsa0e8953MHU/5Xz/AKR49LWTvmldck2a0e6xvBreg/8AfFbP2naSmoqXRMd+FTEsaODpdz3+vd8jzWiKq5OWb29MeId70bp8cfFGW8f97ftHtH3ERFFXorE9YxnvHbyG0rJUejWI1gtRUssg3GXuxxDoJHkNJ81dn7F8bAzezxuP5RUwZvmQPmpOLjzaNypOb1amG3+3TUz7sB+2o+TvQL009Yx+xrtvLcfRY3GNGK2jNqqlmgubBz2EMJ6PHdPqvBGwrbPHqhYur5t7nUw2dF5aGdxFn7eTjv8AA816lDvSazp0HH5Fc9fVVVdE7KNLzFIKGZ34UriYCfglO0s8HfXxXOlJkhaQ5pLXNILSN4INwR5r3HeaW3DHmcanKxTjt/L8J9pfUYRYfRLG/bKOCf4nMtIBwlb3X/MX81mFdxO43D5lkpOO00t5gREXrAREQEREBERAREQEREBERAWN0jxT2WlqJ+Mcbi3q87Gj/cQsksHplo47EKSSmbOacvLTrAzWe6b5S242Xtx4Ly29dmzF6fXHr8b7/k+bsQxoB5G1+0l7r/Ffb4qkWIRu3OseTtizePdjWLU13MibVxj4qd2Z1usTrO9LrSZ4HxuLJGuY8b2PaWuHi07Qq+ePGnW06tktbdZiY+Gx3XuwTCn1VRDTs2OlkDb/AJW73O8mgnyWnxVL2e64jpw9F3Tsd0OqI/8Aj6tgjL48tPGQRIGOsTK4fDcCwG+xO66wrxpm34JGbrNK4rTrVtdvzdMoKGOCKOGJobHEwMY3k0Cy9CIrRw8zMzuVqopWSMdHIxsjHCzmPaHNcORadhXFu0bsqZSg1lE0iC/40G06i/xsO/JzHDw3duVueFr2uY8BzXtLXNO0OaRYg+SxtXcNmLLOO24fK9wwKUEua/irulmFGkrKmm22ilcGE7zGe8wn+ktW2aFdltRVME07vZoH2LbtvLI38zWn3R1PooGSk37Q67jcjHx//S86iYaki7jSdluFMADopJTxdJM/b5NsPkrVd2UYZIDq2ywO4OZK5wH9L7j6LD/iX/Buj/UHF3rVv0j7sZ2KYiTHVU5PuPZK0dHgtd82t9V01c80G0MqMOr5cxEtPLTuDJmi3eEjCGvb8LrE8wbLoanYImKRFnMdUvjycm18c7idSIiLcrRERAREQEREBERAREQEREBERAWPxbAKWrblqqeGccNYxriPB28eSyCI9ideGj4f2O4VBVNqmRyHJtZA+QyQtfss+zu8bcASR6BbuqovIjT21pt5kREXrEVFVWqmoZGx0j3BrGNLnuJsGtAuSUPLmFdo1HV6QVMsrQ6GmZTOe0i4kmMLcjDzFhcjoBxW/wCvWo6L4kJmVFVaxqqqWTbvDG2jjB8GtHqs17WtdIjW/lK5VreqKW/hiI+/7spr09oWL9qVPalsRWWbUrIQS5hf18VrYqllMGnzZxysfqEGUREQEREBERAREQEREBERAREQEREBERAREQERYPSjS+mw+PNM68hF2QtIzv69G9T89y8mYiNyzx47ZLRWkbmWVrK2OFjpJXtjjYLue42aB4ri2n/aM6tJgp7spQdpOx05B2Fw4N5N8zyGE0r00qcQfeR2SJpvHA0nI3qfzO6n5LAKuzcj1dq+HYdO6RXBMZMve3x7R95dD0BxG9M6O+2OV3o4BwPrmWze1LlOj2L+zS5j7jxlkHTg7yP3W+isBAIIIIuCNxHNSuPeLU18KTrHGti5E39rd/uzPtSqKlY7D8QhDiJmlwNrd4tA9FmXYVHK3NTyZT+SQ3HrvHzUhTrQqVsGjFyJHcLtaPK5P1CxI0adl/5vet+XZ8itlwenbHE1jTct947ruO0lB7kREBERAREQEREBERAREQEREBERAREQERYXS7SNtDSvmNi89yFh+KU7vIbSegXkzERuWePHbJaKV8yxenOnTKFuqiyvqntu1p2tib/Ef9hx8Fw3E8SkqJHSSvdI5xu57jcuPPp0HBTxOvfK575HF8kri57jvJO9eC6qcuWck/g7/hcHHw6ajvafM/0/JVFRLrUm7VusvgOI1AeyGJjp87rMiaLuv/Ly+nhvUdG9F6mvl1dOy4FtZK64jiB4udz5AbSu56I6EU2HM/DGsmcLS1DgMzv5Wj4W9B53UnBjtM+qOyl6pzcFKTjtHqn4+Ps0GtwWeNxbIzK4WuLg7xfeN6nh1ZLHcZvd2gdOI+i3asmY+RzjY3Nh4DYF4KjA4JdvuOPEf4Vm4pbwvSHNYErasLYCXP23IaN+y207lrOHaO6l97Nc38wvv6hZ6eUxBr2/CRmHAtP/AMEGZRWqeoa9oc3cfl0V1AREQEREBERAREQEREBERAREQEREBcY7W8bMtYKcHuUrACOGteA5x8m5R6rsr3AAk7gLnwXzPi1eZ555j+9lkk8nOJHysonKtquvl0HQcMWzzkn+GP3n+22PmdcqCEqir3XTPdVbBoXohLiU+raSyKOzp5bXyNO5rebjY28CeC166+hOzTBhTYdT7LPnb7RIeJLxdoPg3KPJb8GOL27qrqfMnjYd18z2j7s5g+DQUkLYKdgjjZwG9x4ucficeZXrmaS1wG8tIHjZTRWmtOHmZtO5c0fiVjt4K4zFxzXpxvB2e0SjLe7swsNveF7fMrGyaPf09LklHjINxwjc5T/b2whxuCDdYhmCAHaSfMrMUNJHG0jIDmHev3iRyJPBBk8DxPKRtu07x91tDTfaFqbMTY3YGgeAC2HCZC6JjjxuR4XNkHsREQEREBERAREQEREBERAREQEREGL0oqdVRVkm7JTTEHrkNl80vkDRdxAHMr6Y0hwj2ulnptYYtcws1gaH5do25bi/quO4r2AVxJMVdBNyErJIf7cwCi5sU5Jhd9N59OLjtE+ZlobZWncQfAhSWSr+x7Gob/8AC60DjDLE+/8ATcO+Swr9GcUje2N1HWte45WNNPN3jyGyxWiePK1p1es+Y/SXrp4S97GDe9zWDxcQPuvqenhDGtYNzGho8ALD6LjGgnZFXiWCpr5GwNikjlFOA2SZ5a4ODXkd1g2DmfBdrUjBjmm9qfqvMpyZrFPbYiK1VEhjy3fkdbxymykqdq2LVQ1r38Cct+g2X+S8ZnHNXS3ONvFY+XB2k+84dA4gILz6ho4qJqs2xgvzdwCsDDGDfd36nEpLUAWA2eCDZcI0cp3xslkDpHG9wXuyXBI90bOHFbE1oAsBYDYANwCx2j3/AE0Z55j/AOZWSQEREBERAREQEREBERAREQEREBERBReXEsVgpmGSolZEwfE9wF+gG8noFqfaBp97FaCnympc3MXHa2Fh3G3Fx4Dz8eL4zjE1Q8umlfK7i57iT4DkOg2KNk5EVnUeV3wukXz0jLefTX2+ZdYr+2yjY4iGCeYA+/3IweoBufUBe7Be13D6h4jk1lK5xsDMG6snlnabDzsuEIo8ci+1tbo/Gmuo3v52+rwQdyquXdjelj5A+gmcXGJmsp3E3OrBAdHfkLtI6E8l1FTqXi8bhy3J49uPknHYVCqos0dp80QY97Rua9wHgDsViRy9WIH8WX9bvqvFIUHjrJ8oJO4BYqnLnm59FfxWS+VvM3PgFOii2gcyAg6PhkOSGJvKNvrbavUqNFgByVUBERAREQEREBERARRul0EkUbpdBJUuqXVLoJXRRzJmQfNmleJOmrat7ibmolA6Na8saPINCwxK2btLwV1HiE9wRHUOdPE7gQ83e2/MOJ9RzWqxztcbXAPD+bp4qrvjmJl3XH5VLUrEeNQmqIhWpM23DslDv2rT23Bk+b9Oqdv88q+gLrm3ZHoa+mY+sqGlkszMkUbhZzISQS5w4FxDdnIddnR8yssFZrTu4zqmauXkTNfERpK6XUcyhLMGtLjuAut6satXn8WX/uP/ALivBMV6auS7nO/M4u9TdeCeYIMRO7NKemz0WTwuO8kY5vZ/cFjI/ePis5gLLzwgfnB8m977IN/RQDlXMgkijdLoJIo3S6CSKN0ugkijdEFvMqZlBRJQXc6pnVolRLkF/WKmsXnLlB0hQerWqmuXiMxVt1QeqCzpLo9TYhAYKltxe7HtIEkT7e+x3A9Nx4rkOKdhda1x9mqaeZl9msL4XgdQA4ehXXJK1w+ErzPxKQfA5YzWJbaZr0jUS5zgnYjUXBrK5kbf4dODK4j9bwAPQroOBaC4bRlro4dZK3dNO7WvB5i/dafABV/akn8Nyk3EZD+7cvIpWPZnbk5bRqbTpsOvT2hYNtY/8pV1tQ7ks0dl9esfjVX3Q0cTc+AUBMV4cQDnbRtsEGGrJyruEUBcyed/usjeGDm/Kdvlf1PRWDSSSGzWuO0AmxsOpK2GsLIqcxt4sLG9SRtPzug0yMbVs2i7PxgeTHf4+6wEdM66z+DyiFxc65uywA27bg+W5BtudVzrFQYqHbxbzuvayUGxG5B6A5VzKyJFXOgvZkurWZSzoLl0urYcq5kFy6KGZEEbKllOyWQWyFEtV3KqZUFosUciv5VTKgsGNRMa9BaqZEHmMY5KJiC9WrVDGg8bolExr2mJU1KDwlqiV7jCFT2YIMVUSjKQSW9eSxh0hjZ3XObfmDcH/C2V1E08F5psDhf70THeLQUGHGkbeDh8l4cTxIyt7lnPBuBcC44/ZZ06IUZ/cM8sw+hV2DRmmZ7kTW+F0GmRy1I/cOPg5h+6vtrKj/TS+WU/dbqMLYNwVwUDeSDTYqyo/wBNL5gAfVbLQTODGhwNwNvje/3XvFGFIUoQWhKpNkV0U6rqUEA9SDlLVKurQUDlXMqiNV1aCl0UsiogvWSylZEEbJZSSyCNlSynZLIIWTKpWSyCGVMqnZLIIFqplVyyWQW8irlU7JZBbypkVyyWQW8iZFcslkEMqZVOyWQRyplU7JZBCyrlUrIghlVcqlZLII5UspWSyCNkUr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Content Placeholder 12" descr="it_photo_11989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4502943" cy="3001962"/>
          </a:xfrm>
        </p:spPr>
      </p:pic>
      <p:sp>
        <p:nvSpPr>
          <p:cNvPr id="16" name="Down Arrow Callout 15"/>
          <p:cNvSpPr/>
          <p:nvPr/>
        </p:nvSpPr>
        <p:spPr>
          <a:xfrm>
            <a:off x="4953000" y="1600200"/>
            <a:ext cx="3657600" cy="121920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membangun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data training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  <p:sp>
        <p:nvSpPr>
          <p:cNvPr id="17" name="Down Arrow Callout 16"/>
          <p:cNvSpPr/>
          <p:nvPr/>
        </p:nvSpPr>
        <p:spPr>
          <a:xfrm>
            <a:off x="5791200" y="2971800"/>
            <a:ext cx="1981200" cy="12192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Unsupervise</a:t>
            </a:r>
            <a:endParaRPr lang="en-US" sz="2400" dirty="0" smtClean="0"/>
          </a:p>
        </p:txBody>
      </p:sp>
      <p:sp>
        <p:nvSpPr>
          <p:cNvPr id="18" name="Down Arrow Callout 17"/>
          <p:cNvSpPr/>
          <p:nvPr/>
        </p:nvSpPr>
        <p:spPr>
          <a:xfrm>
            <a:off x="5715000" y="4343400"/>
            <a:ext cx="2209800" cy="12192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Lexicon Based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274</TotalTime>
  <Words>884</Words>
  <Application>Microsoft Office PowerPoint</Application>
  <PresentationFormat>On-screen Show (4:3)</PresentationFormat>
  <Paragraphs>154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Foundry</vt:lpstr>
      <vt:lpstr>OPINION MINING PADA TWITTER UNTUK BAHASA INDONESIA DENGAN METODE SUPPORT VECTOR MACHINE DAN METODE BERBASIS LEXICON</vt:lpstr>
      <vt:lpstr>Latar Belakang</vt:lpstr>
      <vt:lpstr>Survai?</vt:lpstr>
      <vt:lpstr>Latar Belakang</vt:lpstr>
      <vt:lpstr>Pengguna Twitter di Indonesia</vt:lpstr>
      <vt:lpstr>Latar Belakang</vt:lpstr>
      <vt:lpstr>Sentimen?</vt:lpstr>
      <vt:lpstr>Latar Belakang</vt:lpstr>
      <vt:lpstr>Data Traning</vt:lpstr>
      <vt:lpstr>Latar Belakang</vt:lpstr>
      <vt:lpstr>Rumusan Masalah</vt:lpstr>
      <vt:lpstr>Batasan Masalah</vt:lpstr>
      <vt:lpstr>Tujuan</vt:lpstr>
      <vt:lpstr>Manfaat</vt:lpstr>
      <vt:lpstr>Tinjauan Pustaka</vt:lpstr>
      <vt:lpstr>Tinjauan Pustaka</vt:lpstr>
      <vt:lpstr>Tinjauan Pustaka</vt:lpstr>
      <vt:lpstr>Tinjauan Pustaka</vt:lpstr>
      <vt:lpstr>Tinjauan Pustaka</vt:lpstr>
      <vt:lpstr>Proses Proses</vt:lpstr>
      <vt:lpstr>Preprocessing</vt:lpstr>
      <vt:lpstr>Postagging</vt:lpstr>
      <vt:lpstr>Opinion Rules</vt:lpstr>
      <vt:lpstr>Proses Proses</vt:lpstr>
      <vt:lpstr>Penentuan Bobot</vt:lpstr>
      <vt:lpstr>Penentuan Bobot</vt:lpstr>
      <vt:lpstr>Format Input SVM</vt:lpstr>
      <vt:lpstr>SVM Model</vt:lpstr>
      <vt:lpstr>Proses Proses</vt:lpstr>
      <vt:lpstr>Mengambil Data Twitter</vt:lpstr>
      <vt:lpstr>Proses Proses</vt:lpstr>
      <vt:lpstr>Pengujian</vt:lpstr>
      <vt:lpstr>Emoticon VS Lecixon Based</vt:lpstr>
      <vt:lpstr>Emoticon VS Manual</vt:lpstr>
      <vt:lpstr>Lexicon Based VS Manual</vt:lpstr>
      <vt:lpstr>Metode Gabungan VS Manual</vt:lpstr>
      <vt:lpstr>Metode Gabungan VS Manual</vt:lpstr>
      <vt:lpstr>Kesimpulan</vt:lpstr>
      <vt:lpstr>Saran</vt:lpstr>
      <vt:lpstr>Terima Kasih</vt:lpstr>
    </vt:vector>
  </TitlesOfParts>
  <Company>Noorg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 PADA TWITTER UNTUK BAHASA INDONESIA DENGAN METODE SUPPORT VECTOR MACHINE DAN METODE BERBASIS LEXICON</dc:title>
  <dc:creator>Jan</dc:creator>
  <cp:lastModifiedBy>Jan</cp:lastModifiedBy>
  <cp:revision>34</cp:revision>
  <dcterms:created xsi:type="dcterms:W3CDTF">2013-07-30T01:05:57Z</dcterms:created>
  <dcterms:modified xsi:type="dcterms:W3CDTF">2013-08-01T06:26:06Z</dcterms:modified>
</cp:coreProperties>
</file>