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D98A818A-FCB6-4A2C-B60E-97ECE58C4BD6}" type="datetimeFigureOut">
              <a:rPr lang="en-US" smtClean="0"/>
              <a:pPr/>
              <a:t>7/30/2013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E045FE9-FDFE-482B-9BCE-4C8B2380D3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8A818A-FCB6-4A2C-B60E-97ECE58C4BD6}" type="datetimeFigureOut">
              <a:rPr lang="en-US" smtClean="0"/>
              <a:pPr/>
              <a:t>7/30/2013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045FE9-FDFE-482B-9BCE-4C8B2380D3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8A818A-FCB6-4A2C-B60E-97ECE58C4BD6}" type="datetimeFigureOut">
              <a:rPr lang="en-US" smtClean="0"/>
              <a:pPr/>
              <a:t>7/30/2013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045FE9-FDFE-482B-9BCE-4C8B2380D3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8A818A-FCB6-4A2C-B60E-97ECE58C4BD6}" type="datetimeFigureOut">
              <a:rPr lang="en-US" smtClean="0"/>
              <a:pPr/>
              <a:t>7/30/2013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045FE9-FDFE-482B-9BCE-4C8B2380D3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D98A818A-FCB6-4A2C-B60E-97ECE58C4BD6}" type="datetimeFigureOut">
              <a:rPr lang="en-US" smtClean="0"/>
              <a:pPr/>
              <a:t>7/30/2013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E045FE9-FDFE-482B-9BCE-4C8B2380D3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8A818A-FCB6-4A2C-B60E-97ECE58C4BD6}" type="datetimeFigureOut">
              <a:rPr lang="en-US" smtClean="0"/>
              <a:pPr/>
              <a:t>7/30/2013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2E045FE9-FDFE-482B-9BCE-4C8B2380D3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8A818A-FCB6-4A2C-B60E-97ECE58C4BD6}" type="datetimeFigureOut">
              <a:rPr lang="en-US" smtClean="0"/>
              <a:pPr/>
              <a:t>7/30/2013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2E045FE9-FDFE-482B-9BCE-4C8B2380D3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8A818A-FCB6-4A2C-B60E-97ECE58C4BD6}" type="datetimeFigureOut">
              <a:rPr lang="en-US" smtClean="0"/>
              <a:pPr/>
              <a:t>7/30/2013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045FE9-FDFE-482B-9BCE-4C8B2380D3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8A818A-FCB6-4A2C-B60E-97ECE58C4BD6}" type="datetimeFigureOut">
              <a:rPr lang="en-US" smtClean="0"/>
              <a:pPr/>
              <a:t>7/30/2013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045FE9-FDFE-482B-9BCE-4C8B2380D3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D98A818A-FCB6-4A2C-B60E-97ECE58C4BD6}" type="datetimeFigureOut">
              <a:rPr lang="en-US" smtClean="0"/>
              <a:pPr/>
              <a:t>7/30/2013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E045FE9-FDFE-482B-9BCE-4C8B2380D3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D98A818A-FCB6-4A2C-B60E-97ECE58C4BD6}" type="datetimeFigureOut">
              <a:rPr lang="en-US" smtClean="0"/>
              <a:pPr/>
              <a:t>7/30/2013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E045FE9-FDFE-482B-9BCE-4C8B2380D3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D98A818A-FCB6-4A2C-B60E-97ECE58C4BD6}" type="datetimeFigureOut">
              <a:rPr lang="en-US" smtClean="0"/>
              <a:pPr/>
              <a:t>7/30/2013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2E045FE9-FDFE-482B-9BCE-4C8B2380D3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09600"/>
            <a:ext cx="8382000" cy="1828800"/>
          </a:xfrm>
        </p:spPr>
        <p:txBody>
          <a:bodyPr>
            <a:noAutofit/>
          </a:bodyPr>
          <a:lstStyle/>
          <a:p>
            <a:r>
              <a:rPr lang="fi-FI" sz="3400" dirty="0" smtClean="0"/>
              <a:t>OPINION MINING PADA TWITTER UNTUK BAHASA INDONESIA DENGAN METODE SUPPORT VECTOR MACHINE DAN METODE BERBASIS LEXICON</a:t>
            </a:r>
            <a:endParaRPr lang="en-US" sz="3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505200"/>
            <a:ext cx="8153400" cy="914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Jan </a:t>
            </a:r>
            <a:r>
              <a:rPr lang="en-US" sz="2800" dirty="0" err="1" smtClean="0"/>
              <a:t>Kristanto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10/306141/PPA/03230</a:t>
            </a:r>
          </a:p>
          <a:p>
            <a:endParaRPr lang="en-US" sz="2800" dirty="0"/>
          </a:p>
        </p:txBody>
      </p:sp>
      <p:pic>
        <p:nvPicPr>
          <p:cNvPr id="4" name="Picture 3" descr="3392276341_8712643bfb_z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505200"/>
            <a:ext cx="4638528" cy="28555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Postagging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46237"/>
            <a:ext cx="8610600" cy="4526280"/>
          </a:xfrm>
        </p:spPr>
        <p:txBody>
          <a:bodyPr/>
          <a:lstStyle/>
          <a:p>
            <a:r>
              <a:rPr lang="en-US" dirty="0" err="1" smtClean="0"/>
              <a:t>Metode</a:t>
            </a:r>
            <a:r>
              <a:rPr lang="en-US" dirty="0" smtClean="0"/>
              <a:t> dictionary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1066800" y="2209800"/>
            <a:ext cx="4419600" cy="3200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219200" y="3124200"/>
            <a:ext cx="1371600" cy="13716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Pisahkan</a:t>
            </a:r>
            <a:r>
              <a:rPr lang="en-US" dirty="0" smtClean="0"/>
              <a:t> per </a:t>
            </a:r>
            <a:r>
              <a:rPr lang="en-US" dirty="0" err="1" smtClean="0"/>
              <a:t>kata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667000" y="3124200"/>
            <a:ext cx="1676400" cy="13716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Cari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dictionary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Opinion Rules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304800" y="1646238"/>
          <a:ext cx="8610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300"/>
                <a:gridCol w="43053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Keterangan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RB JJ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Sangat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bagus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RB VB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Semoga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dimudahkan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CK VB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yang </a:t>
                      </a:r>
                      <a:r>
                        <a:rPr lang="en-US" dirty="0" err="1" smtClean="0"/>
                        <a:t>berhasil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NN JJ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Anak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baik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NN VB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kuliahnya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membosankan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VB JJ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membuat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bingung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JJ VB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mudah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dipahami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Penentuan</a:t>
            </a:r>
            <a:r>
              <a:rPr lang="en-US" dirty="0" smtClean="0"/>
              <a:t> </a:t>
            </a:r>
            <a:r>
              <a:rPr lang="en-US" dirty="0" err="1" smtClean="0"/>
              <a:t>Bobot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TD –IDF (</a:t>
            </a:r>
            <a:r>
              <a:rPr lang="en-US" i="1" dirty="0" smtClean="0"/>
              <a:t>Term Frequency-Inverse Document Frequency</a:t>
            </a:r>
            <a:r>
              <a:rPr lang="en-US" dirty="0" smtClean="0"/>
              <a:t> )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2590800"/>
            <a:ext cx="5257800" cy="1412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3733800"/>
            <a:ext cx="5181600" cy="2740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Penentuan</a:t>
            </a:r>
            <a:r>
              <a:rPr lang="en-US" dirty="0" smtClean="0"/>
              <a:t> </a:t>
            </a:r>
            <a:r>
              <a:rPr lang="en-US" dirty="0" err="1" smtClean="0"/>
              <a:t>Bobot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28800"/>
            <a:ext cx="5546914" cy="130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828800" y="2971800"/>
            <a:ext cx="5813651" cy="2391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1524000" y="2286000"/>
            <a:ext cx="2286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Input 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2362200"/>
            <a:ext cx="655320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dirty="0" smtClean="0"/>
              <a:t>+1 1:0.049 45:0.029</a:t>
            </a:r>
            <a:endParaRPr lang="en-US" sz="3600" dirty="0"/>
          </a:p>
        </p:txBody>
      </p:sp>
      <p:sp>
        <p:nvSpPr>
          <p:cNvPr id="5" name="Rounded Rectangle 4"/>
          <p:cNvSpPr/>
          <p:nvPr/>
        </p:nvSpPr>
        <p:spPr>
          <a:xfrm>
            <a:off x="762000" y="3733800"/>
            <a:ext cx="1295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Label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647700" y="3238500"/>
            <a:ext cx="838200" cy="1524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362200" y="3810000"/>
            <a:ext cx="1295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 index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rot="16200000" flipV="1">
            <a:off x="1676400" y="2971800"/>
            <a:ext cx="914400" cy="9144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4343400" y="3810000"/>
            <a:ext cx="1828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Bobot</a:t>
            </a:r>
            <a:r>
              <a:rPr lang="en-US" dirty="0" smtClean="0"/>
              <a:t> </a:t>
            </a:r>
            <a:r>
              <a:rPr lang="en-US" dirty="0" err="1" smtClean="0"/>
              <a:t>tf-idf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rot="16200000" flipV="1">
            <a:off x="4419600" y="2895600"/>
            <a:ext cx="914400" cy="9144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Model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9800" y="1752600"/>
            <a:ext cx="3886200" cy="4524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 smtClean="0"/>
              <a:t>svm_type</a:t>
            </a:r>
            <a:r>
              <a:rPr lang="en-US" sz="2400" dirty="0" smtClean="0"/>
              <a:t> </a:t>
            </a:r>
            <a:r>
              <a:rPr lang="en-US" sz="2400" dirty="0" err="1" smtClean="0"/>
              <a:t>c_svc</a:t>
            </a:r>
            <a:endParaRPr lang="en-US" sz="2400" dirty="0" smtClean="0"/>
          </a:p>
          <a:p>
            <a:r>
              <a:rPr lang="en-US" sz="2400" dirty="0" err="1" smtClean="0"/>
              <a:t>kernel_type</a:t>
            </a:r>
            <a:r>
              <a:rPr lang="en-US" sz="2400" dirty="0" smtClean="0"/>
              <a:t> </a:t>
            </a:r>
            <a:r>
              <a:rPr lang="en-US" sz="2400" dirty="0" err="1" smtClean="0"/>
              <a:t>rbf</a:t>
            </a:r>
            <a:endParaRPr lang="en-US" sz="2400" dirty="0" smtClean="0"/>
          </a:p>
          <a:p>
            <a:r>
              <a:rPr lang="en-US" sz="2400" dirty="0" smtClean="0"/>
              <a:t>gamma 4.92708e-005</a:t>
            </a:r>
          </a:p>
          <a:p>
            <a:r>
              <a:rPr lang="en-US" sz="2400" dirty="0" err="1" smtClean="0"/>
              <a:t>nr_class</a:t>
            </a:r>
            <a:r>
              <a:rPr lang="en-US" sz="2400" dirty="0" smtClean="0"/>
              <a:t> 2</a:t>
            </a:r>
          </a:p>
          <a:p>
            <a:r>
              <a:rPr lang="en-US" sz="2400" dirty="0" err="1" smtClean="0"/>
              <a:t>total_sv</a:t>
            </a:r>
            <a:r>
              <a:rPr lang="en-US" sz="2400" dirty="0" smtClean="0"/>
              <a:t> 17595</a:t>
            </a:r>
          </a:p>
          <a:p>
            <a:r>
              <a:rPr lang="en-US" sz="2400" dirty="0" smtClean="0"/>
              <a:t>rho 0.512543</a:t>
            </a:r>
          </a:p>
          <a:p>
            <a:r>
              <a:rPr lang="en-US" sz="2400" dirty="0" smtClean="0"/>
              <a:t>label 1 -1</a:t>
            </a:r>
          </a:p>
          <a:p>
            <a:r>
              <a:rPr lang="en-US" sz="2400" dirty="0" err="1" smtClean="0"/>
              <a:t>nr_sv</a:t>
            </a:r>
            <a:r>
              <a:rPr lang="en-US" sz="2400" dirty="0" smtClean="0"/>
              <a:t> 8727 8868</a:t>
            </a:r>
          </a:p>
          <a:p>
            <a:r>
              <a:rPr lang="en-US" sz="2400" dirty="0" smtClean="0"/>
              <a:t>SV</a:t>
            </a:r>
          </a:p>
          <a:p>
            <a:r>
              <a:rPr lang="en-US" sz="2400" dirty="0" smtClean="0"/>
              <a:t>1 1:13.48941 </a:t>
            </a:r>
            <a:r>
              <a:rPr lang="en-US" sz="2400" dirty="0" smtClean="0"/>
              <a:t>5:10.68205 1 </a:t>
            </a:r>
            <a:r>
              <a:rPr lang="en-US" sz="2400" dirty="0" smtClean="0"/>
              <a:t>11:10.40195 </a:t>
            </a:r>
            <a:r>
              <a:rPr lang="en-US" sz="2400" dirty="0" smtClean="0"/>
              <a:t>12:13.48941</a:t>
            </a:r>
          </a:p>
          <a:p>
            <a:r>
              <a:rPr lang="en-US" sz="2400" dirty="0" smtClean="0"/>
              <a:t>……………………………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6477000" y="1752600"/>
            <a:ext cx="1295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Kernel method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400800" y="3733800"/>
            <a:ext cx="2133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Total support vector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400800" y="3200400"/>
            <a:ext cx="1828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Jumalah</a:t>
            </a:r>
            <a:r>
              <a:rPr lang="en-US" dirty="0" smtClean="0"/>
              <a:t> class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10800000" flipV="1">
            <a:off x="4572000" y="1981200"/>
            <a:ext cx="2057400" cy="38100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6477000" y="2514600"/>
            <a:ext cx="1295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Nilai</a:t>
            </a:r>
            <a:r>
              <a:rPr lang="en-US" dirty="0" smtClean="0"/>
              <a:t> Gamma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rot="10800000">
            <a:off x="5410200" y="2743200"/>
            <a:ext cx="1219200" cy="15240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>
            <a:off x="3810000" y="3124200"/>
            <a:ext cx="2667000" cy="45720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>
            <a:off x="4343400" y="3581400"/>
            <a:ext cx="2286000" cy="60960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228600" y="2971800"/>
            <a:ext cx="1752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bias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371600" y="3276600"/>
            <a:ext cx="838200" cy="53340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6248400" y="4648200"/>
            <a:ext cx="2362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Jumlah</a:t>
            </a:r>
            <a:r>
              <a:rPr lang="en-US" dirty="0" smtClean="0"/>
              <a:t> SV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class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rot="10800000">
            <a:off x="4648200" y="4648200"/>
            <a:ext cx="1752600" cy="53340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228600" y="3810000"/>
            <a:ext cx="1752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yang </a:t>
            </a:r>
            <a:r>
              <a:rPr lang="en-US" dirty="0" err="1" smtClean="0"/>
              <a:t>ada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752600" y="4267200"/>
            <a:ext cx="533400" cy="1588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228600" y="4800600"/>
            <a:ext cx="1752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support Vector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828800" y="5257800"/>
            <a:ext cx="533400" cy="7620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Pengujian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Perbandingan</a:t>
            </a:r>
            <a:r>
              <a:rPr lang="en-US" dirty="0" smtClean="0"/>
              <a:t> </a:t>
            </a:r>
            <a:r>
              <a:rPr lang="en-US" dirty="0" err="1" smtClean="0"/>
              <a:t>penentuan</a:t>
            </a:r>
            <a:r>
              <a:rPr lang="en-US" dirty="0" smtClean="0"/>
              <a:t> label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emoticon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penentuan</a:t>
            </a:r>
            <a:r>
              <a:rPr lang="en-US" dirty="0" smtClean="0"/>
              <a:t> label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berbasiskan</a:t>
            </a:r>
            <a:r>
              <a:rPr lang="en-US" dirty="0" smtClean="0"/>
              <a:t> lexicon</a:t>
            </a:r>
          </a:p>
          <a:p>
            <a:r>
              <a:rPr lang="en-US" dirty="0" err="1" smtClean="0"/>
              <a:t>Perbandingan</a:t>
            </a:r>
            <a:r>
              <a:rPr lang="en-US" dirty="0" smtClean="0"/>
              <a:t> </a:t>
            </a:r>
            <a:r>
              <a:rPr lang="en-US" dirty="0" err="1" smtClean="0"/>
              <a:t>penentuan</a:t>
            </a:r>
            <a:r>
              <a:rPr lang="en-US" dirty="0" smtClean="0"/>
              <a:t> label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gabungan</a:t>
            </a:r>
            <a:r>
              <a:rPr lang="en-US" dirty="0" smtClean="0"/>
              <a:t> (</a:t>
            </a:r>
            <a:r>
              <a:rPr lang="en-US" dirty="0" err="1" smtClean="0"/>
              <a:t>svm</a:t>
            </a:r>
            <a:r>
              <a:rPr lang="en-US" dirty="0" smtClean="0"/>
              <a:t>, lexicon based)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manual.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Emoticon VS </a:t>
            </a:r>
            <a:r>
              <a:rPr lang="en-US" dirty="0" err="1" smtClean="0"/>
              <a:t>Lecixon</a:t>
            </a:r>
            <a:r>
              <a:rPr lang="en-US" dirty="0" smtClean="0"/>
              <a:t> 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berasal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data tweet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paulina</a:t>
            </a:r>
            <a:r>
              <a:rPr lang="en-US" dirty="0" smtClean="0"/>
              <a:t>. </a:t>
            </a:r>
          </a:p>
          <a:p>
            <a:r>
              <a:rPr lang="en-US" dirty="0" smtClean="0"/>
              <a:t>Data </a:t>
            </a:r>
            <a:r>
              <a:rPr lang="en-US" dirty="0" err="1" smtClean="0"/>
              <a:t>berjumlah</a:t>
            </a:r>
            <a:r>
              <a:rPr lang="en-US" dirty="0" smtClean="0"/>
              <a:t> 300 tweet, </a:t>
            </a:r>
            <a:r>
              <a:rPr lang="en-US" dirty="0" err="1" smtClean="0"/>
              <a:t>semuanya</a:t>
            </a:r>
            <a:r>
              <a:rPr lang="en-US" dirty="0" smtClean="0"/>
              <a:t> </a:t>
            </a:r>
            <a:r>
              <a:rPr lang="en-US" dirty="0" err="1" smtClean="0"/>
              <a:t>berbahasa</a:t>
            </a:r>
            <a:r>
              <a:rPr lang="en-US" dirty="0" smtClean="0"/>
              <a:t> </a:t>
            </a:r>
            <a:r>
              <a:rPr lang="en-US" dirty="0" err="1" smtClean="0"/>
              <a:t>indonesia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emoticon</a:t>
            </a:r>
          </a:p>
          <a:p>
            <a:r>
              <a:rPr lang="en-US" dirty="0" smtClean="0"/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Emoticon VS Manual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828800"/>
            <a:ext cx="8041827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Lexicon Based VS Manual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828800"/>
            <a:ext cx="8081963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sp>
        <p:nvSpPr>
          <p:cNvPr id="6" name="Down Arrow Callout 5"/>
          <p:cNvSpPr/>
          <p:nvPr/>
        </p:nvSpPr>
        <p:spPr>
          <a:xfrm>
            <a:off x="609600" y="1600200"/>
            <a:ext cx="7924800" cy="9906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Opini</a:t>
            </a:r>
            <a:r>
              <a:rPr lang="en-US" sz="2400" dirty="0" smtClean="0"/>
              <a:t>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</a:t>
            </a:r>
            <a:r>
              <a:rPr lang="en-US" sz="2400" dirty="0" err="1" smtClean="0"/>
              <a:t>acuan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mengambil</a:t>
            </a:r>
            <a:r>
              <a:rPr lang="en-US" sz="2400" dirty="0" smtClean="0"/>
              <a:t> </a:t>
            </a:r>
            <a:r>
              <a:rPr lang="en-US" sz="2400" dirty="0" err="1" smtClean="0"/>
              <a:t>keputusan</a:t>
            </a:r>
            <a:endParaRPr lang="en-US" sz="2400" dirty="0"/>
          </a:p>
        </p:txBody>
      </p:sp>
      <p:sp>
        <p:nvSpPr>
          <p:cNvPr id="7" name="Down Arrow Callout 6"/>
          <p:cNvSpPr/>
          <p:nvPr/>
        </p:nvSpPr>
        <p:spPr>
          <a:xfrm>
            <a:off x="609600" y="2819400"/>
            <a:ext cx="7924800" cy="1295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Banyak</a:t>
            </a:r>
            <a:r>
              <a:rPr lang="en-US" sz="2400" dirty="0" smtClean="0"/>
              <a:t> data </a:t>
            </a:r>
            <a:r>
              <a:rPr lang="en-US" sz="2400" dirty="0" err="1" smtClean="0"/>
              <a:t>dalam</a:t>
            </a:r>
            <a:r>
              <a:rPr lang="en-US" sz="2400" dirty="0" smtClean="0"/>
              <a:t> media </a:t>
            </a:r>
            <a:r>
              <a:rPr lang="en-US" sz="2400" dirty="0" err="1" smtClean="0"/>
              <a:t>sosial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belum</a:t>
            </a:r>
            <a:r>
              <a:rPr lang="en-US" sz="2400" dirty="0" smtClean="0"/>
              <a:t> </a:t>
            </a:r>
            <a:r>
              <a:rPr lang="en-US" sz="2400" dirty="0" err="1" smtClean="0"/>
              <a:t>diolah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baik</a:t>
            </a:r>
            <a:endParaRPr lang="en-US" sz="2400" dirty="0"/>
          </a:p>
        </p:txBody>
      </p:sp>
      <p:sp>
        <p:nvSpPr>
          <p:cNvPr id="8" name="Down Arrow Callout 7"/>
          <p:cNvSpPr/>
          <p:nvPr/>
        </p:nvSpPr>
        <p:spPr>
          <a:xfrm>
            <a:off x="609600" y="4191000"/>
            <a:ext cx="7924800" cy="10668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Menganalisis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Opinion Mining</a:t>
            </a:r>
            <a:endParaRPr lang="en-US" sz="2400" dirty="0"/>
          </a:p>
        </p:txBody>
      </p:sp>
      <p:sp>
        <p:nvSpPr>
          <p:cNvPr id="10" name="Flowchart: Process 9"/>
          <p:cNvSpPr/>
          <p:nvPr/>
        </p:nvSpPr>
        <p:spPr>
          <a:xfrm>
            <a:off x="685800" y="5410200"/>
            <a:ext cx="7772400" cy="914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Opinion Mining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Metode</a:t>
            </a:r>
            <a:r>
              <a:rPr lang="en-US" sz="2400" dirty="0" smtClean="0"/>
              <a:t> Lexicon Based </a:t>
            </a:r>
            <a:r>
              <a:rPr lang="en-US" sz="2400" dirty="0" err="1" smtClean="0"/>
              <a:t>dan</a:t>
            </a:r>
            <a:r>
              <a:rPr lang="en-US" sz="2400" dirty="0" smtClean="0"/>
              <a:t> Support Vector Machine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Gabungan</a:t>
            </a:r>
            <a:r>
              <a:rPr lang="en-US" dirty="0" smtClean="0"/>
              <a:t> VS Manual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diambil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twitter </a:t>
            </a:r>
            <a:r>
              <a:rPr lang="en-US" dirty="0" err="1" smtClean="0"/>
              <a:t>dengan</a:t>
            </a:r>
            <a:r>
              <a:rPr lang="en-US" dirty="0" smtClean="0"/>
              <a:t> twitter API</a:t>
            </a:r>
          </a:p>
          <a:p>
            <a:r>
              <a:rPr lang="en-US" dirty="0" smtClean="0"/>
              <a:t>Data yang </a:t>
            </a:r>
            <a:r>
              <a:rPr lang="en-US" dirty="0" err="1" smtClean="0"/>
              <a:t>diambil</a:t>
            </a:r>
            <a:r>
              <a:rPr lang="en-US" dirty="0" smtClean="0"/>
              <a:t> </a:t>
            </a:r>
            <a:r>
              <a:rPr lang="en-US" dirty="0" err="1" smtClean="0"/>
              <a:t>berjumlah</a:t>
            </a:r>
            <a:r>
              <a:rPr lang="en-US" dirty="0" smtClean="0"/>
              <a:t> 499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berbahasa</a:t>
            </a:r>
            <a:r>
              <a:rPr lang="en-US" dirty="0" smtClean="0"/>
              <a:t> </a:t>
            </a:r>
            <a:r>
              <a:rPr lang="en-US" dirty="0" err="1" smtClean="0"/>
              <a:t>indonesia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Gabungan</a:t>
            </a:r>
            <a:r>
              <a:rPr lang="en-US" dirty="0" smtClean="0"/>
              <a:t> VS Manual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752600"/>
            <a:ext cx="8097506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33400" y="5562600"/>
            <a:ext cx="3031792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dirty="0" err="1" smtClean="0"/>
              <a:t>Akurasi</a:t>
            </a:r>
            <a:r>
              <a:rPr lang="en-US" sz="3200" dirty="0" smtClean="0"/>
              <a:t> :  0.777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Kesimpulan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r>
              <a:rPr lang="id-ID" dirty="0" smtClean="0"/>
              <a:t>etode </a:t>
            </a:r>
            <a:r>
              <a:rPr lang="id-ID" i="1" dirty="0" smtClean="0"/>
              <a:t>lexicon based </a:t>
            </a:r>
            <a:r>
              <a:rPr lang="id-ID" dirty="0" smtClean="0"/>
              <a:t>memberikan akurasi yang lebih baik dari pada metode </a:t>
            </a:r>
            <a:r>
              <a:rPr lang="id-ID" i="1" dirty="0" smtClean="0"/>
              <a:t>emoticon</a:t>
            </a:r>
            <a:r>
              <a:rPr lang="id-ID" dirty="0" smtClean="0"/>
              <a:t>. Dalam penelitian ini metode </a:t>
            </a:r>
            <a:r>
              <a:rPr lang="id-ID" i="1" dirty="0" smtClean="0"/>
              <a:t>lexicon based </a:t>
            </a:r>
            <a:r>
              <a:rPr lang="id-ID" dirty="0" smtClean="0"/>
              <a:t>mencapai akurasi 68% sedangkan metode </a:t>
            </a:r>
            <a:r>
              <a:rPr lang="id-ID" i="1" dirty="0" smtClean="0"/>
              <a:t>emoticon </a:t>
            </a:r>
            <a:r>
              <a:rPr lang="id-ID" dirty="0" smtClean="0"/>
              <a:t>hanya mencapai akurasi 48,7</a:t>
            </a:r>
            <a:r>
              <a:rPr lang="id-ID" dirty="0" smtClean="0"/>
              <a:t>%</a:t>
            </a:r>
            <a:r>
              <a:rPr lang="en-US" dirty="0" smtClean="0"/>
              <a:t>.</a:t>
            </a:r>
          </a:p>
          <a:p>
            <a:r>
              <a:rPr lang="en-US" dirty="0" smtClean="0"/>
              <a:t>M</a:t>
            </a:r>
            <a:r>
              <a:rPr lang="id-ID" dirty="0" smtClean="0"/>
              <a:t>etode </a:t>
            </a:r>
            <a:r>
              <a:rPr lang="id-ID" dirty="0" smtClean="0"/>
              <a:t>gabungan antara lexicon based dan support vector machine menghasilkan akurasi 77,</a:t>
            </a:r>
            <a:r>
              <a:rPr lang="en-US" dirty="0" smtClean="0"/>
              <a:t>7</a:t>
            </a:r>
            <a:r>
              <a:rPr lang="id-ID" dirty="0" smtClean="0"/>
              <a:t>%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postagging</a:t>
            </a:r>
            <a:r>
              <a:rPr lang="en-US" dirty="0" smtClean="0"/>
              <a:t> lain </a:t>
            </a:r>
            <a:r>
              <a:rPr lang="en-US" dirty="0" err="1" smtClean="0"/>
              <a:t>selain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dictionary. </a:t>
            </a:r>
          </a:p>
          <a:p>
            <a:r>
              <a:rPr lang="en-US" dirty="0" smtClean="0"/>
              <a:t>Dictionary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dilengkapi</a:t>
            </a:r>
            <a:r>
              <a:rPr lang="en-US" dirty="0" smtClean="0"/>
              <a:t>.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segi</a:t>
            </a:r>
            <a:r>
              <a:rPr lang="en-US" dirty="0" smtClean="0"/>
              <a:t> </a:t>
            </a:r>
            <a:r>
              <a:rPr lang="en-US" dirty="0" err="1" smtClean="0"/>
              <a:t>sentimen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i="1" dirty="0" smtClean="0"/>
              <a:t>slang </a:t>
            </a:r>
            <a:r>
              <a:rPr lang="en-US" dirty="0" smtClean="0"/>
              <a:t>(</a:t>
            </a:r>
            <a:r>
              <a:rPr lang="en-US" dirty="0" err="1" smtClean="0"/>
              <a:t>kata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baku</a:t>
            </a:r>
            <a:r>
              <a:rPr lang="en-US" dirty="0" smtClean="0"/>
              <a:t>).</a:t>
            </a:r>
          </a:p>
          <a:p>
            <a:r>
              <a:rPr lang="en-US" dirty="0" smtClean="0"/>
              <a:t>Data training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SVM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ditambah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Rumusan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mengkombinasikan</a:t>
            </a:r>
            <a:r>
              <a:rPr lang="en-US" dirty="0" smtClean="0"/>
              <a:t> Support Vector Machine (SVM) </a:t>
            </a:r>
            <a:r>
              <a:rPr lang="en-US" dirty="0" err="1" smtClean="0"/>
              <a:t>dengan</a:t>
            </a:r>
            <a:r>
              <a:rPr lang="en-US" dirty="0" smtClean="0"/>
              <a:t> Lexicon Based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opinion mining</a:t>
            </a:r>
            <a:r>
              <a:rPr lang="id-ID" dirty="0" smtClean="0"/>
              <a:t>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Batasan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 dirty="0" smtClean="0"/>
              <a:t>Data </a:t>
            </a:r>
            <a:r>
              <a:rPr lang="en-US" dirty="0" smtClean="0"/>
              <a:t>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id-ID" dirty="0" smtClean="0"/>
              <a:t>berasal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i="1" dirty="0" smtClean="0"/>
              <a:t>social media</a:t>
            </a:r>
            <a:r>
              <a:rPr lang="en-US" dirty="0" smtClean="0"/>
              <a:t> Twitter </a:t>
            </a:r>
            <a:r>
              <a:rPr lang="id-ID" dirty="0" smtClean="0"/>
              <a:t>ber</a:t>
            </a:r>
            <a:r>
              <a:rPr lang="en-US" dirty="0" err="1" smtClean="0"/>
              <a:t>bahasa</a:t>
            </a:r>
            <a:r>
              <a:rPr lang="en-US" dirty="0" smtClean="0"/>
              <a:t> Indonesia. </a:t>
            </a:r>
          </a:p>
          <a:p>
            <a:pPr lvl="0"/>
            <a:r>
              <a:rPr lang="en-US" dirty="0" smtClean="0"/>
              <a:t>Opinion mining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mengkombinasikan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i="1" dirty="0" smtClean="0"/>
              <a:t>lexicon-based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support vector machine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 smtClean="0"/>
              <a:t>	M</a:t>
            </a:r>
            <a:r>
              <a:rPr lang="id-ID" dirty="0" smtClean="0"/>
              <a:t>engembangkan metode untuk melakukan </a:t>
            </a:r>
            <a:r>
              <a:rPr lang="id-ID" i="1" dirty="0" smtClean="0"/>
              <a:t>opinion mining</a:t>
            </a:r>
            <a:r>
              <a:rPr lang="id-ID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Indonesia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i="1" dirty="0" smtClean="0"/>
              <a:t>social media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mengkombinasikan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i="1" dirty="0" smtClean="0"/>
              <a:t>lexicon-based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support vector machine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Manfaat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Menghasil</a:t>
            </a:r>
            <a:r>
              <a:rPr lang="en-US" dirty="0" smtClean="0"/>
              <a:t> </a:t>
            </a:r>
            <a:r>
              <a:rPr lang="id-ID" dirty="0" smtClean="0"/>
              <a:t>metode yang dapat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id-ID" dirty="0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mengekstrak</a:t>
            </a:r>
            <a:r>
              <a:rPr lang="en-US" dirty="0" smtClean="0"/>
              <a:t> </a:t>
            </a:r>
            <a:r>
              <a:rPr lang="en-US" dirty="0" err="1" smtClean="0"/>
              <a:t>opini</a:t>
            </a:r>
            <a:r>
              <a:rPr lang="en-US" dirty="0" smtClean="0"/>
              <a:t> </a:t>
            </a:r>
            <a:r>
              <a:rPr lang="id-ID" dirty="0" smtClean="0"/>
              <a:t>dari </a:t>
            </a:r>
            <a:r>
              <a:rPr lang="id-ID" i="1" dirty="0" smtClean="0"/>
              <a:t>social media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pertimbangan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pengambilan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iste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208204"/>
            <a:ext cx="7696200" cy="626879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Mengambil</a:t>
            </a:r>
            <a:r>
              <a:rPr lang="en-US" dirty="0" smtClean="0"/>
              <a:t> Data Twitter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Twitter API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https://api.twitter.com/1.1/search/tweets.json?q=iphone&amp;lang=in&amp;count=100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0800" y="2362200"/>
            <a:ext cx="3778674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/>
              <a:t>GET search/tweets</a:t>
            </a:r>
            <a:endParaRPr lang="en-US" sz="2800" b="1" dirty="0"/>
          </a:p>
        </p:txBody>
      </p:sp>
      <p:sp>
        <p:nvSpPr>
          <p:cNvPr id="5" name="Down Arrow Callout 4"/>
          <p:cNvSpPr/>
          <p:nvPr/>
        </p:nvSpPr>
        <p:spPr>
          <a:xfrm rot="12871443">
            <a:off x="1678614" y="4098671"/>
            <a:ext cx="1512354" cy="1026686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perspectiveLeft" fov="0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en-US" sz="2400" dirty="0" smtClean="0"/>
              <a:t>Keyword</a:t>
            </a:r>
            <a:endParaRPr lang="en-US" sz="2400" dirty="0"/>
          </a:p>
        </p:txBody>
      </p:sp>
      <p:sp>
        <p:nvSpPr>
          <p:cNvPr id="6" name="Down Arrow Callout 5"/>
          <p:cNvSpPr/>
          <p:nvPr/>
        </p:nvSpPr>
        <p:spPr>
          <a:xfrm rot="12871443">
            <a:off x="3427321" y="4145969"/>
            <a:ext cx="1512354" cy="1051553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perspectiveLeft" fov="0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en-US" sz="2400" dirty="0" err="1" smtClean="0"/>
              <a:t>Bahasa</a:t>
            </a:r>
            <a:endParaRPr lang="en-US" sz="2400" dirty="0"/>
          </a:p>
        </p:txBody>
      </p:sp>
      <p:sp>
        <p:nvSpPr>
          <p:cNvPr id="7" name="Down Arrow Callout 6"/>
          <p:cNvSpPr/>
          <p:nvPr/>
        </p:nvSpPr>
        <p:spPr>
          <a:xfrm rot="12871443">
            <a:off x="5270213" y="4145970"/>
            <a:ext cx="1512354" cy="1051553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perspectiveLeft" fov="0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en-US" sz="2400" dirty="0" smtClean="0"/>
              <a:t>Limit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46237"/>
            <a:ext cx="8610600" cy="452628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533400" y="2209800"/>
            <a:ext cx="8229600" cy="3200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33400" y="3124200"/>
            <a:ext cx="1066800" cy="13716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Clear Invalid utf8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600200" y="3124200"/>
            <a:ext cx="1066800" cy="13716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Casefolding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667000" y="3124200"/>
            <a:ext cx="1219200" cy="13716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Remove symbol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886200" y="3124200"/>
            <a:ext cx="1219200" cy="13716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ProcessNumber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105400" y="3124200"/>
            <a:ext cx="1219200" cy="13716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Remove Repeat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324600" y="3124200"/>
            <a:ext cx="1219200" cy="13716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Replace slang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7543800" y="3124200"/>
            <a:ext cx="1219200" cy="13716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Spelling correction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205</TotalTime>
  <Words>420</Words>
  <Application>Microsoft Office PowerPoint</Application>
  <PresentationFormat>On-screen Show (4:3)</PresentationFormat>
  <Paragraphs>104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Foundry</vt:lpstr>
      <vt:lpstr>OPINION MINING PADA TWITTER UNTUK BAHASA INDONESIA DENGAN METODE SUPPORT VECTOR MACHINE DAN METODE BERBASIS LEXICON</vt:lpstr>
      <vt:lpstr>Latar Belakang</vt:lpstr>
      <vt:lpstr>Rumusan Masalah</vt:lpstr>
      <vt:lpstr>Batasan Masalah</vt:lpstr>
      <vt:lpstr>Tujuan</vt:lpstr>
      <vt:lpstr>Manfaat</vt:lpstr>
      <vt:lpstr>Slide 7</vt:lpstr>
      <vt:lpstr>Mengambil Data Twitter</vt:lpstr>
      <vt:lpstr>Preprocessing</vt:lpstr>
      <vt:lpstr>Postagging</vt:lpstr>
      <vt:lpstr>Opinion Rules</vt:lpstr>
      <vt:lpstr>Penentuan Bobot</vt:lpstr>
      <vt:lpstr>Penentuan Bobot</vt:lpstr>
      <vt:lpstr>Format Input SVM</vt:lpstr>
      <vt:lpstr>SVM Model</vt:lpstr>
      <vt:lpstr>Pengujian</vt:lpstr>
      <vt:lpstr>Emoticon VS Lecixon Based</vt:lpstr>
      <vt:lpstr>Emoticon VS Manual</vt:lpstr>
      <vt:lpstr>Lexicon Based VS Manual</vt:lpstr>
      <vt:lpstr>Metode Gabungan VS Manual</vt:lpstr>
      <vt:lpstr>Metode Gabungan VS Manual</vt:lpstr>
      <vt:lpstr>Kesimpulan</vt:lpstr>
      <vt:lpstr>Saran</vt:lpstr>
    </vt:vector>
  </TitlesOfParts>
  <Company>Noorg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OPINION MINING PADA TWITTER UNTUK BAHASA INDONESIA DENGAN METODE SUPPORT VECTOR MACHINE DAN METODE BERBASIS LEXICON</dc:title>
  <dc:creator>Jan</dc:creator>
  <cp:lastModifiedBy>Jan</cp:lastModifiedBy>
  <cp:revision>21</cp:revision>
  <dcterms:created xsi:type="dcterms:W3CDTF">2013-07-30T01:05:57Z</dcterms:created>
  <dcterms:modified xsi:type="dcterms:W3CDTF">2013-07-30T10:45:50Z</dcterms:modified>
</cp:coreProperties>
</file>