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3F0C-B7D1-427D-ACC8-A66C142C418B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D63F-5074-4EA6-93DB-602CA4548B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</a:t>
            </a:r>
            <a:r>
              <a:rPr lang="en-US" dirty="0" err="1" smtClean="0"/>
              <a:t>Kristanto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82" y="1981201"/>
            <a:ext cx="815751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495800"/>
            <a:ext cx="6059608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Kita </a:t>
            </a:r>
            <a:r>
              <a:rPr lang="en-US" sz="2000" dirty="0" err="1" smtClean="0"/>
              <a:t>tahu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minimum margin yang </a:t>
            </a:r>
            <a:r>
              <a:rPr lang="en-US" sz="2000" dirty="0" err="1" smtClean="0"/>
              <a:t>dicari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support vector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hyperplane</a:t>
            </a:r>
            <a:r>
              <a:rPr lang="en-US" sz="2000" dirty="0" smtClean="0"/>
              <a:t>.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Support vector </a:t>
            </a:r>
            <a:r>
              <a:rPr lang="en-US" sz="2000" dirty="0" err="1" smtClean="0"/>
              <a:t>memenuhi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Down Arrow 5"/>
          <p:cNvSpPr/>
          <p:nvPr/>
        </p:nvSpPr>
        <p:spPr>
          <a:xfrm>
            <a:off x="457200" y="3505200"/>
            <a:ext cx="2012411" cy="950987"/>
          </a:xfrm>
          <a:prstGeom prst="downArrow">
            <a:avLst>
              <a:gd name="adj1" fmla="val 50000"/>
              <a:gd name="adj2" fmla="val 41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Penting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257800"/>
            <a:ext cx="2266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2209800" cy="18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3352800" y="2514600"/>
            <a:ext cx="2057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057400"/>
            <a:ext cx="2286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924800" y="2590800"/>
            <a:ext cx="67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(4)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Margin optimal dihitung dengan memaksimalkan jarak antara hyperplane dan data </a:t>
            </a:r>
            <a:r>
              <a:rPr lang="id-ID" dirty="0" smtClean="0"/>
              <a:t>terdekat</a:t>
            </a:r>
            <a:r>
              <a:rPr lang="en-US" dirty="0" smtClean="0"/>
              <a:t>.</a:t>
            </a:r>
          </a:p>
          <a:p>
            <a:r>
              <a:rPr lang="id-ID" dirty="0"/>
              <a:t>Jarak ini dirumuskan dengan persamaan </a:t>
            </a:r>
            <a:r>
              <a:rPr lang="en-US" dirty="0" smtClean="0"/>
              <a:t>(4)</a:t>
            </a:r>
          </a:p>
          <a:p>
            <a:r>
              <a:rPr lang="id-ID" dirty="0"/>
              <a:t>Selanjutnya, masalah ini diformulasikan ke dalam quadratic programming (QP) problem, dengan meminimalkan </a:t>
            </a:r>
            <a:r>
              <a:rPr lang="id-ID" dirty="0" smtClean="0"/>
              <a:t>invers</a:t>
            </a:r>
            <a:r>
              <a:rPr lang="en-US" dirty="0" smtClean="0"/>
              <a:t> 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Margin optimal dihitung dengan memaksimalkan jarak antara hyperplane dan data </a:t>
            </a:r>
            <a:r>
              <a:rPr lang="id-ID" dirty="0" smtClean="0"/>
              <a:t>terdekat</a:t>
            </a:r>
            <a:r>
              <a:rPr lang="en-US" dirty="0" smtClean="0"/>
              <a:t>.</a:t>
            </a:r>
          </a:p>
          <a:p>
            <a:r>
              <a:rPr lang="id-ID" dirty="0"/>
              <a:t>Jarak ini dirumuskan dengan persamaan </a:t>
            </a:r>
            <a:r>
              <a:rPr lang="en-US" dirty="0" smtClean="0"/>
              <a:t>(4)</a:t>
            </a:r>
          </a:p>
          <a:p>
            <a:r>
              <a:rPr lang="id-ID" dirty="0"/>
              <a:t>Selanjutnya, masalah ini diformulasikan ke dalam quadratic programming (QP) problem, dengan meminimalkan </a:t>
            </a:r>
            <a:r>
              <a:rPr lang="id-ID" dirty="0" smtClean="0"/>
              <a:t>invers</a:t>
            </a:r>
            <a:r>
              <a:rPr lang="en-US" dirty="0" smtClean="0"/>
              <a:t> 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57400"/>
            <a:ext cx="2393732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Minimalkan</a:t>
            </a:r>
            <a:endParaRPr lang="en-US" sz="3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43200"/>
            <a:ext cx="2944518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48600" y="32766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(5)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962400"/>
            <a:ext cx="133485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Syarat</a:t>
            </a:r>
            <a:endParaRPr lang="en-US" sz="36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876800"/>
            <a:ext cx="5486400" cy="97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001000" y="50292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(6)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Lagrange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Lagrange Multiplier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720703"/>
            <a:ext cx="7293629" cy="188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267200"/>
            <a:ext cx="2743200" cy="239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Lagrange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599"/>
            <a:ext cx="7391400" cy="419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Programming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848600" cy="237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4038600"/>
            <a:ext cx="669414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Formula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r>
              <a:rPr lang="en-US" b="1" dirty="0" smtClean="0"/>
              <a:t> Quadratic Programming, yang </a:t>
            </a:r>
          </a:p>
          <a:p>
            <a:r>
              <a:rPr lang="en-US" b="1" dirty="0" err="1" smtClean="0"/>
              <a:t>solusinya</a:t>
            </a:r>
            <a:r>
              <a:rPr lang="en-US" b="1" dirty="0" smtClean="0"/>
              <a:t>         </a:t>
            </a:r>
            <a:r>
              <a:rPr lang="en-US" b="1" dirty="0" err="1" smtClean="0"/>
              <a:t>kebanyakan</a:t>
            </a:r>
            <a:r>
              <a:rPr lang="en-US" b="1" dirty="0" smtClean="0"/>
              <a:t> </a:t>
            </a:r>
            <a:r>
              <a:rPr lang="en-US" b="1" dirty="0" err="1" smtClean="0"/>
              <a:t>bernilai</a:t>
            </a:r>
            <a:r>
              <a:rPr lang="en-US" b="1" dirty="0" smtClean="0"/>
              <a:t> 0.</a:t>
            </a:r>
          </a:p>
          <a:p>
            <a:r>
              <a:rPr lang="en-US" b="1" dirty="0" smtClean="0"/>
              <a:t>Data     </a:t>
            </a:r>
            <a:r>
              <a:rPr lang="en-US" b="1" dirty="0" err="1" smtClean="0"/>
              <a:t>dari</a:t>
            </a:r>
            <a:r>
              <a:rPr lang="en-US" b="1" dirty="0" smtClean="0"/>
              <a:t> training set yang        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bernilai</a:t>
            </a:r>
            <a:r>
              <a:rPr lang="en-US" b="1" dirty="0" smtClean="0"/>
              <a:t> 0 </a:t>
            </a:r>
            <a:r>
              <a:rPr lang="en-US" b="1" dirty="0" err="1" smtClean="0"/>
              <a:t>itulah</a:t>
            </a:r>
            <a:r>
              <a:rPr lang="en-US" b="1" dirty="0" smtClean="0"/>
              <a:t> yang </a:t>
            </a:r>
            <a:r>
              <a:rPr lang="en-US" b="1" dirty="0" err="1" smtClean="0"/>
              <a:t>disebut</a:t>
            </a:r>
            <a:endParaRPr lang="en-US" b="1" dirty="0" smtClean="0"/>
          </a:p>
          <a:p>
            <a:r>
              <a:rPr lang="en-US" b="1" dirty="0" smtClean="0"/>
              <a:t>Support Vector.</a:t>
            </a:r>
            <a:endParaRPr lang="en-US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334000"/>
            <a:ext cx="80804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Programming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w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b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Klasifikasi</a:t>
            </a:r>
            <a:r>
              <a:rPr lang="en-US" dirty="0" smtClean="0"/>
              <a:t> pattern 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6629400" cy="18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Support Vector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Vapnik</a:t>
            </a:r>
            <a:r>
              <a:rPr lang="en-US" dirty="0" smtClean="0"/>
              <a:t> (1992)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binary classifier.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multiclass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4638675" cy="41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/>
              <a:t>H</a:t>
            </a:r>
            <a:r>
              <a:rPr lang="en-US" dirty="0" err="1" smtClean="0"/>
              <a:t>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47339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/>
              <a:t>H</a:t>
            </a:r>
            <a:r>
              <a:rPr lang="en-US" dirty="0" err="1" smtClean="0"/>
              <a:t>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Margin (d) = minimum distance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 and</a:t>
            </a:r>
          </a:p>
          <a:p>
            <a:pPr>
              <a:buNone/>
            </a:pPr>
            <a:r>
              <a:rPr lang="en-US" dirty="0" smtClean="0"/>
              <a:t>	training samples</a:t>
            </a:r>
          </a:p>
          <a:p>
            <a:r>
              <a:rPr lang="en-US" dirty="0" err="1" smtClean="0"/>
              <a:t>Hyperplane</a:t>
            </a:r>
            <a:r>
              <a:rPr lang="en-US" dirty="0" smtClean="0"/>
              <a:t> yang paling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margin</a:t>
            </a:r>
          </a:p>
          <a:p>
            <a:r>
              <a:rPr lang="en-US" dirty="0" smtClean="0"/>
              <a:t>Sample yang paling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lokasinya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support vector</a:t>
            </a:r>
          </a:p>
          <a:p>
            <a:r>
              <a:rPr lang="en-US" dirty="0" err="1" smtClean="0"/>
              <a:t>Proses</a:t>
            </a:r>
            <a:r>
              <a:rPr lang="en-US" dirty="0" smtClean="0"/>
              <a:t> learning </a:t>
            </a:r>
            <a:r>
              <a:rPr lang="en-US" dirty="0" err="1" smtClean="0"/>
              <a:t>dalam</a:t>
            </a:r>
            <a:r>
              <a:rPr lang="en-US" dirty="0" smtClean="0"/>
              <a:t> SVM : </a:t>
            </a:r>
            <a:r>
              <a:rPr lang="en-US" dirty="0" err="1" smtClean="0"/>
              <a:t>mencari</a:t>
            </a:r>
            <a:r>
              <a:rPr lang="en-US" dirty="0" smtClean="0"/>
              <a:t> support vector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Hyperplane</a:t>
            </a:r>
            <a:r>
              <a:rPr lang="en-US" dirty="0" smtClean="0"/>
              <a:t> (2D)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5247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 (d) = minimum distance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 and training samples.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d.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d ?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962400"/>
            <a:ext cx="732699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 (d) = minimum distance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 and training samples.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d.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d ?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962400"/>
            <a:ext cx="732699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82" y="1981201"/>
            <a:ext cx="815751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286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Support Vector Machine</vt:lpstr>
      <vt:lpstr>Apakah Support Vector Machine?</vt:lpstr>
      <vt:lpstr>Binary Classifier</vt:lpstr>
      <vt:lpstr>Optimal Hyperplane</vt:lpstr>
      <vt:lpstr>Optimal Hyperplane</vt:lpstr>
      <vt:lpstr>Hyperplane (2D)</vt:lpstr>
      <vt:lpstr>Optimal hyperplane</vt:lpstr>
      <vt:lpstr>Optimal hyperplane</vt:lpstr>
      <vt:lpstr>Optimal hyperplane</vt:lpstr>
      <vt:lpstr>Optimal hyperplane</vt:lpstr>
      <vt:lpstr>Optimal hyperplane</vt:lpstr>
      <vt:lpstr>Optimal hyperplane</vt:lpstr>
      <vt:lpstr>Optimal hyperplane</vt:lpstr>
      <vt:lpstr>Optimal hyperplane</vt:lpstr>
      <vt:lpstr>Lagrange</vt:lpstr>
      <vt:lpstr>Lagrange</vt:lpstr>
      <vt:lpstr>Quadratic Programming</vt:lpstr>
      <vt:lpstr>Quadratic Programming</vt:lpstr>
    </vt:vector>
  </TitlesOfParts>
  <Company>Noorg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Jan</dc:creator>
  <cp:lastModifiedBy>Jan</cp:lastModifiedBy>
  <cp:revision>7</cp:revision>
  <dcterms:created xsi:type="dcterms:W3CDTF">2013-07-30T10:47:23Z</dcterms:created>
  <dcterms:modified xsi:type="dcterms:W3CDTF">2013-07-30T11:55:58Z</dcterms:modified>
</cp:coreProperties>
</file>