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7" r:id="rId2"/>
    <p:sldId id="269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59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5" r:id="rId21"/>
    <p:sldId id="287" r:id="rId22"/>
    <p:sldId id="288" r:id="rId23"/>
    <p:sldId id="263" r:id="rId24"/>
    <p:sldId id="289" r:id="rId25"/>
    <p:sldId id="290" r:id="rId26"/>
    <p:sldId id="291" r:id="rId27"/>
    <p:sldId id="292" r:id="rId28"/>
    <p:sldId id="293" r:id="rId2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86" autoAdjust="0"/>
    <p:restoredTop sz="94660"/>
  </p:normalViewPr>
  <p:slideViewPr>
    <p:cSldViewPr snapToGrid="0">
      <p:cViewPr>
        <p:scale>
          <a:sx n="77" d="100"/>
          <a:sy n="77" d="100"/>
        </p:scale>
        <p:origin x="-121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DDC193E-2F00-41E8-B6A6-153C563CE5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B96683-2B28-4F31-9E41-CF6C02C48623}" type="slidenum">
              <a:rPr lang="en-GB"/>
              <a:pPr/>
              <a:t>1</a:t>
            </a:fld>
            <a:endParaRPr lang="en-GB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10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11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13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14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15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16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17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18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19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E81DDF-FFD3-41FA-9BE6-311D25C63865}" type="slidenum">
              <a:rPr lang="en-GB"/>
              <a:pPr/>
              <a:t>2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20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21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22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916E89-9668-44AE-8C3F-DF70D47F73AF}" type="slidenum">
              <a:rPr lang="en-GB"/>
              <a:pPr/>
              <a:t>23</a:t>
            </a:fld>
            <a:endParaRPr lang="en-GB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24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25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26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A465-C8AB-48D6-BFF3-818FA2AC75F7}" type="slidenum">
              <a:rPr lang="en-GB"/>
              <a:pPr/>
              <a:t>27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B96683-2B28-4F31-9E41-CF6C02C48623}" type="slidenum">
              <a:rPr lang="en-GB"/>
              <a:pPr/>
              <a:t>28</a:t>
            </a:fld>
            <a:endParaRPr lang="en-GB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E81DDF-FFD3-41FA-9BE6-311D25C63865}" type="slidenum">
              <a:rPr lang="en-GB"/>
              <a:pPr/>
              <a:t>3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E81DDF-FFD3-41FA-9BE6-311D25C63865}" type="slidenum">
              <a:rPr lang="en-GB"/>
              <a:pPr/>
              <a:t>4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E81DDF-FFD3-41FA-9BE6-311D25C63865}" type="slidenum">
              <a:rPr lang="en-GB"/>
              <a:pPr/>
              <a:t>5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E81DDF-FFD3-41FA-9BE6-311D25C63865}" type="slidenum">
              <a:rPr lang="en-GB"/>
              <a:pPr/>
              <a:t>6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E81DDF-FFD3-41FA-9BE6-311D25C63865}" type="slidenum">
              <a:rPr lang="en-GB"/>
              <a:pPr/>
              <a:t>7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E81DDF-FFD3-41FA-9BE6-311D25C63865}" type="slidenum">
              <a:rPr lang="en-GB"/>
              <a:pPr/>
              <a:t>8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E81DDF-FFD3-41FA-9BE6-311D25C63865}" type="slidenum">
              <a:rPr lang="en-GB"/>
              <a:pPr/>
              <a:t>9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IMG_211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709613"/>
            <a:ext cx="9144000" cy="756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493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495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FE08FD-0B70-4FF3-948D-771FDF19E5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D698D-6DC4-40A5-B854-65CA1606C8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1DE25-5CD2-4238-9537-88F0F50A0F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CC36F-F66E-46BF-9E7C-6C88487337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4E6B3-3055-4DF2-9CD9-3E7596AD1D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B57C9-6536-44E2-AB51-4B1C1A66DA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F6802-B40A-4763-B7DF-08B9B5BF29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C776C-567A-462F-866E-267032B6AB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EC94D-B137-46D9-81E1-64B5A4671A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34E50-ECCB-4D4B-A2D4-3746DA9A85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95851-3532-41F0-AAAD-10D0C4361D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551DB-D956-4495-ABE5-BAE33A6474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CCBFF-2B0E-46B8-AAE3-CB28973EB3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IMG_2115v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-414338"/>
            <a:ext cx="9144000" cy="756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16CC3B6-CBA8-4BF3-8855-182B0C83B4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ialbakers.com/facebook-statistic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443" y="1123864"/>
            <a:ext cx="7772400" cy="1470025"/>
          </a:xfrm>
        </p:spPr>
        <p:txBody>
          <a:bodyPr/>
          <a:lstStyle/>
          <a:p>
            <a:pPr algn="l" eaLnBrk="1" hangingPunct="1"/>
            <a:r>
              <a:rPr lang="en-US" sz="3600" b="1" dirty="0" smtClean="0"/>
              <a:t>OPINION MINING PADA TWITTER UNTUK BAHASA INDONESIA DENGAN METODE SUPPORT VECTOR MACHINE DAN METODE BERBASIS LEXICON</a:t>
            </a:r>
            <a:endParaRPr lang="en-GB" sz="36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5056"/>
            <a:ext cx="6221413" cy="1752600"/>
          </a:xfrm>
        </p:spPr>
        <p:txBody>
          <a:bodyPr/>
          <a:lstStyle/>
          <a:p>
            <a:r>
              <a:rPr lang="en-US" sz="2800" dirty="0" err="1" smtClean="0"/>
              <a:t>Oleh</a:t>
            </a:r>
            <a:r>
              <a:rPr lang="en-US" sz="2800" dirty="0" smtClean="0"/>
              <a:t> : </a:t>
            </a:r>
          </a:p>
          <a:p>
            <a:r>
              <a:rPr lang="en-US" sz="2800" dirty="0" smtClean="0"/>
              <a:t>Jan </a:t>
            </a:r>
            <a:r>
              <a:rPr lang="en-US" sz="2800" dirty="0" err="1" smtClean="0"/>
              <a:t>Kristanto</a:t>
            </a:r>
            <a:r>
              <a:rPr lang="en-US" sz="2800" dirty="0" smtClean="0"/>
              <a:t> </a:t>
            </a:r>
          </a:p>
          <a:p>
            <a:r>
              <a:rPr lang="fi-FI" sz="2800" dirty="0" smtClean="0"/>
              <a:t>10/306141/PPA/03230</a:t>
            </a:r>
            <a:endParaRPr lang="en-GB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Latar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machine learning (</a:t>
            </a:r>
            <a:r>
              <a:rPr lang="en-US" i="1" dirty="0" smtClean="0"/>
              <a:t>Supervised learning</a:t>
            </a:r>
            <a:r>
              <a:rPr lang="en-US" dirty="0" smtClean="0"/>
              <a:t>).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mengkombinasikan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i="1" dirty="0" smtClean="0"/>
              <a:t>Supervised learning </a:t>
            </a:r>
            <a:r>
              <a:rPr lang="en-US" dirty="0" smtClean="0"/>
              <a:t>Dan </a:t>
            </a:r>
            <a:r>
              <a:rPr lang="en-US" i="1" dirty="0" smtClean="0"/>
              <a:t>Unsupervised learning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Rumusan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i="1" dirty="0" smtClean="0"/>
              <a:t>preprocessing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baku</a:t>
            </a:r>
            <a:r>
              <a:rPr lang="en-US" sz="2800" dirty="0" smtClean="0"/>
              <a:t>. 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i="1" dirty="0" smtClean="0"/>
              <a:t>opinion mining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i="1" dirty="0" smtClean="0"/>
              <a:t>social media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Indonesia.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mengkombinasikan</a:t>
            </a:r>
            <a:r>
              <a:rPr lang="en-US" sz="2800" dirty="0" smtClean="0"/>
              <a:t> Support Vector Machine (SVM)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Lexicon Based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beropini</a:t>
            </a:r>
            <a:r>
              <a:rPr lang="en-US" sz="2800" dirty="0" smtClean="0"/>
              <a:t> </a:t>
            </a:r>
            <a:r>
              <a:rPr lang="en-US" sz="2800" dirty="0" err="1" smtClean="0"/>
              <a:t>positif</a:t>
            </a:r>
            <a:r>
              <a:rPr lang="en-US" sz="2800" dirty="0" smtClean="0"/>
              <a:t>, negative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netral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Tujuan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/>
              <a:t>Menciptakan</a:t>
            </a:r>
            <a:r>
              <a:rPr lang="en-US" sz="2800" dirty="0" smtClean="0"/>
              <a:t> </a:t>
            </a:r>
            <a:r>
              <a:rPr lang="en-US" sz="2800" dirty="0" err="1" smtClean="0"/>
              <a:t>mesin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i="1" dirty="0" smtClean="0"/>
              <a:t>opinion mining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Indonesia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i="1" dirty="0" smtClean="0"/>
              <a:t>social media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mengkombinasikan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i="1" dirty="0" smtClean="0"/>
              <a:t>lexicon-based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learning-based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Manfaat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/>
              <a:t>Diharapkan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</a:t>
            </a:r>
            <a:r>
              <a:rPr lang="en-US" sz="2800" dirty="0" smtClean="0"/>
              <a:t> </a:t>
            </a:r>
            <a:r>
              <a:rPr lang="en-US" sz="2800" dirty="0" err="1" smtClean="0"/>
              <a:t>mesin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bisa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mengekstrak</a:t>
            </a:r>
            <a:r>
              <a:rPr lang="en-US" sz="2800" dirty="0" smtClean="0"/>
              <a:t> </a:t>
            </a:r>
            <a:r>
              <a:rPr lang="en-US" sz="2800" dirty="0" err="1" smtClean="0"/>
              <a:t>opini</a:t>
            </a:r>
            <a:r>
              <a:rPr lang="en-US" sz="2800" dirty="0" smtClean="0"/>
              <a:t> </a:t>
            </a:r>
            <a:r>
              <a:rPr lang="en-US" sz="2800" dirty="0" err="1" smtClean="0"/>
              <a:t>orang</a:t>
            </a:r>
            <a:r>
              <a:rPr lang="en-US" sz="2800" dirty="0" smtClean="0"/>
              <a:t> lain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pertimbangan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err="1" smtClean="0"/>
              <a:t>pengambilan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Batasan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Bahasa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i="1" dirty="0" smtClean="0"/>
              <a:t>opinion mining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Indonesia. 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i="1" dirty="0" smtClean="0"/>
              <a:t>social media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Twitter. 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positif</a:t>
            </a:r>
            <a:r>
              <a:rPr lang="en-US" sz="2800" dirty="0" smtClean="0"/>
              <a:t>, </a:t>
            </a:r>
            <a:r>
              <a:rPr lang="en-US" sz="2800" dirty="0" err="1" smtClean="0"/>
              <a:t>negatif</a:t>
            </a:r>
            <a:r>
              <a:rPr lang="en-US" sz="2800" dirty="0" smtClean="0"/>
              <a:t>, </a:t>
            </a:r>
            <a:r>
              <a:rPr lang="en-US" sz="2800" dirty="0" err="1" smtClean="0"/>
              <a:t>maupun</a:t>
            </a:r>
            <a:r>
              <a:rPr lang="en-US" sz="2800" dirty="0" smtClean="0"/>
              <a:t> </a:t>
            </a:r>
            <a:r>
              <a:rPr lang="en-US" sz="2800" dirty="0" err="1" smtClean="0"/>
              <a:t>netral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mengkombinasikan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i="1" dirty="0" smtClean="0"/>
              <a:t>lexicon-based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learning-based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Keaslian</a:t>
            </a:r>
            <a:r>
              <a:rPr lang="en-GB" dirty="0" smtClean="0"/>
              <a:t> </a:t>
            </a:r>
            <a:r>
              <a:rPr lang="en-GB" dirty="0" err="1" smtClean="0"/>
              <a:t>Penelitian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pPr lvl="0">
              <a:buNone/>
            </a:pPr>
            <a:r>
              <a:rPr lang="en-US" sz="2800" dirty="0" err="1" smtClean="0"/>
              <a:t>Penelitian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mencoba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i="1" dirty="0" smtClean="0"/>
              <a:t>opinion mining</a:t>
            </a:r>
            <a:r>
              <a:rPr lang="en-US" sz="2800" dirty="0" smtClean="0"/>
              <a:t> </a:t>
            </a:r>
          </a:p>
          <a:p>
            <a:pPr lvl="0">
              <a:buNone/>
            </a:pP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i="1" dirty="0" smtClean="0"/>
              <a:t>social media </a:t>
            </a:r>
            <a:r>
              <a:rPr lang="en-US" sz="2800" i="1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menggabungkan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</a:p>
          <a:p>
            <a:pPr lvl="0">
              <a:buNone/>
            </a:pPr>
            <a:r>
              <a:rPr lang="en-US" sz="2800" dirty="0" err="1" smtClean="0"/>
              <a:t>metode</a:t>
            </a:r>
            <a:r>
              <a:rPr lang="en-US" sz="2800" dirty="0" smtClean="0"/>
              <a:t> supervised </a:t>
            </a:r>
            <a:r>
              <a:rPr lang="en-US" sz="2800" dirty="0" smtClean="0"/>
              <a:t>learning yang </a:t>
            </a:r>
            <a:r>
              <a:rPr lang="en-US" sz="2800" dirty="0" err="1" smtClean="0"/>
              <a:t>diwaliki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SVM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smtClean="0"/>
              <a:t>unsupervised </a:t>
            </a:r>
            <a:r>
              <a:rPr lang="en-US" sz="2800" dirty="0" smtClean="0"/>
              <a:t>learning yang </a:t>
            </a:r>
            <a:r>
              <a:rPr lang="en-US" sz="2800" dirty="0" err="1" smtClean="0"/>
              <a:t>diwakili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err="1" smtClean="0"/>
              <a:t>dengan</a:t>
            </a:r>
            <a:r>
              <a:rPr lang="en-US" sz="2800" dirty="0" smtClean="0"/>
              <a:t> lexicon </a:t>
            </a:r>
            <a:r>
              <a:rPr lang="en-US" sz="2800" dirty="0" smtClean="0"/>
              <a:t>based, yang </a:t>
            </a:r>
            <a:r>
              <a:rPr lang="en-US" sz="2800" dirty="0" err="1" smtClean="0"/>
              <a:t>diharapkan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</a:p>
          <a:p>
            <a:pPr lvl="0">
              <a:buNone/>
            </a:pPr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akurasi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Tinjauan</a:t>
            </a:r>
            <a:r>
              <a:rPr lang="en-GB" dirty="0" smtClean="0"/>
              <a:t> </a:t>
            </a:r>
            <a:r>
              <a:rPr lang="en-GB" dirty="0" err="1" smtClean="0"/>
              <a:t>Pustaka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Pang </a:t>
            </a:r>
            <a:r>
              <a:rPr lang="en-US" sz="2800" dirty="0" err="1" smtClean="0"/>
              <a:t>dkk</a:t>
            </a:r>
            <a:r>
              <a:rPr lang="en-US" sz="2800" dirty="0" smtClean="0"/>
              <a:t>. (2002)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i="1" dirty="0" smtClean="0"/>
              <a:t>machine learning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mengklasifikasi</a:t>
            </a:r>
            <a:r>
              <a:rPr lang="en-US" sz="2800" dirty="0" smtClean="0"/>
              <a:t> </a:t>
            </a:r>
            <a:r>
              <a:rPr lang="en-US" sz="2800" i="1" dirty="0" smtClean="0"/>
              <a:t>movie reviews</a:t>
            </a:r>
            <a:r>
              <a:rPr lang="en-US" sz="2800" dirty="0" smtClean="0"/>
              <a:t>. </a:t>
            </a:r>
            <a:r>
              <a:rPr lang="en-US" sz="2800" dirty="0" err="1" smtClean="0"/>
              <a:t>M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elakukan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klasifikasi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sentimen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review film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menentukan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apakah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sentimen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positif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negatif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Tinjauan</a:t>
            </a:r>
            <a:r>
              <a:rPr lang="en-GB" dirty="0" smtClean="0"/>
              <a:t> </a:t>
            </a:r>
            <a:r>
              <a:rPr lang="en-GB" dirty="0" err="1" smtClean="0"/>
              <a:t>Pustaka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Franky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Manurung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(2008) 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mencoba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mengulangi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eksperimen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klasifikasi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sentimen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 reviews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Pang et al(2002)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Indonesia.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Berkaitan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ketidaktersediaannya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traning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corpora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Indonesia,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diaplikasikan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translation tools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mentranslasikan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corpus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Inggris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dibuat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Pang et al(2002) yang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asli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Indonesia.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Tinjauan</a:t>
            </a:r>
            <a:r>
              <a:rPr lang="en-GB" dirty="0" smtClean="0"/>
              <a:t> </a:t>
            </a:r>
            <a:r>
              <a:rPr lang="en-GB" dirty="0" err="1" smtClean="0"/>
              <a:t>Pustaka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Paurobek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(2010)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emoticons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membangun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corpus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berbahasa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inggris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twitter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sentimen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positif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negatif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netral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kelas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netral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paurobek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mengambil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tweet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akun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media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berbahasa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inggris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Tinjauan</a:t>
            </a:r>
            <a:r>
              <a:rPr lang="en-GB" dirty="0" smtClean="0"/>
              <a:t> </a:t>
            </a:r>
            <a:r>
              <a:rPr lang="en-GB" dirty="0" err="1" smtClean="0"/>
              <a:t>Pustaka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 et al. (2009)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melakukan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opinion mining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media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twitter.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Memanfaatkan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emoticons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mempermudah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pelabelan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analisis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sentimen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tweet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berbahasa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inggris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Latar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en-US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38582" y="2164149"/>
            <a:ext cx="69500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GB" sz="2800" b="1" dirty="0" err="1" smtClean="0">
                <a:cs typeface="Arial" charset="0"/>
              </a:rPr>
              <a:t>Opini</a:t>
            </a:r>
            <a:r>
              <a:rPr lang="en-GB" sz="2800" b="1" dirty="0" smtClean="0">
                <a:cs typeface="Arial" charset="0"/>
              </a:rPr>
              <a:t> </a:t>
            </a:r>
            <a:r>
              <a:rPr lang="en-GB" sz="2800" b="1" dirty="0" err="1" smtClean="0">
                <a:cs typeface="Arial" charset="0"/>
              </a:rPr>
              <a:t>adalah</a:t>
            </a:r>
            <a:r>
              <a:rPr lang="en-GB" sz="2800" b="1" dirty="0" smtClean="0">
                <a:cs typeface="Arial" charset="0"/>
              </a:rPr>
              <a:t> </a:t>
            </a:r>
            <a:r>
              <a:rPr lang="en-GB" sz="2800" b="1" dirty="0" err="1" smtClean="0">
                <a:cs typeface="Arial" charset="0"/>
              </a:rPr>
              <a:t>pendapat</a:t>
            </a:r>
            <a:r>
              <a:rPr lang="en-GB" sz="2800" b="1" dirty="0" smtClean="0">
                <a:cs typeface="Arial" charset="0"/>
              </a:rPr>
              <a:t> </a:t>
            </a:r>
            <a:r>
              <a:rPr lang="en-GB" sz="2800" b="1" dirty="0" err="1" smtClean="0">
                <a:cs typeface="Arial" charset="0"/>
              </a:rPr>
              <a:t>pribadi</a:t>
            </a:r>
            <a:r>
              <a:rPr lang="en-GB" sz="2800" b="1" dirty="0" smtClean="0">
                <a:cs typeface="Arial" charset="0"/>
              </a:rPr>
              <a:t> yang </a:t>
            </a:r>
            <a:r>
              <a:rPr lang="en-GB" sz="2800" b="1" dirty="0" err="1" smtClean="0">
                <a:cs typeface="Arial" charset="0"/>
              </a:rPr>
              <a:t>tidak</a:t>
            </a:r>
            <a:r>
              <a:rPr lang="en-GB" sz="2800" b="1" dirty="0">
                <a:cs typeface="Arial" charset="0"/>
              </a:rPr>
              <a:t> </a:t>
            </a:r>
            <a:r>
              <a:rPr lang="en-GB" sz="2800" b="1" dirty="0" err="1" smtClean="0">
                <a:cs typeface="Arial" charset="0"/>
              </a:rPr>
              <a:t>obyektif</a:t>
            </a:r>
            <a:r>
              <a:rPr lang="en-GB" sz="2800" b="1" dirty="0" smtClean="0">
                <a:cs typeface="Arial" charset="0"/>
              </a:rPr>
              <a:t> </a:t>
            </a:r>
            <a:r>
              <a:rPr lang="en-GB" sz="2800" b="1" dirty="0" err="1" smtClean="0">
                <a:cs typeface="Arial" charset="0"/>
              </a:rPr>
              <a:t>dan</a:t>
            </a:r>
            <a:r>
              <a:rPr lang="en-GB" sz="2800" b="1" dirty="0" smtClean="0">
                <a:cs typeface="Arial" charset="0"/>
              </a:rPr>
              <a:t> </a:t>
            </a:r>
            <a:r>
              <a:rPr lang="en-GB" sz="2800" b="1" dirty="0" err="1" smtClean="0">
                <a:cs typeface="Arial" charset="0"/>
              </a:rPr>
              <a:t>tidak</a:t>
            </a:r>
            <a:r>
              <a:rPr lang="en-GB" sz="2800" b="1" dirty="0" smtClean="0">
                <a:cs typeface="Arial" charset="0"/>
              </a:rPr>
              <a:t> </a:t>
            </a:r>
            <a:r>
              <a:rPr lang="en-GB" sz="2800" b="1" dirty="0" err="1" smtClean="0">
                <a:cs typeface="Arial" charset="0"/>
              </a:rPr>
              <a:t>melalui</a:t>
            </a:r>
            <a:r>
              <a:rPr lang="en-GB" sz="2800" b="1" dirty="0" smtClean="0">
                <a:cs typeface="Arial" charset="0"/>
              </a:rPr>
              <a:t> </a:t>
            </a:r>
            <a:r>
              <a:rPr lang="en-GB" sz="2800" b="1" dirty="0" err="1" smtClean="0">
                <a:cs typeface="Arial" charset="0"/>
              </a:rPr>
              <a:t>proses</a:t>
            </a:r>
            <a:r>
              <a:rPr lang="en-GB" sz="2800" b="1" dirty="0" smtClean="0">
                <a:cs typeface="Arial" charset="0"/>
              </a:rPr>
              <a:t> </a:t>
            </a:r>
            <a:r>
              <a:rPr lang="en-GB" sz="2800" b="1" dirty="0" err="1" smtClean="0">
                <a:cs typeface="Arial" charset="0"/>
              </a:rPr>
              <a:t>verifikasi</a:t>
            </a:r>
            <a:r>
              <a:rPr lang="en-GB" sz="2800" b="1" dirty="0" smtClean="0">
                <a:cs typeface="Arial" charset="0"/>
              </a:rPr>
              <a:t> . </a:t>
            </a:r>
          </a:p>
          <a:p>
            <a:pPr>
              <a:spcBef>
                <a:spcPct val="50000"/>
              </a:spcBef>
            </a:pPr>
            <a:r>
              <a:rPr lang="en-GB" sz="2800" b="1" dirty="0" smtClean="0">
                <a:cs typeface="Arial" charset="0"/>
              </a:rPr>
              <a:t>(Quirk et al., 1985)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Tinjauan</a:t>
            </a:r>
            <a:r>
              <a:rPr lang="en-GB" dirty="0" smtClean="0"/>
              <a:t> </a:t>
            </a:r>
            <a:r>
              <a:rPr lang="en-GB" dirty="0" err="1" smtClean="0"/>
              <a:t>Pustaka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Rasyid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Purwarianti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(2011)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melakukan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klasifikasi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opini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media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Tinjauan</a:t>
            </a:r>
            <a:r>
              <a:rPr lang="en-GB" dirty="0" smtClean="0"/>
              <a:t> </a:t>
            </a:r>
            <a:r>
              <a:rPr lang="en-GB" dirty="0" err="1" smtClean="0"/>
              <a:t>Pustaka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Komansilan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Winarko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(2012)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melakukan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opinion mining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review film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berbahasa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Indonesia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metode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unsupervised learning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berbasis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lexicon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berbahasa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Indonesia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rule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menentukan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frasa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opini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berkaitan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opini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Penelitian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Studi</a:t>
            </a:r>
            <a:r>
              <a:rPr lang="en-US" sz="2800" dirty="0" smtClean="0"/>
              <a:t> </a:t>
            </a:r>
            <a:r>
              <a:rPr lang="en-US" sz="2800" dirty="0" err="1" smtClean="0"/>
              <a:t>Kepustakaan</a:t>
            </a:r>
            <a:r>
              <a:rPr lang="en-US" sz="2800" dirty="0" smtClean="0"/>
              <a:t> </a:t>
            </a:r>
          </a:p>
          <a:p>
            <a:pPr lvl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Mengumpulan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bahan</a:t>
            </a:r>
            <a:r>
              <a:rPr lang="en-US" sz="2800" dirty="0" smtClean="0"/>
              <a:t> </a:t>
            </a:r>
            <a:r>
              <a:rPr lang="en-US" sz="2800" dirty="0" err="1" smtClean="0"/>
              <a:t>referensi</a:t>
            </a:r>
            <a:r>
              <a:rPr lang="en-US" sz="2800" dirty="0" smtClean="0"/>
              <a:t>,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jurnal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, </a:t>
            </a:r>
            <a:r>
              <a:rPr lang="en-US" sz="2800" dirty="0" err="1" smtClean="0"/>
              <a:t>tesis</a:t>
            </a:r>
            <a:r>
              <a:rPr lang="en-US" sz="2800" dirty="0" smtClean="0"/>
              <a:t>, </a:t>
            </a:r>
            <a:r>
              <a:rPr lang="en-US" sz="2800" dirty="0" err="1" smtClean="0"/>
              <a:t>buku-buku</a:t>
            </a:r>
            <a:r>
              <a:rPr lang="en-US" sz="2800" dirty="0" smtClean="0"/>
              <a:t> </a:t>
            </a:r>
            <a:r>
              <a:rPr lang="en-US" sz="2800" dirty="0" err="1" smtClean="0"/>
              <a:t>teori</a:t>
            </a:r>
            <a:r>
              <a:rPr lang="en-US" sz="2800" dirty="0" smtClean="0"/>
              <a:t>. </a:t>
            </a:r>
            <a:r>
              <a:rPr lang="en-US" sz="2800" dirty="0" err="1" smtClean="0"/>
              <a:t>Mempelajari</a:t>
            </a:r>
            <a:r>
              <a:rPr lang="en-US" sz="2800" dirty="0" smtClean="0"/>
              <a:t> </a:t>
            </a:r>
            <a:r>
              <a:rPr lang="en-US" sz="2800" dirty="0" err="1" smtClean="0"/>
              <a:t>litelatur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teori</a:t>
            </a:r>
            <a:r>
              <a:rPr lang="en-US" sz="2800" dirty="0" smtClean="0"/>
              <a:t> </a:t>
            </a:r>
            <a:r>
              <a:rPr lang="en-US" sz="2800" dirty="0" err="1" smtClean="0"/>
              <a:t>pendukung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mengenai</a:t>
            </a:r>
            <a:r>
              <a:rPr lang="en-US" sz="2800" dirty="0" smtClean="0"/>
              <a:t> </a:t>
            </a:r>
            <a:r>
              <a:rPr lang="en-US" sz="2800" dirty="0" err="1" smtClean="0"/>
              <a:t>klasifikasi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khususnya</a:t>
            </a:r>
            <a:r>
              <a:rPr lang="en-US" sz="2800" dirty="0" smtClean="0"/>
              <a:t> SVM (Support Vector Machine), Twitter API.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analisa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requirement yang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endParaRPr lang="en-US" sz="2800" dirty="0" smtClean="0"/>
          </a:p>
          <a:p>
            <a:pPr lvl="0"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Perancangan</a:t>
            </a:r>
            <a:endParaRPr lang="en-GB" dirty="0" smtClean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31838" y="3087687"/>
            <a:ext cx="1376362" cy="2967123"/>
          </a:xfrm>
          <a:prstGeom prst="rect">
            <a:avLst/>
          </a:prstGeom>
          <a:solidFill>
            <a:srgbClr val="748ED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80975" indent="-180975">
              <a:buFontTx/>
              <a:buChar char="•"/>
            </a:pPr>
            <a:r>
              <a:rPr lang="en-GB" sz="1400" dirty="0" err="1" smtClean="0">
                <a:cs typeface="Arial" charset="0"/>
              </a:rPr>
              <a:t>Pengumpulan</a:t>
            </a:r>
            <a:r>
              <a:rPr lang="en-GB" sz="1400" dirty="0" smtClean="0">
                <a:cs typeface="Arial" charset="0"/>
              </a:rPr>
              <a:t> Tweet</a:t>
            </a:r>
            <a:endParaRPr lang="en-GB" sz="1400" dirty="0">
              <a:cs typeface="Arial" charset="0"/>
            </a:endParaRPr>
          </a:p>
          <a:p>
            <a:pPr marL="180975" indent="-180975">
              <a:buFontTx/>
              <a:buChar char="•"/>
            </a:pPr>
            <a:r>
              <a:rPr lang="en-GB" sz="1400" dirty="0" err="1" smtClean="0">
                <a:cs typeface="Arial" charset="0"/>
              </a:rPr>
              <a:t>Twiiter</a:t>
            </a:r>
            <a:r>
              <a:rPr lang="en-GB" sz="1400" dirty="0" smtClean="0">
                <a:cs typeface="Arial" charset="0"/>
              </a:rPr>
              <a:t> API</a:t>
            </a:r>
            <a:endParaRPr lang="en-GB" sz="1400" dirty="0">
              <a:cs typeface="Arial" charset="0"/>
            </a:endParaRPr>
          </a:p>
          <a:p>
            <a:pPr marL="180975" indent="-180975"/>
            <a:endParaRPr lang="en-GB" sz="1400" dirty="0">
              <a:cs typeface="Arial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66950" y="3087687"/>
            <a:ext cx="1376363" cy="2954767"/>
          </a:xfrm>
          <a:prstGeom prst="rect">
            <a:avLst/>
          </a:prstGeom>
          <a:solidFill>
            <a:srgbClr val="0091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80975" indent="-180975">
              <a:buFontTx/>
              <a:buChar char="•"/>
            </a:pPr>
            <a:r>
              <a:rPr lang="en-GB" sz="1200" dirty="0" err="1" smtClean="0">
                <a:cs typeface="Arial" charset="0"/>
              </a:rPr>
              <a:t>casefoldiing</a:t>
            </a:r>
            <a:endParaRPr lang="en-GB" sz="1200" dirty="0">
              <a:cs typeface="Arial" charset="0"/>
            </a:endParaRPr>
          </a:p>
          <a:p>
            <a:pPr marL="180975" indent="-180975">
              <a:buFontTx/>
              <a:buChar char="•"/>
            </a:pPr>
            <a:r>
              <a:rPr lang="en-GB" sz="1200" dirty="0" err="1" smtClean="0">
                <a:cs typeface="Arial" charset="0"/>
              </a:rPr>
              <a:t>Menghapus</a:t>
            </a:r>
            <a:r>
              <a:rPr lang="en-GB" sz="1200" dirty="0" smtClean="0">
                <a:cs typeface="Arial" charset="0"/>
              </a:rPr>
              <a:t> repeated tweet</a:t>
            </a:r>
            <a:endParaRPr lang="en-GB" sz="1200" dirty="0">
              <a:cs typeface="Arial" charset="0"/>
            </a:endParaRPr>
          </a:p>
          <a:p>
            <a:pPr marL="180975" indent="-180975">
              <a:buFontTx/>
              <a:buChar char="•"/>
            </a:pPr>
            <a:r>
              <a:rPr lang="en-GB" sz="1200" dirty="0" err="1" smtClean="0">
                <a:cs typeface="Arial" charset="0"/>
              </a:rPr>
              <a:t>hilangkan</a:t>
            </a:r>
            <a:r>
              <a:rPr lang="en-GB" sz="1200" dirty="0" smtClean="0">
                <a:cs typeface="Arial" charset="0"/>
              </a:rPr>
              <a:t> link</a:t>
            </a:r>
          </a:p>
          <a:p>
            <a:pPr marL="180975" indent="-180975">
              <a:buFontTx/>
              <a:buChar char="•"/>
            </a:pPr>
            <a:r>
              <a:rPr lang="en-US" sz="1200" dirty="0" smtClean="0">
                <a:cs typeface="Arial" charset="0"/>
              </a:rPr>
              <a:t>replace </a:t>
            </a:r>
            <a:r>
              <a:rPr lang="en-US" sz="1200" dirty="0" err="1" smtClean="0">
                <a:cs typeface="Arial" charset="0"/>
              </a:rPr>
              <a:t>angka</a:t>
            </a:r>
            <a:r>
              <a:rPr lang="en-US" sz="1200" dirty="0" smtClean="0">
                <a:cs typeface="Arial" charset="0"/>
              </a:rPr>
              <a:t> </a:t>
            </a:r>
            <a:r>
              <a:rPr lang="en-US" sz="1200" dirty="0" err="1" smtClean="0">
                <a:cs typeface="Arial" charset="0"/>
              </a:rPr>
              <a:t>dengan</a:t>
            </a:r>
            <a:r>
              <a:rPr lang="en-US" sz="1200" dirty="0" smtClean="0">
                <a:cs typeface="Arial" charset="0"/>
              </a:rPr>
              <a:t> </a:t>
            </a:r>
            <a:r>
              <a:rPr lang="en-US" sz="1200" dirty="0" err="1" smtClean="0">
                <a:cs typeface="Arial" charset="0"/>
              </a:rPr>
              <a:t>huruf</a:t>
            </a:r>
            <a:endParaRPr lang="en-US" sz="1200" dirty="0" smtClean="0">
              <a:cs typeface="Arial" charset="0"/>
            </a:endParaRPr>
          </a:p>
          <a:p>
            <a:pPr marL="180975" indent="-180975">
              <a:buFontTx/>
              <a:buChar char="•"/>
            </a:pPr>
            <a:r>
              <a:rPr lang="en-GB" sz="1200" dirty="0" err="1" smtClean="0">
                <a:cs typeface="Arial" charset="0"/>
              </a:rPr>
              <a:t>ganti</a:t>
            </a:r>
            <a:r>
              <a:rPr lang="en-GB" sz="1200" dirty="0" smtClean="0">
                <a:cs typeface="Arial" charset="0"/>
              </a:rPr>
              <a:t> </a:t>
            </a:r>
            <a:r>
              <a:rPr lang="en-GB" sz="1200" dirty="0" err="1" smtClean="0">
                <a:cs typeface="Arial" charset="0"/>
              </a:rPr>
              <a:t>kata</a:t>
            </a:r>
            <a:r>
              <a:rPr lang="en-GB" sz="1200" dirty="0" smtClean="0">
                <a:cs typeface="Arial" charset="0"/>
              </a:rPr>
              <a:t> non </a:t>
            </a:r>
            <a:r>
              <a:rPr lang="en-GB" sz="1200" dirty="0" err="1" smtClean="0">
                <a:cs typeface="Arial" charset="0"/>
              </a:rPr>
              <a:t>baku</a:t>
            </a:r>
            <a:r>
              <a:rPr lang="en-GB" sz="1200" dirty="0" smtClean="0">
                <a:cs typeface="Arial" charset="0"/>
              </a:rPr>
              <a:t> </a:t>
            </a:r>
            <a:r>
              <a:rPr lang="en-GB" sz="1200" dirty="0" err="1" smtClean="0">
                <a:cs typeface="Arial" charset="0"/>
              </a:rPr>
              <a:t>dengan</a:t>
            </a:r>
            <a:r>
              <a:rPr lang="en-GB" sz="1200" dirty="0" smtClean="0">
                <a:cs typeface="Arial" charset="0"/>
              </a:rPr>
              <a:t> </a:t>
            </a:r>
            <a:r>
              <a:rPr lang="en-GB" sz="1200" dirty="0" err="1" smtClean="0">
                <a:cs typeface="Arial" charset="0"/>
              </a:rPr>
              <a:t>kata</a:t>
            </a:r>
            <a:r>
              <a:rPr lang="en-GB" sz="1200" dirty="0" smtClean="0">
                <a:cs typeface="Arial" charset="0"/>
              </a:rPr>
              <a:t> </a:t>
            </a:r>
            <a:r>
              <a:rPr lang="en-GB" sz="1200" dirty="0" err="1" smtClean="0">
                <a:cs typeface="Arial" charset="0"/>
              </a:rPr>
              <a:t>baku</a:t>
            </a:r>
            <a:endParaRPr lang="en-GB" sz="1200" dirty="0">
              <a:cs typeface="Arial" charset="0"/>
            </a:endParaRPr>
          </a:p>
          <a:p>
            <a:pPr marL="180975" indent="-180975">
              <a:buFontTx/>
              <a:buChar char="•"/>
            </a:pPr>
            <a:r>
              <a:rPr lang="en-GB" sz="1350" dirty="0" err="1" smtClean="0">
                <a:cs typeface="Arial" charset="0"/>
              </a:rPr>
              <a:t>Hilangkan</a:t>
            </a:r>
            <a:r>
              <a:rPr lang="en-GB" sz="1350" dirty="0" smtClean="0">
                <a:cs typeface="Arial" charset="0"/>
              </a:rPr>
              <a:t> </a:t>
            </a:r>
            <a:r>
              <a:rPr lang="en-GB" sz="1350" dirty="0" err="1" smtClean="0">
                <a:cs typeface="Arial" charset="0"/>
              </a:rPr>
              <a:t>kalimat</a:t>
            </a:r>
            <a:r>
              <a:rPr lang="en-GB" sz="1350" dirty="0" smtClean="0">
                <a:cs typeface="Arial" charset="0"/>
              </a:rPr>
              <a:t> </a:t>
            </a:r>
            <a:r>
              <a:rPr lang="en-GB" sz="1350" dirty="0" err="1" smtClean="0">
                <a:cs typeface="Arial" charset="0"/>
              </a:rPr>
              <a:t>pertanyaan</a:t>
            </a:r>
            <a:endParaRPr lang="en-GB" sz="1350" dirty="0">
              <a:cs typeface="Arial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776663" y="3087687"/>
            <a:ext cx="1376362" cy="2954767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80975" indent="-180975">
              <a:buFontTx/>
              <a:buChar char="•"/>
            </a:pPr>
            <a:r>
              <a:rPr lang="en-GB" sz="1400" dirty="0" smtClean="0">
                <a:cs typeface="Arial" charset="0"/>
              </a:rPr>
              <a:t>pos tagging</a:t>
            </a:r>
          </a:p>
          <a:p>
            <a:pPr marL="180975" indent="-180975">
              <a:buFontTx/>
              <a:buChar char="•"/>
            </a:pPr>
            <a:r>
              <a:rPr lang="fi-FI" sz="1400" dirty="0" smtClean="0">
                <a:cs typeface="Arial" charset="0"/>
              </a:rPr>
              <a:t>kata kerja dan kata sifat</a:t>
            </a:r>
            <a:endParaRPr lang="en-GB" sz="1400" dirty="0">
              <a:cs typeface="Arial" charset="0"/>
            </a:endParaRPr>
          </a:p>
          <a:p>
            <a:pPr marL="180975" indent="-180975">
              <a:buFontTx/>
              <a:buChar char="•"/>
            </a:pPr>
            <a:r>
              <a:rPr lang="en-GB" sz="1400" dirty="0" err="1" smtClean="0">
                <a:cs typeface="Arial" charset="0"/>
              </a:rPr>
              <a:t>sentimen</a:t>
            </a:r>
            <a:r>
              <a:rPr lang="en-GB" sz="1400" dirty="0" smtClean="0">
                <a:cs typeface="Arial" charset="0"/>
              </a:rPr>
              <a:t> </a:t>
            </a:r>
            <a:r>
              <a:rPr lang="en-GB" sz="1400" dirty="0" err="1" smtClean="0">
                <a:cs typeface="Arial" charset="0"/>
              </a:rPr>
              <a:t>awal</a:t>
            </a:r>
            <a:endParaRPr lang="en-GB" sz="1400" dirty="0" smtClean="0">
              <a:cs typeface="Arial" charset="0"/>
            </a:endParaRPr>
          </a:p>
          <a:p>
            <a:pPr marL="180975" indent="-180975">
              <a:buFontTx/>
              <a:buChar char="•"/>
            </a:pPr>
            <a:r>
              <a:rPr lang="en-GB" sz="1400" dirty="0" err="1" smtClean="0">
                <a:cs typeface="Arial" charset="0"/>
              </a:rPr>
              <a:t>negasi</a:t>
            </a:r>
            <a:r>
              <a:rPr lang="en-GB" sz="1400" dirty="0" smtClean="0">
                <a:cs typeface="Arial" charset="0"/>
              </a:rPr>
              <a:t>, </a:t>
            </a:r>
            <a:r>
              <a:rPr lang="en-GB" sz="1400" dirty="0" err="1" smtClean="0">
                <a:cs typeface="Arial" charset="0"/>
              </a:rPr>
              <a:t>pengandaian</a:t>
            </a:r>
            <a:r>
              <a:rPr lang="en-GB" sz="1400" dirty="0" smtClean="0">
                <a:cs typeface="Arial" charset="0"/>
              </a:rPr>
              <a:t>, </a:t>
            </a:r>
            <a:r>
              <a:rPr lang="en-GB" sz="1400" dirty="0" err="1" smtClean="0">
                <a:cs typeface="Arial" charset="0"/>
              </a:rPr>
              <a:t>tetapi</a:t>
            </a:r>
            <a:endParaRPr lang="en-GB" sz="1400" dirty="0" smtClean="0">
              <a:cs typeface="Arial" charset="0"/>
            </a:endParaRPr>
          </a:p>
          <a:p>
            <a:pPr marL="180975" indent="-180975">
              <a:buFontTx/>
              <a:buChar char="•"/>
            </a:pPr>
            <a:r>
              <a:rPr lang="en-GB" sz="1400" dirty="0" err="1" smtClean="0">
                <a:cs typeface="Arial" charset="0"/>
              </a:rPr>
              <a:t>sentimen</a:t>
            </a:r>
            <a:r>
              <a:rPr lang="en-GB" sz="1400" dirty="0" smtClean="0">
                <a:cs typeface="Arial" charset="0"/>
              </a:rPr>
              <a:t> </a:t>
            </a:r>
            <a:r>
              <a:rPr lang="en-GB" sz="1400" dirty="0" err="1" smtClean="0">
                <a:cs typeface="Arial" charset="0"/>
              </a:rPr>
              <a:t>akhir</a:t>
            </a:r>
            <a:r>
              <a:rPr lang="en-GB" sz="1400" dirty="0" smtClean="0">
                <a:cs typeface="Arial" charset="0"/>
              </a:rPr>
              <a:t> </a:t>
            </a:r>
            <a:r>
              <a:rPr lang="en-GB" sz="1400" dirty="0" err="1" smtClean="0">
                <a:cs typeface="Arial" charset="0"/>
              </a:rPr>
              <a:t>dengan</a:t>
            </a:r>
            <a:r>
              <a:rPr lang="en-GB" sz="1400" dirty="0" smtClean="0">
                <a:cs typeface="Arial" charset="0"/>
              </a:rPr>
              <a:t> lexicon</a:t>
            </a:r>
            <a:endParaRPr lang="en-GB" sz="1400" dirty="0">
              <a:cs typeface="Arial" charset="0"/>
            </a:endParaRPr>
          </a:p>
          <a:p>
            <a:pPr marL="180975" indent="-180975">
              <a:buFontTx/>
              <a:buChar char="•"/>
            </a:pPr>
            <a:endParaRPr lang="en-GB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284788" y="3087687"/>
            <a:ext cx="1376362" cy="2954767"/>
          </a:xfrm>
          <a:prstGeom prst="rect">
            <a:avLst/>
          </a:prstGeom>
          <a:solidFill>
            <a:srgbClr val="FFAB57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80975" indent="-180975">
              <a:buFontTx/>
              <a:buChar char="•"/>
            </a:pPr>
            <a:r>
              <a:rPr lang="en-GB" sz="1400" dirty="0" smtClean="0">
                <a:cs typeface="Arial" charset="0"/>
              </a:rPr>
              <a:t>data training </a:t>
            </a:r>
            <a:r>
              <a:rPr lang="en-GB" sz="1400" dirty="0" err="1" smtClean="0">
                <a:cs typeface="Arial" charset="0"/>
              </a:rPr>
              <a:t>dari</a:t>
            </a:r>
            <a:r>
              <a:rPr lang="en-GB" sz="1400" dirty="0" smtClean="0">
                <a:cs typeface="Arial" charset="0"/>
              </a:rPr>
              <a:t> tweet </a:t>
            </a:r>
            <a:r>
              <a:rPr lang="en-GB" sz="1400" dirty="0" err="1" smtClean="0">
                <a:cs typeface="Arial" charset="0"/>
              </a:rPr>
              <a:t>pada</a:t>
            </a:r>
            <a:r>
              <a:rPr lang="en-GB" sz="1400" dirty="0" smtClean="0">
                <a:cs typeface="Arial" charset="0"/>
              </a:rPr>
              <a:t> </a:t>
            </a:r>
            <a:r>
              <a:rPr lang="en-GB" sz="1400" dirty="0" err="1" smtClean="0">
                <a:cs typeface="Arial" charset="0"/>
              </a:rPr>
              <a:t>periode</a:t>
            </a:r>
            <a:r>
              <a:rPr lang="en-GB" sz="1400" dirty="0" smtClean="0">
                <a:cs typeface="Arial" charset="0"/>
              </a:rPr>
              <a:t> </a:t>
            </a:r>
            <a:r>
              <a:rPr lang="en-GB" sz="1400" dirty="0" err="1" smtClean="0">
                <a:cs typeface="Arial" charset="0"/>
              </a:rPr>
              <a:t>tertentu</a:t>
            </a:r>
            <a:r>
              <a:rPr lang="en-GB" sz="1400" dirty="0" smtClean="0">
                <a:cs typeface="Arial" charset="0"/>
              </a:rPr>
              <a:t> </a:t>
            </a:r>
          </a:p>
          <a:p>
            <a:pPr marL="180975" indent="-180975">
              <a:buFontTx/>
              <a:buChar char="•"/>
            </a:pPr>
            <a:r>
              <a:rPr lang="en-GB" sz="1400" dirty="0" err="1" smtClean="0">
                <a:cs typeface="Arial" charset="0"/>
              </a:rPr>
              <a:t>penentuan</a:t>
            </a:r>
            <a:r>
              <a:rPr lang="en-GB" sz="1400" dirty="0" smtClean="0">
                <a:cs typeface="Arial" charset="0"/>
              </a:rPr>
              <a:t> </a:t>
            </a:r>
            <a:r>
              <a:rPr lang="en-GB" sz="1400" dirty="0" err="1" smtClean="0">
                <a:cs typeface="Arial" charset="0"/>
              </a:rPr>
              <a:t>sentimen</a:t>
            </a:r>
            <a:r>
              <a:rPr lang="en-GB" sz="1400" dirty="0" smtClean="0">
                <a:cs typeface="Arial" charset="0"/>
              </a:rPr>
              <a:t> </a:t>
            </a:r>
            <a:r>
              <a:rPr lang="en-GB" sz="1400" dirty="0" err="1" smtClean="0">
                <a:cs typeface="Arial" charset="0"/>
              </a:rPr>
              <a:t>dengan</a:t>
            </a:r>
            <a:r>
              <a:rPr lang="en-GB" sz="1400" dirty="0" smtClean="0">
                <a:cs typeface="Arial" charset="0"/>
              </a:rPr>
              <a:t> </a:t>
            </a:r>
            <a:r>
              <a:rPr lang="en-GB" sz="1400" dirty="0" err="1" smtClean="0">
                <a:cs typeface="Arial" charset="0"/>
              </a:rPr>
              <a:t>metode</a:t>
            </a:r>
            <a:r>
              <a:rPr lang="en-GB" sz="1400" dirty="0" smtClean="0">
                <a:cs typeface="Arial" charset="0"/>
              </a:rPr>
              <a:t> SVM</a:t>
            </a:r>
            <a:endParaRPr lang="en-GB" sz="1400" dirty="0">
              <a:cs typeface="Arial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796088" y="3087688"/>
            <a:ext cx="1376362" cy="2967124"/>
          </a:xfrm>
          <a:prstGeom prst="rect">
            <a:avLst/>
          </a:prstGeom>
          <a:solidFill>
            <a:srgbClr val="FFC9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80975" indent="-180975">
              <a:buFontTx/>
              <a:buChar char="•"/>
            </a:pPr>
            <a:r>
              <a:rPr lang="sv-SE" sz="1200" dirty="0" smtClean="0">
                <a:cs typeface="Arial" charset="0"/>
              </a:rPr>
              <a:t>jika hasilnya sama antara lexicon based dan SVM maka </a:t>
            </a:r>
            <a:r>
              <a:rPr lang="en-GB" sz="1200" dirty="0" err="1" smtClean="0">
                <a:cs typeface="Arial" charset="0"/>
              </a:rPr>
              <a:t>tidak</a:t>
            </a:r>
            <a:r>
              <a:rPr lang="en-GB" sz="1200" dirty="0" smtClean="0">
                <a:cs typeface="Arial" charset="0"/>
              </a:rPr>
              <a:t> </a:t>
            </a:r>
            <a:r>
              <a:rPr lang="en-GB" sz="1200" dirty="0" err="1" smtClean="0">
                <a:cs typeface="Arial" charset="0"/>
              </a:rPr>
              <a:t>ada</a:t>
            </a:r>
            <a:r>
              <a:rPr lang="en-GB" sz="1200" dirty="0" smtClean="0">
                <a:cs typeface="Arial" charset="0"/>
              </a:rPr>
              <a:t> </a:t>
            </a:r>
            <a:r>
              <a:rPr lang="en-GB" sz="1200" dirty="0" err="1" smtClean="0">
                <a:cs typeface="Arial" charset="0"/>
              </a:rPr>
              <a:t>masalah</a:t>
            </a:r>
            <a:endParaRPr lang="en-GB" sz="1200" dirty="0" smtClean="0">
              <a:cs typeface="Arial" charset="0"/>
            </a:endParaRPr>
          </a:p>
          <a:p>
            <a:pPr marL="180975" indent="-180975">
              <a:buFontTx/>
              <a:buChar char="•"/>
            </a:pPr>
            <a:r>
              <a:rPr lang="fi-FI" sz="1200" dirty="0" smtClean="0">
                <a:cs typeface="Arial" charset="0"/>
              </a:rPr>
              <a:t>salah satu tidak beropini, maka opini satunya yg akan dipakai</a:t>
            </a:r>
          </a:p>
          <a:p>
            <a:pPr marL="180975" indent="-180975">
              <a:buFontTx/>
              <a:buChar char="•"/>
            </a:pPr>
            <a:r>
              <a:rPr lang="en-GB" sz="1200" dirty="0" err="1" smtClean="0">
                <a:cs typeface="Arial" charset="0"/>
              </a:rPr>
              <a:t>jika</a:t>
            </a:r>
            <a:r>
              <a:rPr lang="en-GB" sz="1200" dirty="0" smtClean="0">
                <a:cs typeface="Arial" charset="0"/>
              </a:rPr>
              <a:t> </a:t>
            </a:r>
            <a:r>
              <a:rPr lang="en-GB" sz="1200" dirty="0" err="1" smtClean="0">
                <a:cs typeface="Arial" charset="0"/>
              </a:rPr>
              <a:t>tidak</a:t>
            </a:r>
            <a:r>
              <a:rPr lang="en-GB" sz="1200" dirty="0" smtClean="0">
                <a:cs typeface="Arial" charset="0"/>
              </a:rPr>
              <a:t> </a:t>
            </a:r>
            <a:r>
              <a:rPr lang="en-GB" sz="1200" dirty="0" err="1" smtClean="0">
                <a:cs typeface="Arial" charset="0"/>
              </a:rPr>
              <a:t>sama</a:t>
            </a:r>
            <a:r>
              <a:rPr lang="en-GB" sz="1200" dirty="0" smtClean="0">
                <a:cs typeface="Arial" charset="0"/>
              </a:rPr>
              <a:t> yang </a:t>
            </a:r>
            <a:r>
              <a:rPr lang="en-GB" sz="1200" dirty="0" err="1" smtClean="0">
                <a:cs typeface="Arial" charset="0"/>
              </a:rPr>
              <a:t>diutamakan</a:t>
            </a:r>
            <a:r>
              <a:rPr lang="en-GB" sz="1200" dirty="0" smtClean="0">
                <a:cs typeface="Arial" charset="0"/>
              </a:rPr>
              <a:t> </a:t>
            </a:r>
            <a:r>
              <a:rPr lang="en-GB" sz="1200" dirty="0" err="1" smtClean="0">
                <a:cs typeface="Arial" charset="0"/>
              </a:rPr>
              <a:t>lebih</a:t>
            </a:r>
            <a:r>
              <a:rPr lang="en-GB" sz="1200" dirty="0" smtClean="0">
                <a:cs typeface="Arial" charset="0"/>
              </a:rPr>
              <a:t> </a:t>
            </a:r>
            <a:r>
              <a:rPr lang="en-GB" sz="1200" dirty="0" err="1" smtClean="0">
                <a:cs typeface="Arial" charset="0"/>
              </a:rPr>
              <a:t>pada</a:t>
            </a:r>
            <a:r>
              <a:rPr lang="en-GB" sz="1200" dirty="0" smtClean="0">
                <a:cs typeface="Arial" charset="0"/>
              </a:rPr>
              <a:t> SVM</a:t>
            </a:r>
            <a:endParaRPr lang="en-GB" sz="1200" dirty="0">
              <a:cs typeface="Arial" charset="0"/>
            </a:endParaRPr>
          </a:p>
          <a:p>
            <a:pPr marL="180975" indent="-180975">
              <a:buFontTx/>
              <a:buChar char="•"/>
            </a:pPr>
            <a:endParaRPr lang="en-GB" sz="12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266950" y="1614488"/>
            <a:ext cx="1854200" cy="1270000"/>
          </a:xfrm>
          <a:custGeom>
            <a:avLst/>
            <a:gdLst>
              <a:gd name="T0" fmla="*/ 1616075 w 1168"/>
              <a:gd name="T1" fmla="*/ 323850 h 800"/>
              <a:gd name="T2" fmla="*/ 1371600 w 1168"/>
              <a:gd name="T3" fmla="*/ 0 h 800"/>
              <a:gd name="T4" fmla="*/ 0 w 1168"/>
              <a:gd name="T5" fmla="*/ 0 h 800"/>
              <a:gd name="T6" fmla="*/ 244475 w 1168"/>
              <a:gd name="T7" fmla="*/ 323850 h 800"/>
              <a:gd name="T8" fmla="*/ 482600 w 1168"/>
              <a:gd name="T9" fmla="*/ 635000 h 800"/>
              <a:gd name="T10" fmla="*/ 244475 w 1168"/>
              <a:gd name="T11" fmla="*/ 946150 h 800"/>
              <a:gd name="T12" fmla="*/ 0 w 1168"/>
              <a:gd name="T13" fmla="*/ 1270000 h 800"/>
              <a:gd name="T14" fmla="*/ 1371600 w 1168"/>
              <a:gd name="T15" fmla="*/ 1270000 h 800"/>
              <a:gd name="T16" fmla="*/ 1616075 w 1168"/>
              <a:gd name="T17" fmla="*/ 946150 h 800"/>
              <a:gd name="T18" fmla="*/ 1854200 w 1168"/>
              <a:gd name="T19" fmla="*/ 635000 h 800"/>
              <a:gd name="T20" fmla="*/ 1616075 w 1168"/>
              <a:gd name="T21" fmla="*/ 323850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009193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731838" y="1614488"/>
            <a:ext cx="1898650" cy="1270000"/>
          </a:xfrm>
          <a:custGeom>
            <a:avLst/>
            <a:gdLst>
              <a:gd name="T0" fmla="*/ 1660525 w 1196"/>
              <a:gd name="T1" fmla="*/ 323850 h 800"/>
              <a:gd name="T2" fmla="*/ 1416050 w 1196"/>
              <a:gd name="T3" fmla="*/ 0 h 800"/>
              <a:gd name="T4" fmla="*/ 0 w 1196"/>
              <a:gd name="T5" fmla="*/ 0 h 800"/>
              <a:gd name="T6" fmla="*/ 0 w 1196"/>
              <a:gd name="T7" fmla="*/ 1270000 h 800"/>
              <a:gd name="T8" fmla="*/ 1416050 w 1196"/>
              <a:gd name="T9" fmla="*/ 1270000 h 800"/>
              <a:gd name="T10" fmla="*/ 1660525 w 1196"/>
              <a:gd name="T11" fmla="*/ 946150 h 800"/>
              <a:gd name="T12" fmla="*/ 1898650 w 1196"/>
              <a:gd name="T13" fmla="*/ 635000 h 800"/>
              <a:gd name="T14" fmla="*/ 1660525 w 1196"/>
              <a:gd name="T15" fmla="*/ 323850 h 8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6" h="800">
                <a:moveTo>
                  <a:pt x="1046" y="204"/>
                </a:moveTo>
                <a:lnTo>
                  <a:pt x="892" y="0"/>
                </a:lnTo>
                <a:lnTo>
                  <a:pt x="0" y="0"/>
                </a:lnTo>
                <a:lnTo>
                  <a:pt x="0" y="800"/>
                </a:lnTo>
                <a:lnTo>
                  <a:pt x="892" y="800"/>
                </a:lnTo>
                <a:lnTo>
                  <a:pt x="1046" y="596"/>
                </a:lnTo>
                <a:lnTo>
                  <a:pt x="1196" y="400"/>
                </a:lnTo>
                <a:lnTo>
                  <a:pt x="1046" y="204"/>
                </a:lnTo>
                <a:close/>
              </a:path>
            </a:pathLst>
          </a:custGeom>
          <a:solidFill>
            <a:srgbClr val="748ED6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3776663" y="1614488"/>
            <a:ext cx="1854200" cy="1270000"/>
          </a:xfrm>
          <a:custGeom>
            <a:avLst/>
            <a:gdLst>
              <a:gd name="T0" fmla="*/ 1616075 w 1168"/>
              <a:gd name="T1" fmla="*/ 323850 h 800"/>
              <a:gd name="T2" fmla="*/ 1371600 w 1168"/>
              <a:gd name="T3" fmla="*/ 0 h 800"/>
              <a:gd name="T4" fmla="*/ 0 w 1168"/>
              <a:gd name="T5" fmla="*/ 0 h 800"/>
              <a:gd name="T6" fmla="*/ 244475 w 1168"/>
              <a:gd name="T7" fmla="*/ 323850 h 800"/>
              <a:gd name="T8" fmla="*/ 482600 w 1168"/>
              <a:gd name="T9" fmla="*/ 635000 h 800"/>
              <a:gd name="T10" fmla="*/ 244475 w 1168"/>
              <a:gd name="T11" fmla="*/ 946150 h 800"/>
              <a:gd name="T12" fmla="*/ 0 w 1168"/>
              <a:gd name="T13" fmla="*/ 1270000 h 800"/>
              <a:gd name="T14" fmla="*/ 1371600 w 1168"/>
              <a:gd name="T15" fmla="*/ 1270000 h 800"/>
              <a:gd name="T16" fmla="*/ 1616075 w 1168"/>
              <a:gd name="T17" fmla="*/ 946150 h 800"/>
              <a:gd name="T18" fmla="*/ 1854200 w 1168"/>
              <a:gd name="T19" fmla="*/ 635000 h 800"/>
              <a:gd name="T20" fmla="*/ 1616075 w 1168"/>
              <a:gd name="T21" fmla="*/ 323850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99CCFF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5284788" y="1614488"/>
            <a:ext cx="1857375" cy="1270000"/>
          </a:xfrm>
          <a:custGeom>
            <a:avLst/>
            <a:gdLst>
              <a:gd name="T0" fmla="*/ 1619250 w 1170"/>
              <a:gd name="T1" fmla="*/ 323850 h 800"/>
              <a:gd name="T2" fmla="*/ 1371600 w 1170"/>
              <a:gd name="T3" fmla="*/ 0 h 800"/>
              <a:gd name="T4" fmla="*/ 0 w 1170"/>
              <a:gd name="T5" fmla="*/ 0 h 800"/>
              <a:gd name="T6" fmla="*/ 247650 w 1170"/>
              <a:gd name="T7" fmla="*/ 323850 h 800"/>
              <a:gd name="T8" fmla="*/ 485775 w 1170"/>
              <a:gd name="T9" fmla="*/ 635000 h 800"/>
              <a:gd name="T10" fmla="*/ 247650 w 1170"/>
              <a:gd name="T11" fmla="*/ 946150 h 800"/>
              <a:gd name="T12" fmla="*/ 0 w 1170"/>
              <a:gd name="T13" fmla="*/ 1270000 h 800"/>
              <a:gd name="T14" fmla="*/ 1371600 w 1170"/>
              <a:gd name="T15" fmla="*/ 1270000 h 800"/>
              <a:gd name="T16" fmla="*/ 1619250 w 1170"/>
              <a:gd name="T17" fmla="*/ 946150 h 800"/>
              <a:gd name="T18" fmla="*/ 1857375 w 1170"/>
              <a:gd name="T19" fmla="*/ 635000 h 800"/>
              <a:gd name="T20" fmla="*/ 1619250 w 1170"/>
              <a:gd name="T21" fmla="*/ 323850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0" h="800">
                <a:moveTo>
                  <a:pt x="1020" y="204"/>
                </a:moveTo>
                <a:lnTo>
                  <a:pt x="864" y="0"/>
                </a:lnTo>
                <a:lnTo>
                  <a:pt x="0" y="0"/>
                </a:lnTo>
                <a:lnTo>
                  <a:pt x="156" y="204"/>
                </a:lnTo>
                <a:lnTo>
                  <a:pt x="306" y="400"/>
                </a:lnTo>
                <a:lnTo>
                  <a:pt x="156" y="596"/>
                </a:lnTo>
                <a:lnTo>
                  <a:pt x="0" y="800"/>
                </a:lnTo>
                <a:lnTo>
                  <a:pt x="864" y="800"/>
                </a:lnTo>
                <a:lnTo>
                  <a:pt x="1020" y="596"/>
                </a:lnTo>
                <a:lnTo>
                  <a:pt x="1170" y="400"/>
                </a:lnTo>
                <a:lnTo>
                  <a:pt x="1020" y="204"/>
                </a:lnTo>
                <a:close/>
              </a:path>
            </a:pathLst>
          </a:custGeom>
          <a:solidFill>
            <a:srgbClr val="FFAB57"/>
          </a:solidFill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/>
          </p:cNvSpPr>
          <p:nvPr/>
        </p:nvSpPr>
        <p:spPr bwMode="auto">
          <a:xfrm>
            <a:off x="6796088" y="1614488"/>
            <a:ext cx="1854200" cy="1270000"/>
          </a:xfrm>
          <a:custGeom>
            <a:avLst/>
            <a:gdLst>
              <a:gd name="T0" fmla="*/ 1616075 w 1168"/>
              <a:gd name="T1" fmla="*/ 323850 h 800"/>
              <a:gd name="T2" fmla="*/ 1371600 w 1168"/>
              <a:gd name="T3" fmla="*/ 0 h 800"/>
              <a:gd name="T4" fmla="*/ 0 w 1168"/>
              <a:gd name="T5" fmla="*/ 0 h 800"/>
              <a:gd name="T6" fmla="*/ 244475 w 1168"/>
              <a:gd name="T7" fmla="*/ 323850 h 800"/>
              <a:gd name="T8" fmla="*/ 482600 w 1168"/>
              <a:gd name="T9" fmla="*/ 635000 h 800"/>
              <a:gd name="T10" fmla="*/ 244475 w 1168"/>
              <a:gd name="T11" fmla="*/ 946150 h 800"/>
              <a:gd name="T12" fmla="*/ 0 w 1168"/>
              <a:gd name="T13" fmla="*/ 1270000 h 800"/>
              <a:gd name="T14" fmla="*/ 1371600 w 1168"/>
              <a:gd name="T15" fmla="*/ 1270000 h 800"/>
              <a:gd name="T16" fmla="*/ 1616075 w 1168"/>
              <a:gd name="T17" fmla="*/ 946150 h 800"/>
              <a:gd name="T18" fmla="*/ 1854200 w 1168"/>
              <a:gd name="T19" fmla="*/ 635000 h 800"/>
              <a:gd name="T20" fmla="*/ 1616075 w 1168"/>
              <a:gd name="T21" fmla="*/ 323850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FFC993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656746" y="2066925"/>
            <a:ext cx="14943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 err="1" smtClean="0">
                <a:cs typeface="Arial" charset="0"/>
              </a:rPr>
              <a:t>Preprocessing</a:t>
            </a:r>
            <a:endParaRPr lang="en-GB" sz="1600" dirty="0">
              <a:cs typeface="Arial" charset="0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871237" y="2015911"/>
            <a:ext cx="16081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 err="1" smtClean="0">
                <a:cs typeface="Arial" charset="0"/>
              </a:rPr>
              <a:t>Pengumpulan</a:t>
            </a:r>
            <a:r>
              <a:rPr lang="en-GB" dirty="0" smtClean="0">
                <a:cs typeface="Arial" charset="0"/>
              </a:rPr>
              <a:t/>
            </a:r>
            <a:br>
              <a:rPr lang="en-GB" dirty="0" smtClean="0">
                <a:cs typeface="Arial" charset="0"/>
              </a:rPr>
            </a:br>
            <a:r>
              <a:rPr lang="en-GB" dirty="0" smtClean="0">
                <a:cs typeface="Arial" charset="0"/>
              </a:rPr>
              <a:t>Corpus</a:t>
            </a:r>
            <a:endParaRPr lang="en-GB" dirty="0">
              <a:cs typeface="Arial" charset="0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4360090" y="1980427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 smtClean="0">
                <a:cs typeface="Arial" charset="0"/>
              </a:rPr>
              <a:t>Opinion </a:t>
            </a:r>
          </a:p>
          <a:p>
            <a:r>
              <a:rPr lang="en-GB" dirty="0" smtClean="0">
                <a:cs typeface="Arial" charset="0"/>
              </a:rPr>
              <a:t>lexicon</a:t>
            </a:r>
            <a:endParaRPr lang="en-GB" dirty="0">
              <a:cs typeface="Arial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5959475" y="2065338"/>
            <a:ext cx="684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 smtClean="0">
                <a:cs typeface="Arial" charset="0"/>
              </a:rPr>
              <a:t>SVM</a:t>
            </a:r>
            <a:endParaRPr lang="en-GB" dirty="0">
              <a:cs typeface="Arial" charset="0"/>
            </a:endParaRP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7279502" y="2066925"/>
            <a:ext cx="13516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 smtClean="0">
                <a:cs typeface="Arial" charset="0"/>
              </a:rPr>
              <a:t>Final check</a:t>
            </a:r>
            <a:endParaRPr lang="en-GB" dirty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Penelitian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Implementasi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pembuatan</a:t>
            </a:r>
            <a:r>
              <a:rPr lang="en-US" sz="2800" dirty="0" smtClean="0"/>
              <a:t> </a:t>
            </a:r>
            <a:r>
              <a:rPr lang="en-US" sz="2800" dirty="0" err="1" smtClean="0"/>
              <a:t>kode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pembangunan</a:t>
            </a:r>
            <a:r>
              <a:rPr lang="en-US" sz="2800" dirty="0" smtClean="0"/>
              <a:t> </a:t>
            </a:r>
            <a:r>
              <a:rPr lang="en-US" sz="2800" dirty="0" smtClean="0"/>
              <a:t>basis data.</a:t>
            </a:r>
            <a:endParaRPr lang="en-US" sz="2800" dirty="0" smtClean="0"/>
          </a:p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Pengujian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perhitungan</a:t>
            </a:r>
            <a:r>
              <a:rPr lang="en-US" sz="2800" dirty="0" smtClean="0"/>
              <a:t> </a:t>
            </a:r>
            <a:r>
              <a:rPr lang="en-US" sz="2800" dirty="0" err="1" smtClean="0"/>
              <a:t>akurasi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.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i="1" dirty="0" smtClean="0"/>
              <a:t>precision , recall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F-score</a:t>
            </a:r>
            <a:r>
              <a:rPr lang="en-US" sz="2800" dirty="0" smtClean="0"/>
              <a:t>.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Daftar</a:t>
            </a:r>
            <a:r>
              <a:rPr lang="en-GB" dirty="0" smtClean="0"/>
              <a:t> </a:t>
            </a:r>
            <a:r>
              <a:rPr lang="en-GB" dirty="0" err="1" smtClean="0"/>
              <a:t>Puskata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r>
              <a:rPr lang="en-US" sz="1800" dirty="0" err="1" smtClean="0"/>
              <a:t>Aliandu,P</a:t>
            </a:r>
            <a:r>
              <a:rPr lang="en-US" sz="1800" dirty="0" smtClean="0"/>
              <a:t>.,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Winarko,E</a:t>
            </a:r>
            <a:r>
              <a:rPr lang="en-US" sz="1800" dirty="0" smtClean="0"/>
              <a:t>., 2012 </a:t>
            </a:r>
            <a:r>
              <a:rPr lang="en-US" sz="1800" i="1" dirty="0" err="1" smtClean="0"/>
              <a:t>Analisis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Sentimen</a:t>
            </a:r>
            <a:r>
              <a:rPr lang="en-US" sz="1800" i="1" dirty="0" smtClean="0"/>
              <a:t> Tweet </a:t>
            </a:r>
            <a:r>
              <a:rPr lang="en-US" sz="1800" i="1" dirty="0" err="1" smtClean="0"/>
              <a:t>Berbahasa</a:t>
            </a:r>
            <a:r>
              <a:rPr lang="en-US" sz="1800" i="1" dirty="0" smtClean="0"/>
              <a:t> Indonesia </a:t>
            </a:r>
            <a:r>
              <a:rPr lang="en-US" sz="1800" i="1" dirty="0" err="1" smtClean="0"/>
              <a:t>di</a:t>
            </a:r>
            <a:r>
              <a:rPr lang="en-US" sz="1800" i="1" dirty="0" smtClean="0"/>
              <a:t> Twitter</a:t>
            </a:r>
            <a:r>
              <a:rPr lang="en-US" sz="1800" dirty="0" smtClean="0"/>
              <a:t>. </a:t>
            </a:r>
            <a:r>
              <a:rPr lang="en-US" sz="1800" dirty="0" err="1" smtClean="0"/>
              <a:t>Universitas</a:t>
            </a:r>
            <a:r>
              <a:rPr lang="en-US" sz="1800" dirty="0" smtClean="0"/>
              <a:t> </a:t>
            </a:r>
            <a:r>
              <a:rPr lang="en-US" sz="1800" dirty="0" err="1" smtClean="0"/>
              <a:t>Gadjah</a:t>
            </a:r>
            <a:r>
              <a:rPr lang="en-US" sz="1800" dirty="0" smtClean="0"/>
              <a:t> </a:t>
            </a:r>
            <a:r>
              <a:rPr lang="en-US" sz="1800" dirty="0" err="1" smtClean="0"/>
              <a:t>Mada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Franky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Manurung</a:t>
            </a:r>
            <a:r>
              <a:rPr lang="en-US" sz="1800" dirty="0" smtClean="0"/>
              <a:t>, R., 2008 </a:t>
            </a:r>
            <a:r>
              <a:rPr lang="en-US" sz="1800" i="1" dirty="0" smtClean="0"/>
              <a:t>Machine Learning-based Sentiment Analysis of Automatic Indonesian Translations of English Movie Reviews</a:t>
            </a:r>
            <a:r>
              <a:rPr lang="en-US" sz="1800" dirty="0" smtClean="0"/>
              <a:t>. University of Indonesia. </a:t>
            </a:r>
          </a:p>
          <a:p>
            <a:r>
              <a:rPr lang="en-US" sz="1800" dirty="0" smtClean="0"/>
              <a:t>Go, A., </a:t>
            </a:r>
            <a:r>
              <a:rPr lang="en-US" sz="1800" dirty="0" err="1" smtClean="0"/>
              <a:t>Bhayani,R</a:t>
            </a:r>
            <a:r>
              <a:rPr lang="en-US" sz="1800" dirty="0" smtClean="0"/>
              <a:t>. </a:t>
            </a:r>
            <a:r>
              <a:rPr lang="en-US" sz="1800" dirty="0" err="1" smtClean="0"/>
              <a:t>dan</a:t>
            </a:r>
            <a:r>
              <a:rPr lang="en-US" sz="1800" dirty="0" smtClean="0"/>
              <a:t> Huang, L., 2009, </a:t>
            </a:r>
            <a:r>
              <a:rPr lang="en-US" sz="1800" i="1" dirty="0" smtClean="0"/>
              <a:t>Twitter Sentiment Classification using Distant Supervision</a:t>
            </a:r>
            <a:r>
              <a:rPr lang="en-US" sz="1800" dirty="0" smtClean="0"/>
              <a:t>, CS224N Project Report, Stanford.</a:t>
            </a:r>
          </a:p>
          <a:p>
            <a:r>
              <a:rPr lang="en-US" sz="1800" dirty="0" err="1" smtClean="0"/>
              <a:t>Harb</a:t>
            </a:r>
            <a:r>
              <a:rPr lang="en-US" sz="1800" dirty="0" smtClean="0"/>
              <a:t>, A., </a:t>
            </a:r>
            <a:r>
              <a:rPr lang="en-US" sz="1800" dirty="0" err="1" smtClean="0"/>
              <a:t>Plantie</a:t>
            </a:r>
            <a:r>
              <a:rPr lang="en-US" sz="1800" dirty="0" smtClean="0"/>
              <a:t>, M., </a:t>
            </a:r>
            <a:r>
              <a:rPr lang="en-US" sz="1800" dirty="0" err="1" smtClean="0"/>
              <a:t>dan</a:t>
            </a:r>
            <a:r>
              <a:rPr lang="en-US" sz="1800" dirty="0" smtClean="0"/>
              <a:t> Dray, G. 2008, </a:t>
            </a:r>
            <a:r>
              <a:rPr lang="en-US" sz="1800" i="1" dirty="0" smtClean="0"/>
              <a:t>Web Opinion Mining: How to extract opinions from blogs?</a:t>
            </a:r>
            <a:r>
              <a:rPr lang="en-US" sz="1800" dirty="0" smtClean="0"/>
              <a:t> inCSTST’08 : International Conference on Soft Computing as </a:t>
            </a:r>
            <a:r>
              <a:rPr lang="en-US" sz="1800" dirty="0" err="1" smtClean="0"/>
              <a:t>Transdisciplinary</a:t>
            </a:r>
            <a:r>
              <a:rPr lang="en-US" sz="1800" dirty="0" smtClean="0"/>
              <a:t> Science and Technology</a:t>
            </a:r>
          </a:p>
          <a:p>
            <a:r>
              <a:rPr lang="en-US" sz="1800" dirty="0" err="1" smtClean="0"/>
              <a:t>Komansilan,E</a:t>
            </a:r>
            <a:r>
              <a:rPr lang="en-US" sz="1800" dirty="0" smtClean="0"/>
              <a:t>.,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Winarko,E</a:t>
            </a:r>
            <a:r>
              <a:rPr lang="en-US" sz="1800" dirty="0" smtClean="0"/>
              <a:t>., 2012 </a:t>
            </a:r>
            <a:r>
              <a:rPr lang="en-US" sz="1800" i="1" dirty="0" err="1" smtClean="0"/>
              <a:t>Penambangan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Opini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Pada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situs</a:t>
            </a:r>
            <a:r>
              <a:rPr lang="en-US" sz="1800" i="1" dirty="0" smtClean="0"/>
              <a:t> Review Film </a:t>
            </a:r>
            <a:r>
              <a:rPr lang="en-US" sz="1800" i="1" dirty="0" err="1" smtClean="0"/>
              <a:t>Berbahasa</a:t>
            </a:r>
            <a:r>
              <a:rPr lang="en-US" sz="1800" i="1" dirty="0" smtClean="0"/>
              <a:t> Indonesia</a:t>
            </a:r>
            <a:r>
              <a:rPr lang="en-US" sz="1800" dirty="0" smtClean="0"/>
              <a:t>. </a:t>
            </a:r>
            <a:r>
              <a:rPr lang="en-US" sz="1800" dirty="0" err="1" smtClean="0"/>
              <a:t>Universitas</a:t>
            </a:r>
            <a:r>
              <a:rPr lang="en-US" sz="1800" dirty="0" smtClean="0"/>
              <a:t> </a:t>
            </a:r>
            <a:r>
              <a:rPr lang="en-US" sz="1800" dirty="0" err="1" smtClean="0"/>
              <a:t>Gadjah</a:t>
            </a:r>
            <a:r>
              <a:rPr lang="en-US" sz="1800" dirty="0" smtClean="0"/>
              <a:t> </a:t>
            </a:r>
            <a:r>
              <a:rPr lang="en-US" sz="1800" dirty="0" err="1" smtClean="0"/>
              <a:t>Mada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Daftar</a:t>
            </a:r>
            <a:r>
              <a:rPr lang="en-GB" dirty="0" smtClean="0"/>
              <a:t> </a:t>
            </a:r>
            <a:r>
              <a:rPr lang="en-GB" dirty="0" err="1" smtClean="0"/>
              <a:t>Puskata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r>
              <a:rPr lang="en-US" sz="1800" dirty="0" smtClean="0"/>
              <a:t>Pang B., Lee, L., </a:t>
            </a:r>
            <a:r>
              <a:rPr lang="en-US" sz="1800" dirty="0" err="1" smtClean="0"/>
              <a:t>dan</a:t>
            </a:r>
            <a:r>
              <a:rPr lang="en-US" sz="1800" dirty="0" smtClean="0"/>
              <a:t>  </a:t>
            </a:r>
            <a:r>
              <a:rPr lang="en-US" sz="1800" dirty="0" err="1" smtClean="0"/>
              <a:t>Vaithyanathan</a:t>
            </a:r>
            <a:r>
              <a:rPr lang="en-US" sz="1800" dirty="0" smtClean="0"/>
              <a:t> S. , 2002,  </a:t>
            </a:r>
            <a:r>
              <a:rPr lang="en-US" sz="1800" i="1" dirty="0" smtClean="0"/>
              <a:t>Thumbs up? Sentiment Classification using Machine Learning Techniques. In </a:t>
            </a:r>
            <a:r>
              <a:rPr lang="en-US" sz="1800" i="1" dirty="0" err="1" smtClean="0"/>
              <a:t>Procceedings</a:t>
            </a:r>
            <a:r>
              <a:rPr lang="en-US" sz="1800" i="1" dirty="0" smtClean="0"/>
              <a:t> of the Conference on Empirical Methods in Natural Language Processing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Pak,A</a:t>
            </a:r>
            <a:r>
              <a:rPr lang="en-US" sz="1800" dirty="0" smtClean="0"/>
              <a:t>.,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Paurobek</a:t>
            </a:r>
            <a:r>
              <a:rPr lang="en-US" sz="1800" dirty="0" smtClean="0"/>
              <a:t>, P., 2010, </a:t>
            </a:r>
            <a:r>
              <a:rPr lang="en-US" sz="1800" i="1" dirty="0" smtClean="0"/>
              <a:t>Twitter as a Corpus for sentiment Analysis and Opinion Mining</a:t>
            </a:r>
            <a:r>
              <a:rPr lang="en-US" sz="1800" dirty="0" smtClean="0"/>
              <a:t>, </a:t>
            </a:r>
            <a:r>
              <a:rPr lang="en-US" sz="1800" dirty="0" err="1" smtClean="0"/>
              <a:t>Universite</a:t>
            </a:r>
            <a:r>
              <a:rPr lang="en-US" sz="1800" dirty="0" smtClean="0"/>
              <a:t> de Paris-</a:t>
            </a:r>
            <a:r>
              <a:rPr lang="en-US" sz="1800" dirty="0" err="1" smtClean="0"/>
              <a:t>sud</a:t>
            </a:r>
            <a:r>
              <a:rPr lang="en-US" sz="1800" dirty="0" smtClean="0"/>
              <a:t>, </a:t>
            </a:r>
            <a:r>
              <a:rPr lang="en-US" sz="1800" dirty="0" err="1" smtClean="0"/>
              <a:t>Laboratoire</a:t>
            </a:r>
            <a:r>
              <a:rPr lang="en-US" sz="1800" dirty="0" smtClean="0"/>
              <a:t> LIMSI-CNRS. </a:t>
            </a:r>
            <a:r>
              <a:rPr lang="en-US" sz="1800" dirty="0" err="1" smtClean="0"/>
              <a:t>Batiment</a:t>
            </a:r>
            <a:r>
              <a:rPr lang="en-US" sz="1800" dirty="0" smtClean="0"/>
              <a:t> 508, F-91405 </a:t>
            </a:r>
            <a:r>
              <a:rPr lang="en-US" sz="1800" dirty="0" err="1" smtClean="0"/>
              <a:t>Orsay</a:t>
            </a:r>
            <a:r>
              <a:rPr lang="en-US" sz="1800" dirty="0" smtClean="0"/>
              <a:t> </a:t>
            </a:r>
            <a:r>
              <a:rPr lang="en-US" sz="1800" dirty="0" err="1" smtClean="0"/>
              <a:t>Cedex</a:t>
            </a:r>
            <a:r>
              <a:rPr lang="en-US" sz="1800" dirty="0" smtClean="0"/>
              <a:t>, France</a:t>
            </a:r>
          </a:p>
          <a:p>
            <a:r>
              <a:rPr lang="en-US" sz="1800" dirty="0" smtClean="0"/>
              <a:t>Quirk, R., </a:t>
            </a:r>
            <a:r>
              <a:rPr lang="en-US" sz="1800" dirty="0" err="1" smtClean="0"/>
              <a:t>GreenBaum</a:t>
            </a:r>
            <a:r>
              <a:rPr lang="en-US" sz="1800" dirty="0" smtClean="0"/>
              <a:t>, S., Leech, G.,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Svantvik</a:t>
            </a:r>
            <a:r>
              <a:rPr lang="en-US" sz="1800" dirty="0" smtClean="0"/>
              <a:t>, J., </a:t>
            </a:r>
            <a:r>
              <a:rPr lang="en-US" sz="1800" i="1" dirty="0" smtClean="0"/>
              <a:t>A Comprehensive Grammar of The English Language</a:t>
            </a:r>
            <a:r>
              <a:rPr lang="en-US" sz="1800" dirty="0" smtClean="0"/>
              <a:t>, In London, 1985.</a:t>
            </a:r>
          </a:p>
          <a:p>
            <a:r>
              <a:rPr lang="en-US" sz="1800" dirty="0" err="1" smtClean="0"/>
              <a:t>Rasyi,A</a:t>
            </a:r>
            <a:r>
              <a:rPr lang="en-US" sz="1800" dirty="0" smtClean="0"/>
              <a:t>., </a:t>
            </a:r>
            <a:r>
              <a:rPr lang="en-US" sz="1800" dirty="0" err="1" smtClean="0"/>
              <a:t>Purwarianti,A</a:t>
            </a:r>
            <a:r>
              <a:rPr lang="en-US" sz="1800" dirty="0" smtClean="0"/>
              <a:t>., 2011, </a:t>
            </a:r>
            <a:r>
              <a:rPr lang="en-US" sz="1800" i="1" dirty="0" smtClean="0"/>
              <a:t>Sentiment Classification for Indonesian Message in Social Media, School of Electrical and Informatics Engineering</a:t>
            </a:r>
            <a:r>
              <a:rPr lang="en-US" sz="1800" dirty="0" smtClean="0"/>
              <a:t>, Bandung Institute of Technology</a:t>
            </a:r>
          </a:p>
          <a:p>
            <a:r>
              <a:rPr lang="en-US" sz="1800" dirty="0" err="1" smtClean="0"/>
              <a:t>Risbergen</a:t>
            </a:r>
            <a:r>
              <a:rPr lang="en-US" sz="1800" dirty="0" smtClean="0"/>
              <a:t>, V. </a:t>
            </a:r>
            <a:r>
              <a:rPr lang="en-US" sz="1800" i="1" dirty="0" smtClean="0"/>
              <a:t>Information </a:t>
            </a:r>
            <a:r>
              <a:rPr lang="en-US" sz="1800" i="1" dirty="0" err="1" smtClean="0"/>
              <a:t>Retrival</a:t>
            </a:r>
            <a:r>
              <a:rPr lang="en-US" sz="1800" i="1" dirty="0" smtClean="0"/>
              <a:t>, 2</a:t>
            </a:r>
            <a:r>
              <a:rPr lang="en-US" sz="1800" i="1" baseline="30000" dirty="0" smtClean="0"/>
              <a:t>nd</a:t>
            </a:r>
            <a:r>
              <a:rPr lang="en-US" sz="1800" i="1" dirty="0" smtClean="0"/>
              <a:t> edition</a:t>
            </a:r>
            <a:r>
              <a:rPr lang="en-US" sz="1800" dirty="0" smtClean="0"/>
              <a:t>. In </a:t>
            </a:r>
            <a:r>
              <a:rPr lang="en-US" sz="1800" dirty="0" err="1" smtClean="0"/>
              <a:t>Butterworths</a:t>
            </a:r>
            <a:r>
              <a:rPr lang="en-US" sz="1800" dirty="0" smtClean="0"/>
              <a:t>, London,1979.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Daftar</a:t>
            </a:r>
            <a:r>
              <a:rPr lang="en-GB" dirty="0" smtClean="0"/>
              <a:t> </a:t>
            </a:r>
            <a:r>
              <a:rPr lang="en-GB" dirty="0" err="1" smtClean="0"/>
              <a:t>Puskata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22124"/>
          </a:xfrm>
        </p:spPr>
        <p:txBody>
          <a:bodyPr/>
          <a:lstStyle/>
          <a:p>
            <a:r>
              <a:rPr lang="en-US" sz="1800" dirty="0" err="1" smtClean="0"/>
              <a:t>Semiocast,semiocast.com</a:t>
            </a:r>
            <a:r>
              <a:rPr lang="en-US" sz="1800" dirty="0" smtClean="0"/>
              <a:t>/publications/2012_01_31_Brazil_becomes_2nd_country_on_Twitter_superseds_Japan, </a:t>
            </a:r>
            <a:r>
              <a:rPr lang="en-US" sz="1800" dirty="0" err="1" smtClean="0"/>
              <a:t>diakses</a:t>
            </a:r>
            <a:r>
              <a:rPr lang="en-US" sz="1800" dirty="0" smtClean="0"/>
              <a:t> 30 Mei 2012</a:t>
            </a:r>
          </a:p>
          <a:p>
            <a:r>
              <a:rPr lang="en-US" sz="1800" dirty="0" err="1" smtClean="0"/>
              <a:t>Socialbakers</a:t>
            </a:r>
            <a:r>
              <a:rPr lang="en-US" sz="1800" dirty="0" smtClean="0"/>
              <a:t>, </a:t>
            </a:r>
            <a:r>
              <a:rPr lang="en-US" sz="1800" u="sng" dirty="0" smtClean="0">
                <a:hlinkClick r:id="rId3"/>
              </a:rPr>
              <a:t>www.socialbakers.com/facebook-statistics/</a:t>
            </a:r>
            <a:r>
              <a:rPr lang="en-US" sz="1800" dirty="0" smtClean="0"/>
              <a:t>, </a:t>
            </a:r>
            <a:r>
              <a:rPr lang="en-US" sz="1800" dirty="0" err="1" smtClean="0"/>
              <a:t>diakses</a:t>
            </a:r>
            <a:r>
              <a:rPr lang="en-US" sz="1800" dirty="0" smtClean="0"/>
              <a:t> 30 Mei 2012</a:t>
            </a:r>
          </a:p>
          <a:p>
            <a:r>
              <a:rPr lang="en-US" sz="1800" dirty="0" smtClean="0"/>
              <a:t>Zhang, C., </a:t>
            </a:r>
            <a:r>
              <a:rPr lang="en-US" sz="1800" dirty="0" err="1" smtClean="0"/>
              <a:t>Zuo</a:t>
            </a:r>
            <a:r>
              <a:rPr lang="en-US" sz="1800" dirty="0" smtClean="0"/>
              <a:t>, W., </a:t>
            </a:r>
            <a:r>
              <a:rPr lang="en-US" sz="1800" dirty="0" err="1" smtClean="0"/>
              <a:t>Peng</a:t>
            </a:r>
            <a:r>
              <a:rPr lang="en-US" sz="1800" dirty="0" smtClean="0"/>
              <a:t>, Tao., </a:t>
            </a:r>
            <a:r>
              <a:rPr lang="en-US" sz="1800" dirty="0" err="1" smtClean="0"/>
              <a:t>dan</a:t>
            </a:r>
            <a:r>
              <a:rPr lang="en-US" sz="1800" dirty="0" smtClean="0"/>
              <a:t> He, </a:t>
            </a:r>
            <a:r>
              <a:rPr lang="en-US" sz="1800" dirty="0" err="1" smtClean="0"/>
              <a:t>Fengling</a:t>
            </a:r>
            <a:r>
              <a:rPr lang="en-US" sz="1800" dirty="0" smtClean="0"/>
              <a:t>., 2008 </a:t>
            </a:r>
            <a:r>
              <a:rPr lang="en-US" sz="1800" i="1" dirty="0" smtClean="0"/>
              <a:t>Sentiment Classification for Chinese Reviews Using Machine Learning Methods Based on String Kernel. In International Conference on Convergence and Hybrid Information Technology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443" y="1284501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TERIMA KASIH</a:t>
            </a:r>
            <a:endParaRPr lang="en-GB" sz="60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5056"/>
            <a:ext cx="6221413" cy="1752600"/>
          </a:xfrm>
        </p:spPr>
        <p:txBody>
          <a:bodyPr/>
          <a:lstStyle/>
          <a:p>
            <a:endParaRPr lang="en-GB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Latar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en-US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38582" y="2164149"/>
            <a:ext cx="69500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sz="2800" b="1" dirty="0" smtClean="0"/>
              <a:t>Opinion mining  (OM)  </a:t>
            </a:r>
            <a:r>
              <a:rPr lang="en-US" sz="2800" b="1" dirty="0" err="1" smtClean="0"/>
              <a:t>adalah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penelitian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diantara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information Extraction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computational linguistics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dimana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tidak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berfokus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topiknya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tetapi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opini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terkandung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didalamnya</a:t>
            </a:r>
            <a:r>
              <a:rPr lang="en-US" sz="2800" b="1" dirty="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Latar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en-US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38582" y="2164149"/>
            <a:ext cx="69500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Sentiment Analysis,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Sentiment </a:t>
            </a:r>
            <a:r>
              <a:rPr lang="en-US" sz="2800" dirty="0" err="1" smtClean="0"/>
              <a:t>Classiﬁcation</a:t>
            </a:r>
            <a:r>
              <a:rPr lang="en-US" sz="2800" dirty="0" smtClean="0"/>
              <a:t>,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Opinion Extraction</a:t>
            </a:r>
          </a:p>
          <a:p>
            <a:pPr>
              <a:buNone/>
            </a:pP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lain </a:t>
            </a:r>
            <a:r>
              <a:rPr lang="en-US" sz="2800" dirty="0" err="1" smtClean="0"/>
              <a:t>dari</a:t>
            </a:r>
            <a:r>
              <a:rPr lang="en-US" sz="2800" dirty="0" smtClean="0"/>
              <a:t> Opinion Mining.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Latar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en-US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01512" y="1793446"/>
            <a:ext cx="69500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opini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</a:t>
            </a:r>
            <a:r>
              <a:rPr lang="en-US" sz="2800" dirty="0" err="1" smtClean="0"/>
              <a:t>rencana</a:t>
            </a:r>
            <a:r>
              <a:rPr lang="en-US" sz="2800" dirty="0" smtClean="0"/>
              <a:t> </a:t>
            </a:r>
            <a:r>
              <a:rPr lang="en-US" sz="2800" dirty="0" err="1" smtClean="0"/>
              <a:t>kenaikan</a:t>
            </a:r>
            <a:r>
              <a:rPr lang="en-US" sz="2800" dirty="0" smtClean="0"/>
              <a:t> BBM?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pendapat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Mr.X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mencalonkan</a:t>
            </a:r>
            <a:r>
              <a:rPr lang="en-US" sz="2800" dirty="0" smtClean="0"/>
              <a:t> </a:t>
            </a:r>
            <a:r>
              <a:rPr lang="en-US" sz="2800" dirty="0" err="1" smtClean="0"/>
              <a:t>diri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presiden</a:t>
            </a:r>
            <a:r>
              <a:rPr lang="en-US" sz="2800" dirty="0" smtClean="0"/>
              <a:t> 2014?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Pelanggan</a:t>
            </a:r>
            <a:r>
              <a:rPr lang="en-US" sz="2800" dirty="0" smtClean="0"/>
              <a:t> </a:t>
            </a:r>
            <a:r>
              <a:rPr lang="en-US" sz="2800" dirty="0" err="1" smtClean="0"/>
              <a:t>kami</a:t>
            </a:r>
            <a:r>
              <a:rPr lang="en-US" sz="2800" dirty="0" smtClean="0"/>
              <a:t> </a:t>
            </a:r>
            <a:r>
              <a:rPr lang="en-US" sz="2800" dirty="0" err="1" smtClean="0"/>
              <a:t>puas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/</a:t>
            </a:r>
            <a:r>
              <a:rPr lang="en-US" sz="2800" dirty="0" err="1" smtClean="0"/>
              <a:t>pelayan</a:t>
            </a:r>
            <a:r>
              <a:rPr lang="en-US" sz="2800" dirty="0" smtClean="0"/>
              <a:t> </a:t>
            </a:r>
            <a:r>
              <a:rPr lang="en-US" sz="2800" dirty="0" err="1" smtClean="0"/>
              <a:t>kami</a:t>
            </a:r>
            <a:r>
              <a:rPr lang="en-US" sz="2800" dirty="0" smtClean="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Latar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en-US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4442" y="2238289"/>
            <a:ext cx="69500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sz="2800" dirty="0" err="1" smtClean="0"/>
              <a:t>Opini</a:t>
            </a:r>
            <a:r>
              <a:rPr lang="en-US" sz="2800" dirty="0" smtClean="0"/>
              <a:t> </a:t>
            </a:r>
            <a:r>
              <a:rPr lang="en-US" sz="2800" dirty="0" err="1" smtClean="0"/>
              <a:t>orang</a:t>
            </a:r>
            <a:r>
              <a:rPr lang="en-US" sz="2800" dirty="0" smtClean="0"/>
              <a:t> lain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</a:t>
            </a:r>
            <a:r>
              <a:rPr lang="en-US" sz="2800" dirty="0" err="1" smtClean="0"/>
              <a:t>sesuatu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penting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bahan</a:t>
            </a:r>
            <a:r>
              <a:rPr lang="en-US" sz="2800" dirty="0" smtClean="0"/>
              <a:t> </a:t>
            </a:r>
            <a:r>
              <a:rPr lang="en-US" sz="2800" dirty="0" err="1" smtClean="0"/>
              <a:t>pertimbangan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pengambilan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Latar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en-US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4442" y="2238289"/>
            <a:ext cx="6950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sz="2800" dirty="0" smtClean="0"/>
              <a:t>xx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785840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Latar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en-US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4442" y="2238289"/>
            <a:ext cx="6950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sz="2800" dirty="0" smtClean="0"/>
              <a:t>xx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3893" y="1297147"/>
            <a:ext cx="6582290" cy="473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Latar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en-US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4442" y="2238289"/>
            <a:ext cx="69500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potensi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i="1" dirty="0" smtClean="0"/>
              <a:t>social media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i="1" dirty="0" smtClean="0"/>
              <a:t>opinion mining,</a:t>
            </a:r>
            <a:r>
              <a:rPr lang="en-US" sz="2800" dirty="0" smtClean="0"/>
              <a:t> yang </a:t>
            </a:r>
            <a:r>
              <a:rPr lang="en-US" sz="2800" dirty="0" err="1" smtClean="0"/>
              <a:t>nantinya</a:t>
            </a:r>
            <a:r>
              <a:rPr lang="en-US" sz="2800" dirty="0" smtClean="0"/>
              <a:t> </a:t>
            </a:r>
            <a:r>
              <a:rPr lang="en-US" sz="2800" dirty="0" err="1" smtClean="0"/>
              <a:t>opini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dimanfaatkan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pengambilan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AB57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E2F67"/>
        </a:dk1>
        <a:lt1>
          <a:srgbClr val="FFFFFF"/>
        </a:lt1>
        <a:dk2>
          <a:srgbClr val="0E6224"/>
        </a:dk2>
        <a:lt2>
          <a:srgbClr val="7ACCE6"/>
        </a:lt2>
        <a:accent1>
          <a:srgbClr val="745D4A"/>
        </a:accent1>
        <a:accent2>
          <a:srgbClr val="E28000"/>
        </a:accent2>
        <a:accent3>
          <a:srgbClr val="FFFFFF"/>
        </a:accent3>
        <a:accent4>
          <a:srgbClr val="0A2757"/>
        </a:accent4>
        <a:accent5>
          <a:srgbClr val="BCB6B1"/>
        </a:accent5>
        <a:accent6>
          <a:srgbClr val="CD7300"/>
        </a:accent6>
        <a:hlink>
          <a:srgbClr val="FFAB2D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1043</Words>
  <Application>Microsoft Office PowerPoint</Application>
  <PresentationFormat>On-screen Show (4:3)</PresentationFormat>
  <Paragraphs>149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OPINION MINING PADA TWITTER UNTUK BAHASA INDONESIA DENGAN METODE SUPPORT VECTOR MACHINE DAN METODE BERBASIS LEXICON</vt:lpstr>
      <vt:lpstr>Latar Belakang</vt:lpstr>
      <vt:lpstr>Latar Belakang</vt:lpstr>
      <vt:lpstr>Latar Belakang</vt:lpstr>
      <vt:lpstr>Latar Belakang</vt:lpstr>
      <vt:lpstr>Latar Belakang</vt:lpstr>
      <vt:lpstr>Latar Belakang</vt:lpstr>
      <vt:lpstr>Latar Belakang</vt:lpstr>
      <vt:lpstr>Latar Belakang</vt:lpstr>
      <vt:lpstr>Latar Belakang</vt:lpstr>
      <vt:lpstr>Rumusan Masalah</vt:lpstr>
      <vt:lpstr>Tujuan</vt:lpstr>
      <vt:lpstr>Manfaat</vt:lpstr>
      <vt:lpstr>Batasan Masalah</vt:lpstr>
      <vt:lpstr>Keaslian Penelitian</vt:lpstr>
      <vt:lpstr>Tinjauan Pustaka</vt:lpstr>
      <vt:lpstr>Tinjauan Pustaka</vt:lpstr>
      <vt:lpstr>Tinjauan Pustaka</vt:lpstr>
      <vt:lpstr>Tinjauan Pustaka</vt:lpstr>
      <vt:lpstr>Tinjauan Pustaka</vt:lpstr>
      <vt:lpstr>Tinjauan Pustaka</vt:lpstr>
      <vt:lpstr>Metode Penelitian</vt:lpstr>
      <vt:lpstr>Perancangan</vt:lpstr>
      <vt:lpstr>Metode Penelitian</vt:lpstr>
      <vt:lpstr>Daftar Puskata</vt:lpstr>
      <vt:lpstr>Daftar Puskata</vt:lpstr>
      <vt:lpstr>Daftar Puskata</vt:lpstr>
      <vt:lpstr>TERIMA KASIH</vt:lpstr>
    </vt:vector>
  </TitlesOfParts>
  <Company>Clearly Presented Ltd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Pencils template</dc:title>
  <dc:creator>Presentation Magazine</dc:creator>
  <cp:lastModifiedBy>Jan</cp:lastModifiedBy>
  <cp:revision>30</cp:revision>
  <dcterms:created xsi:type="dcterms:W3CDTF">2009-11-03T13:35:13Z</dcterms:created>
  <dcterms:modified xsi:type="dcterms:W3CDTF">2012-06-07T13:38:25Z</dcterms:modified>
</cp:coreProperties>
</file>