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57" r:id="rId4"/>
    <p:sldId id="272" r:id="rId5"/>
    <p:sldId id="267" r:id="rId6"/>
    <p:sldId id="268" r:id="rId7"/>
    <p:sldId id="269" r:id="rId8"/>
    <p:sldId id="277" r:id="rId9"/>
    <p:sldId id="273" r:id="rId10"/>
    <p:sldId id="258" r:id="rId11"/>
    <p:sldId id="270" r:id="rId12"/>
    <p:sldId id="271" r:id="rId13"/>
    <p:sldId id="265" r:id="rId14"/>
    <p:sldId id="263" r:id="rId15"/>
    <p:sldId id="262" r:id="rId16"/>
    <p:sldId id="274" r:id="rId17"/>
    <p:sldId id="275" r:id="rId18"/>
    <p:sldId id="266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5" autoAdjust="0"/>
    <p:restoredTop sz="82133" autoAdjust="0"/>
  </p:normalViewPr>
  <p:slideViewPr>
    <p:cSldViewPr snapToGrid="0">
      <p:cViewPr>
        <p:scale>
          <a:sx n="75" d="100"/>
          <a:sy n="75" d="100"/>
        </p:scale>
        <p:origin x="158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E9338-4979-48F7-9C03-A41FF94871A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93F0-FBA7-492A-B1D9-D0AD2A55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4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List:</a:t>
            </a:r>
          </a:p>
          <a:p>
            <a:pPr marL="228600" indent="-228600">
              <a:buAutoNum type="arabicPeriod"/>
            </a:pPr>
            <a:r>
              <a:rPr lang="en-US" dirty="0"/>
              <a:t>Look at performance run of set events</a:t>
            </a:r>
          </a:p>
          <a:p>
            <a:pPr marL="228600" indent="-228600">
              <a:buAutoNum type="arabicPeriod"/>
            </a:pPr>
            <a:r>
              <a:rPr lang="en-US" dirty="0"/>
              <a:t>One thing I still don’t know is why only one of the Starter’s show up with my logic there should be two with different </a:t>
            </a:r>
            <a:r>
              <a:rPr lang="en-US" dirty="0" err="1"/>
              <a:t>hexvalues</a:t>
            </a:r>
            <a:r>
              <a:rPr lang="en-US" dirty="0"/>
              <a:t>, one for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idx</a:t>
            </a:r>
            <a:r>
              <a:rPr lang="en-US" dirty="0"/>
              <a:t> and one for </a:t>
            </a:r>
            <a:r>
              <a:rPr lang="en-US" dirty="0" err="1"/>
              <a:t>fflba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893F0-FBA7-492A-B1D9-D0AD2A5578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893F0-FBA7-492A-B1D9-D0AD2A5578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893F0-FBA7-492A-B1D9-D0AD2A5578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67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893F0-FBA7-492A-B1D9-D0AD2A5578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37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&lt;FTL: SAT: Translate direct (FFLBA| Length| </a:t>
            </a:r>
            <a:r>
              <a:rPr lang="en-US" dirty="0" err="1"/>
              <a:t>SearchCuq</a:t>
            </a:r>
            <a:r>
              <a:rPr lang="en-US" dirty="0"/>
              <a:t>)&gt;&amp; &lt;leader&gt;&amp; &lt;FFLBA, </a:t>
            </a:r>
            <a:r>
              <a:rPr lang="en-US" dirty="0" err="1"/>
              <a:t>fflba</a:t>
            </a:r>
            <a:r>
              <a:rPr lang="en-US" dirty="0"/>
              <a:t>&gt;</a:t>
            </a:r>
          </a:p>
          <a:p>
            <a:r>
              <a:rPr lang="en-US" dirty="0"/>
              <a:t>&lt;FTL: HRF: Finish translate (</a:t>
            </a:r>
            <a:r>
              <a:rPr lang="en-US" dirty="0" err="1"/>
              <a:t>FFLBA|JBA|FMUsCnt</a:t>
            </a:r>
            <a:r>
              <a:rPr lang="en-US" dirty="0"/>
              <a:t>|*</a:t>
            </a:r>
            <a:r>
              <a:rPr lang="en-US" dirty="0" err="1"/>
              <a:t>prftch</a:t>
            </a:r>
            <a:r>
              <a:rPr lang="en-US" dirty="0"/>
              <a:t> done|*preload cline)&gt;&amp; &lt;follower&gt;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893F0-FBA7-492A-B1D9-D0AD2A5578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3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xrwrdecoder-cli.bat process decode --product=Calypso-X --run-mode=READ --</a:t>
            </a:r>
            <a:r>
              <a:rPr lang="en-US" dirty="0" err="1"/>
              <a:t>rwr</a:t>
            </a:r>
            <a:r>
              <a:rPr lang="en-US" dirty="0"/>
              <a:t>-path=C:\xTools\RWR\408\rwr_file_408.rwr --</a:t>
            </a:r>
            <a:r>
              <a:rPr lang="en-US" dirty="0" err="1"/>
              <a:t>dco</a:t>
            </a:r>
            <a:r>
              <a:rPr lang="en-US" dirty="0"/>
              <a:t>-path=C:\xTools\RWR\SetDictionary.dco --output-type=NONE --plugin-classes=</a:t>
            </a:r>
            <a:r>
              <a:rPr lang="en-US" dirty="0" err="1"/>
              <a:t>ConfigFileRWRPlugin</a:t>
            </a:r>
            <a:r>
              <a:rPr lang="en-US" dirty="0"/>
              <a:t> --plugin-source-directory=C:\xTools\Projectpresentation</a:t>
            </a:r>
          </a:p>
          <a:p>
            <a:endParaRPr lang="en-US" dirty="0"/>
          </a:p>
          <a:p>
            <a:r>
              <a:rPr lang="en-US" dirty="0"/>
              <a:t>Only using One 100Mb RWR file</a:t>
            </a:r>
          </a:p>
          <a:p>
            <a:r>
              <a:rPr lang="en-US" dirty="0"/>
              <a:t>Running </a:t>
            </a:r>
            <a:r>
              <a:rPr lang="en-US" i="1" dirty="0"/>
              <a:t>event counter </a:t>
            </a:r>
            <a:r>
              <a:rPr lang="en-US" dirty="0"/>
              <a:t>and </a:t>
            </a:r>
            <a:r>
              <a:rPr lang="en-US" i="1" dirty="0"/>
              <a:t>time delta of command </a:t>
            </a:r>
          </a:p>
          <a:p>
            <a:r>
              <a:rPr lang="en-US" dirty="0"/>
              <a:t>Showing how to use plugin on previous RWR files</a:t>
            </a:r>
          </a:p>
          <a:p>
            <a:endParaRPr lang="en-US" dirty="0"/>
          </a:p>
          <a:p>
            <a:r>
              <a:rPr lang="en-US" dirty="0"/>
              <a:t>Could do a 60 second test live test too?</a:t>
            </a:r>
          </a:p>
          <a:p>
            <a:pPr marL="0" indent="0">
              <a:buNone/>
            </a:pPr>
            <a:r>
              <a:rPr lang="en-US" dirty="0"/>
              <a:t>diskspd64.exe  -w0 -b128K -o32 -t1 -S -L -W5 -d60 S:\SLC.bin  1&gt;C:\Diskspd_Log\SLC_128KiB_SeqRead_QD32.log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xplorer-cli.bat session create --session-configuration-file=C:\xTools\informer_json_2.9.5.json --start=true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xplorer-cli.bat session stop --session-id=&lt;session-id&gt;</a:t>
            </a:r>
          </a:p>
          <a:p>
            <a:pPr marL="0" indent="0">
              <a:buNone/>
            </a:pPr>
            <a:r>
              <a:rPr lang="en-US" dirty="0"/>
              <a:t>- Session id can be found in the value section when the session gets created (displayed in the console window)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893F0-FBA7-492A-B1D9-D0AD2A5578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4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AFB0-CC73-4051-8213-104099271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CBBEC-DE9D-400D-88E2-4CCFD0CAD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309AC-377F-4AD5-ADDF-BF6BAE90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37-BC6D-4854-9C87-5E0BFF73800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83D0C-15CA-448D-8CDB-1F264F5E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B1C7B-239F-4C3E-BE2F-1DF05072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AD0-25EB-40ED-84BE-8B5EB46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2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6C1E-715F-444C-ABAF-17E556FB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B9D57-4A10-4488-A8E8-DB9739051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8CE96-9227-40DC-ADB5-DB7036FA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37-BC6D-4854-9C87-5E0BFF73800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0DF91-03F5-4DD8-8CD2-EA83BB27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64DDA-497F-4E35-9608-737E0BFC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AD0-25EB-40ED-84BE-8B5EB46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8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D0931-2C75-44D0-9966-1A4E19B64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DAD83-2D39-4BAD-A6FF-46456EF65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7EA97-55A2-41D3-ACC1-AC73B42E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37-BC6D-4854-9C87-5E0BFF73800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0EE9-0DF0-49F3-A1F2-C88FE35B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C28A-60B6-4FF0-9C47-5CCCEDFB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AD0-25EB-40ED-84BE-8B5EB46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99A0-4BBF-4584-ABFC-29CC83BA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9E909-9D11-4758-B190-36767950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5487-932F-4475-B5BF-D1940400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37-BC6D-4854-9C87-5E0BFF73800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872BC-8C86-41CE-85A0-44D1C630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BF6FB-426B-4F7F-A5A9-A63777AC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AD0-25EB-40ED-84BE-8B5EB46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3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BD40-7FF1-4A3D-B0B2-91A98B9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007BA-B47E-4863-AB64-2A50906C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6CA7F-A845-4DB7-9DA6-73EC2157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37-BC6D-4854-9C87-5E0BFF73800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8B31-1515-42F1-AC66-F1909CC5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6D1FE-3E9A-4EE3-ADAC-9E0B2B48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AD0-25EB-40ED-84BE-8B5EB46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6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590E-5B93-4DA7-8560-0FCFCB11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C5AB-16F0-43EE-BA48-AFC392205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6AD5B-20F5-406A-8441-9934EBB18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863D7-1377-4A6D-8A5D-84FFB4C8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37-BC6D-4854-9C87-5E0BFF73800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85C4B-B595-4893-969A-5B69B8C5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698E3-0F46-469C-A745-C0632D77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AD0-25EB-40ED-84BE-8B5EB46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9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85D7-BB7C-485F-B442-F75EB609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6ADF7-86B0-42D4-8CBC-09CE8EA2A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FC7C3-3515-4DB9-878A-F17ACC779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BE614-31D4-4D34-B243-65D01CC1A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024F5-4415-45D3-911B-DAD78AECA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E74B7-4C2E-4472-9551-5BB3701D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37-BC6D-4854-9C87-5E0BFF73800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6B758-046A-4366-9CEF-F5ECB129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ACCBC-B537-44F3-990B-9407F5DA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AD0-25EB-40ED-84BE-8B5EB46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3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C25B-0B50-4E97-834B-C1004111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A4BBD-B0B4-4B59-ABCA-C86E097E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37-BC6D-4854-9C87-5E0BFF73800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7B0D9-D6E6-4ADE-9CBA-ED5EF058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E4951-9250-4E21-B856-D76D1FB5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AD0-25EB-40ED-84BE-8B5EB46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5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81BB7-ADB7-4D10-B546-A89B9D18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37-BC6D-4854-9C87-5E0BFF73800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3D594-3767-4754-AA86-C65FB380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50078-4E32-4F69-90B5-ECDD3CA0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AD0-25EB-40ED-84BE-8B5EB46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9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5BAD-4B38-4B1C-9FF1-559C0D03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8E07-1548-4A3B-8149-46C337144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99818-DA69-42A1-9E7B-AE963997B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9E10D-6B9C-44AC-AD8F-BB531D0E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37-BC6D-4854-9C87-5E0BFF73800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DBA5C-0635-430F-8707-F4F28A1F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CBDD5-B6A7-4AA9-BA81-EE09BAAC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AD0-25EB-40ED-84BE-8B5EB46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7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2C4D-0298-47A5-9148-8294A2EB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557CB-87F0-46A0-9B42-733CD2621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0A3B0-8FD9-400F-8346-6ACA00C07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6B845-9687-4AC8-A014-19FC60A2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37-BC6D-4854-9C87-5E0BFF73800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6CAE7-2E11-4615-8B2F-7D635893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2DEBC-6011-4063-BDFD-F0E92994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AD0-25EB-40ED-84BE-8B5EB46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4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9BDFB-75BF-42EB-A3F8-782D751E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2DD97-765D-43CD-821B-B544FD667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EB107-F3B1-47ED-90FC-AB6F0D681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32837-BC6D-4854-9C87-5E0BFF73800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BB70E-2778-4C61-A93E-DBF3712A6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B2323-4D96-4B05-9C96-7C71312B2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8AAD0-25EB-40ED-84BE-8B5EB46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7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wdc.com/pages/viewpage.action?spaceKey=SWT&amp;title=Recording+with+plugin" TargetMode="External"/><Relationship Id="rId2" Type="http://schemas.openxmlformats.org/officeDocument/2006/relationships/hyperlink" Target="https://confluence.wdc.com/display/SWT/Plugin+User+Man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fluence.wdc.com/display/SWT/RWR+Plugin+Exampl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C7B4-43DE-435D-A504-7620F97EB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xPlorer</a:t>
            </a:r>
            <a:r>
              <a:rPr lang="en-US" dirty="0"/>
              <a:t> Plugin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34B1E-9431-4458-B582-7E63E30E1D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John Kang</a:t>
            </a:r>
          </a:p>
        </p:txBody>
      </p:sp>
    </p:spTree>
    <p:extLst>
      <p:ext uri="{BB962C8B-B14F-4D97-AF65-F5344CB8AC3E}">
        <p14:creationId xmlns:p14="http://schemas.microsoft.com/office/powerpoint/2010/main" val="32387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8C8B-B3A2-4399-8F8B-4595186F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tutorial: QOS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5685F-8BD2-4583-8324-D75237F99660}"/>
              </a:ext>
            </a:extLst>
          </p:cNvPr>
          <p:cNvSpPr txBox="1"/>
          <p:nvPr/>
        </p:nvSpPr>
        <p:spPr>
          <a:xfrm>
            <a:off x="838199" y="4109035"/>
            <a:ext cx="1058026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Start event: </a:t>
            </a:r>
            <a:r>
              <a:rPr lang="en-US" b="1" i="1" dirty="0"/>
              <a:t>FTL: HRF: Start Handle Flow (FFLBA-| sector offset| </a:t>
            </a:r>
            <a:r>
              <a:rPr lang="en-US" b="1" i="1" dirty="0" err="1"/>
              <a:t>cnt</a:t>
            </a:r>
            <a:r>
              <a:rPr lang="en-US" b="1" i="1" dirty="0"/>
              <a:t>| *</a:t>
            </a:r>
            <a:r>
              <a:rPr lang="en-US" b="1" i="1" dirty="0" err="1"/>
              <a:t>HIMCmdIdx</a:t>
            </a:r>
            <a:r>
              <a:rPr lang="en-US" b="1" i="1" dirty="0"/>
              <a:t> - host)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 between event: </a:t>
            </a:r>
            <a:r>
              <a:rPr lang="en-US" b="1" i="1" dirty="0"/>
              <a:t>FTL: HRF: Start translate (FFLBA-)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End event: </a:t>
            </a:r>
            <a:r>
              <a:rPr lang="en-US" b="1" i="1" dirty="0"/>
              <a:t>FTL: HRF: Finish Handle Flow (</a:t>
            </a:r>
            <a:r>
              <a:rPr lang="en-US" b="1" i="1" dirty="0" err="1"/>
              <a:t>HIMCmdIdx</a:t>
            </a:r>
            <a:r>
              <a:rPr lang="en-US" b="1" i="1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Keywords to look for:  </a:t>
            </a:r>
            <a:r>
              <a:rPr lang="en-US" b="1" i="1" dirty="0" err="1"/>
              <a:t>cmd</a:t>
            </a:r>
            <a:r>
              <a:rPr lang="en-US" b="1" i="1" dirty="0"/>
              <a:t> </a:t>
            </a:r>
            <a:r>
              <a:rPr lang="en-US" b="1" i="1" dirty="0" err="1"/>
              <a:t>idx</a:t>
            </a:r>
            <a:r>
              <a:rPr lang="en-US" dirty="0"/>
              <a:t>, </a:t>
            </a:r>
            <a:r>
              <a:rPr lang="en-US" b="1" i="1" dirty="0" err="1"/>
              <a:t>fflba</a:t>
            </a:r>
            <a:endParaRPr lang="en-US" b="1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5DD076-91A5-47E6-9D4B-2DC82C568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77629"/>
            <a:ext cx="10585235" cy="237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B74C-25B4-41CD-9202-FB34E5E19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Configuration file tutorial: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EED5A-499A-4E21-A388-21155DCE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40869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Counter events: &lt;</a:t>
            </a:r>
            <a:r>
              <a:rPr lang="en-US" b="1" i="1" dirty="0"/>
              <a:t>FTL: HRF: Flow suspend (FFLBA-| </a:t>
            </a:r>
            <a:r>
              <a:rPr lang="en-US" b="1" i="1" dirty="0" err="1"/>
              <a:t>Ctxt</a:t>
            </a:r>
            <a:r>
              <a:rPr lang="en-US" b="1" i="1" dirty="0"/>
              <a:t>-| *</a:t>
            </a:r>
            <a:r>
              <a:rPr lang="en-US" b="1" i="1" dirty="0" err="1"/>
              <a:t>HIMCmdIdx</a:t>
            </a:r>
            <a:r>
              <a:rPr lang="en-US" b="1" i="1" dirty="0"/>
              <a:t> - host read only)</a:t>
            </a:r>
            <a:r>
              <a:rPr lang="en-US" dirty="0"/>
              <a:t>&gt;, &lt;</a:t>
            </a:r>
            <a:r>
              <a:rPr lang="en-US" b="1" i="1" dirty="0"/>
              <a:t>PS: OTG: Host Read Transfer (</a:t>
            </a:r>
            <a:r>
              <a:rPr lang="en-US" b="1" i="1" dirty="0" err="1"/>
              <a:t>Cmd</a:t>
            </a:r>
            <a:r>
              <a:rPr lang="en-US" b="1" i="1" dirty="0"/>
              <a:t> </a:t>
            </a:r>
            <a:r>
              <a:rPr lang="en-US" b="1" i="1" dirty="0" err="1"/>
              <a:t>Idx</a:t>
            </a:r>
            <a:r>
              <a:rPr lang="en-US" b="1" i="1" dirty="0"/>
              <a:t>| </a:t>
            </a:r>
            <a:r>
              <a:rPr lang="en-US" b="1" i="1" dirty="0" err="1"/>
              <a:t>Cmd</a:t>
            </a:r>
            <a:r>
              <a:rPr lang="en-US" b="1" i="1" dirty="0"/>
              <a:t> Off| </a:t>
            </a:r>
            <a:r>
              <a:rPr lang="en-US" b="1" i="1" dirty="0" err="1"/>
              <a:t>reqId</a:t>
            </a:r>
            <a:r>
              <a:rPr lang="en-US" b="1" i="1" dirty="0"/>
              <a:t>| </a:t>
            </a:r>
            <a:r>
              <a:rPr lang="en-US" b="1" i="1" dirty="0" err="1"/>
              <a:t>vba</a:t>
            </a:r>
            <a:r>
              <a:rPr lang="en-US" b="1" i="1" dirty="0"/>
              <a:t>| DeVBA0| DeVBA1)</a:t>
            </a:r>
            <a:r>
              <a:rPr lang="en-US" dirty="0"/>
              <a:t>&gt;</a:t>
            </a:r>
          </a:p>
          <a:p>
            <a:r>
              <a:rPr lang="en-US" dirty="0"/>
              <a:t>Linking parameter: </a:t>
            </a:r>
            <a:r>
              <a:rPr lang="en-US" b="1" i="1" dirty="0"/>
              <a:t>FFLBA-</a:t>
            </a:r>
            <a:r>
              <a:rPr lang="en-US" dirty="0"/>
              <a:t>, </a:t>
            </a:r>
            <a:r>
              <a:rPr lang="en-US" b="1" i="1" dirty="0" err="1"/>
              <a:t>Cmd</a:t>
            </a:r>
            <a:r>
              <a:rPr lang="en-US" b="1" i="1" dirty="0"/>
              <a:t> </a:t>
            </a:r>
            <a:r>
              <a:rPr lang="en-US" b="1" i="1" dirty="0" err="1"/>
              <a:t>Idx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51E2E-0E7D-407E-82FE-DB919F2B2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4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0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D62C-716F-4947-AB02-C2E75D9A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tutorial: Sequential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EB4-CBC6-4CAE-8114-379838D92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37846"/>
            <a:ext cx="10515600" cy="2448718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Leader event: </a:t>
            </a:r>
            <a:r>
              <a:rPr lang="en-US" b="1" i="1" dirty="0"/>
              <a:t>FTL: SAT: Translate direct (FFLBA| Length| </a:t>
            </a:r>
            <a:r>
              <a:rPr lang="en-US" b="1" i="1" dirty="0" err="1"/>
              <a:t>SearchCuq</a:t>
            </a:r>
            <a:r>
              <a:rPr lang="en-US" b="1" i="1" dirty="0"/>
              <a:t>)</a:t>
            </a:r>
          </a:p>
          <a:p>
            <a:r>
              <a:rPr lang="en-US" dirty="0"/>
              <a:t>Follower event: </a:t>
            </a:r>
            <a:r>
              <a:rPr lang="en-US" b="1" i="1" dirty="0"/>
              <a:t>FTL: HRF: Finish translate (</a:t>
            </a:r>
            <a:r>
              <a:rPr lang="en-US" b="1" i="1" dirty="0" err="1"/>
              <a:t>FFLBA|JBA|FMUsCnt</a:t>
            </a:r>
            <a:r>
              <a:rPr lang="en-US" b="1" i="1" dirty="0"/>
              <a:t>|*</a:t>
            </a:r>
            <a:r>
              <a:rPr lang="en-US" b="1" i="1" dirty="0" err="1"/>
              <a:t>prftch</a:t>
            </a:r>
            <a:r>
              <a:rPr lang="en-US" b="1" i="1" dirty="0"/>
              <a:t> done|*preload cline)</a:t>
            </a:r>
          </a:p>
          <a:p>
            <a:r>
              <a:rPr lang="en-US" dirty="0"/>
              <a:t>Parameter to connect to original: </a:t>
            </a:r>
            <a:r>
              <a:rPr lang="en-US" b="1" i="1" dirty="0" err="1"/>
              <a:t>fflba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Extra: can set max result as </a:t>
            </a:r>
            <a:r>
              <a:rPr lang="en-US" b="1" i="1" dirty="0"/>
              <a:t>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91A55-471F-4C23-8431-152264F0B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155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6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AE88-6910-4ED7-B8E2-E66FF0CE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Plugin Code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093991-C161-4AD6-9581-B7E6CE51B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29463" cy="45243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8B3752-E28F-4439-9585-8EB17BCE59AD}"/>
              </a:ext>
            </a:extLst>
          </p:cNvPr>
          <p:cNvSpPr txBox="1"/>
          <p:nvPr/>
        </p:nvSpPr>
        <p:spPr>
          <a:xfrm>
            <a:off x="6665495" y="1690688"/>
            <a:ext cx="428324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Init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Logic performed before the RWR files are read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Execute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logic here will execute on every SET event read in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Destroy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Logic here will execute after all the RWR files are read</a:t>
            </a:r>
          </a:p>
          <a:p>
            <a:endParaRPr lang="en-US" dirty="0"/>
          </a:p>
          <a:p>
            <a:r>
              <a:rPr lang="en-US" dirty="0"/>
              <a:t>Like any Java Class, helper functions and methods can be added to help with logic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2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177E-AC5C-4E2F-B944-BDF2CAF0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xPlorer</a:t>
            </a:r>
            <a:r>
              <a:rPr lang="en-US" dirty="0"/>
              <a:t> CLI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382F-11FD-43A7-ADF4-E9A3EA228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5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Running Session Live</a:t>
            </a:r>
          </a:p>
          <a:p>
            <a:r>
              <a:rPr lang="en-US" b="1" dirty="0"/>
              <a:t>File Path to CMD: </a:t>
            </a:r>
            <a:r>
              <a:rPr lang="en-US" dirty="0"/>
              <a:t>C:\xTools\app\xplorer\ </a:t>
            </a:r>
          </a:p>
          <a:p>
            <a:r>
              <a:rPr lang="en-US" b="1" dirty="0"/>
              <a:t>START: </a:t>
            </a:r>
            <a:r>
              <a:rPr lang="en-US" dirty="0"/>
              <a:t>xplorer-cli.bat session create --session-configuration-file=&lt;path to </a:t>
            </a:r>
            <a:r>
              <a:rPr lang="en-US" dirty="0" err="1"/>
              <a:t>json</a:t>
            </a:r>
            <a:r>
              <a:rPr lang="en-US" dirty="0"/>
              <a:t> configuration file&gt; --start=true (*need JSON configuration file)</a:t>
            </a:r>
          </a:p>
          <a:p>
            <a:r>
              <a:rPr lang="en-US" b="1" dirty="0"/>
              <a:t>STOP: </a:t>
            </a:r>
            <a:r>
              <a:rPr lang="en-US" dirty="0"/>
              <a:t>xplorer-cli.bat session stop --session-id=&lt;session-id&gt;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Already have RWR files from GUI</a:t>
            </a:r>
          </a:p>
          <a:p>
            <a:r>
              <a:rPr lang="en-US" b="1" dirty="0"/>
              <a:t>File Path to CMD: </a:t>
            </a:r>
            <a:r>
              <a:rPr lang="en-US" dirty="0"/>
              <a:t>C:\xTools\app\xrwrdecoder\ </a:t>
            </a:r>
          </a:p>
          <a:p>
            <a:r>
              <a:rPr lang="en-US" b="1" dirty="0"/>
              <a:t>START:</a:t>
            </a:r>
            <a:r>
              <a:rPr lang="en-US" dirty="0"/>
              <a:t> xrwrdecoder-cli.bat process decode </a:t>
            </a:r>
          </a:p>
          <a:p>
            <a:pPr marL="457200" lvl="1" indent="0">
              <a:buNone/>
            </a:pPr>
            <a:r>
              <a:rPr lang="en-US" dirty="0"/>
              <a:t>--product=&lt;product name&gt; --run-mode=READ </a:t>
            </a:r>
          </a:p>
          <a:p>
            <a:pPr marL="457200" lvl="1" indent="0">
              <a:buNone/>
            </a:pPr>
            <a:r>
              <a:rPr lang="en-US" dirty="0"/>
              <a:t>--</a:t>
            </a:r>
            <a:r>
              <a:rPr lang="en-US" dirty="0" err="1"/>
              <a:t>rwr</a:t>
            </a:r>
            <a:r>
              <a:rPr lang="en-US" dirty="0"/>
              <a:t>-path&lt;path where RWR files are&gt; --</a:t>
            </a:r>
            <a:r>
              <a:rPr lang="en-US" dirty="0" err="1"/>
              <a:t>dco</a:t>
            </a:r>
            <a:r>
              <a:rPr lang="en-US" dirty="0"/>
              <a:t>-path=C:\RWR\SetDictionary.dco</a:t>
            </a:r>
          </a:p>
          <a:p>
            <a:pPr marL="457200" lvl="1" indent="0">
              <a:buNone/>
            </a:pPr>
            <a:r>
              <a:rPr lang="en-US" dirty="0"/>
              <a:t>--output-type=NONE </a:t>
            </a:r>
          </a:p>
          <a:p>
            <a:pPr marL="457200" lvl="1" indent="0">
              <a:buNone/>
            </a:pPr>
            <a:r>
              <a:rPr lang="en-US" dirty="0"/>
              <a:t>--plugin-classes=&lt;name of plugin class&gt; --plugin-source-directory=&lt;folder of plugin&gt;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77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5630-E72E-4CC6-A7A7-677D0875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 QoS trace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E3013-BA21-4AD5-B79A-7E53516A1C3E}"/>
              </a:ext>
            </a:extLst>
          </p:cNvPr>
          <p:cNvSpPr txBox="1"/>
          <p:nvPr/>
        </p:nvSpPr>
        <p:spPr>
          <a:xfrm>
            <a:off x="1006392" y="1811004"/>
            <a:ext cx="2129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event</a:t>
            </a:r>
          </a:p>
          <a:p>
            <a:r>
              <a:rPr lang="en-US" dirty="0"/>
              <a:t>In between event</a:t>
            </a:r>
          </a:p>
          <a:p>
            <a:r>
              <a:rPr lang="en-US" dirty="0"/>
              <a:t>Sequential</a:t>
            </a:r>
          </a:p>
          <a:p>
            <a:endParaRPr lang="en-US" dirty="0"/>
          </a:p>
          <a:p>
            <a:r>
              <a:rPr lang="en-US" dirty="0"/>
              <a:t>End event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4775C-CFAA-46EC-A280-7FC48235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982" y="1811004"/>
            <a:ext cx="8217818" cy="1617996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2DEF7F5F-C5D0-4786-A47C-AD157E67E7DB}"/>
              </a:ext>
            </a:extLst>
          </p:cNvPr>
          <p:cNvSpPr/>
          <p:nvPr/>
        </p:nvSpPr>
        <p:spPr>
          <a:xfrm>
            <a:off x="2993733" y="2415465"/>
            <a:ext cx="45719" cy="4090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052619-F87E-43BA-A998-62CDDA0FF794}"/>
              </a:ext>
            </a:extLst>
          </p:cNvPr>
          <p:cNvCxnSpPr/>
          <p:nvPr/>
        </p:nvCxnSpPr>
        <p:spPr>
          <a:xfrm flipH="1">
            <a:off x="2334126" y="1913021"/>
            <a:ext cx="682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1963FD-0C78-41AE-A2E2-F4B25B82F46E}"/>
              </a:ext>
            </a:extLst>
          </p:cNvPr>
          <p:cNvCxnSpPr>
            <a:cxnSpLocks/>
          </p:cNvCxnSpPr>
          <p:nvPr/>
        </p:nvCxnSpPr>
        <p:spPr>
          <a:xfrm flipH="1">
            <a:off x="2165684" y="3003885"/>
            <a:ext cx="828049" cy="12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C48489-FBCB-4146-B324-E31E9E6E096A}"/>
              </a:ext>
            </a:extLst>
          </p:cNvPr>
          <p:cNvCxnSpPr>
            <a:cxnSpLocks/>
          </p:cNvCxnSpPr>
          <p:nvPr/>
        </p:nvCxnSpPr>
        <p:spPr>
          <a:xfrm flipH="1">
            <a:off x="2716820" y="2265948"/>
            <a:ext cx="322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6D3A9E-7F20-41FE-A7D6-7D7F3DE6713D}"/>
              </a:ext>
            </a:extLst>
          </p:cNvPr>
          <p:cNvCxnSpPr/>
          <p:nvPr/>
        </p:nvCxnSpPr>
        <p:spPr>
          <a:xfrm flipH="1">
            <a:off x="2165684" y="2620001"/>
            <a:ext cx="71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9CBBAA60-2308-4CF5-8A82-30C773A3E8D5}"/>
              </a:ext>
            </a:extLst>
          </p:cNvPr>
          <p:cNvSpPr/>
          <p:nvPr/>
        </p:nvSpPr>
        <p:spPr>
          <a:xfrm rot="16200000">
            <a:off x="3498504" y="3208727"/>
            <a:ext cx="121515" cy="8026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A3D6B5-B103-4F36-A51B-5381B793BC4E}"/>
              </a:ext>
            </a:extLst>
          </p:cNvPr>
          <p:cNvSpPr txBox="1"/>
          <p:nvPr/>
        </p:nvSpPr>
        <p:spPr>
          <a:xfrm>
            <a:off x="3039452" y="3733590"/>
            <a:ext cx="160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delta, start to end</a:t>
            </a:r>
          </a:p>
        </p:txBody>
      </p:sp>
    </p:spTree>
    <p:extLst>
      <p:ext uri="{BB962C8B-B14F-4D97-AF65-F5344CB8AC3E}">
        <p14:creationId xmlns:p14="http://schemas.microsoft.com/office/powerpoint/2010/main" val="2316544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B387-E670-4D61-AEA0-90654BF6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 Top Result &amp; Counter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1F6BF-83D3-4F33-BD48-80F85D935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186" y="2514600"/>
            <a:ext cx="2381250" cy="270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1BBF6A-616C-4A34-AB0D-6A31BF2E3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566" y="2439043"/>
            <a:ext cx="1964655" cy="2758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EE7EB7-9D6F-4285-87C8-9157EE2F8763}"/>
              </a:ext>
            </a:extLst>
          </p:cNvPr>
          <p:cNvSpPr txBox="1"/>
          <p:nvPr/>
        </p:nvSpPr>
        <p:spPr>
          <a:xfrm>
            <a:off x="2547186" y="2003788"/>
            <a:ext cx="269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86E13-736F-459F-916B-AE2909E3014D}"/>
              </a:ext>
            </a:extLst>
          </p:cNvPr>
          <p:cNvSpPr txBox="1"/>
          <p:nvPr/>
        </p:nvSpPr>
        <p:spPr>
          <a:xfrm>
            <a:off x="7263566" y="2003788"/>
            <a:ext cx="269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 of events</a:t>
            </a:r>
          </a:p>
        </p:txBody>
      </p:sp>
    </p:spTree>
    <p:extLst>
      <p:ext uri="{BB962C8B-B14F-4D97-AF65-F5344CB8AC3E}">
        <p14:creationId xmlns:p14="http://schemas.microsoft.com/office/powerpoint/2010/main" val="802101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A721-743C-41E0-A4C4-F6B2C3BC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&amp; Data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82961-DD8E-413E-9543-C6CD7308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Plugin time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Start, inbtwn, end, counter, sequential: 15.293 secs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Start, inbtwn, end (one): 15.935 secs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Counter: 14.931 secs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Time it takes to generate 100mb RWR files: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1.870 - 2.072 secs</a:t>
            </a:r>
          </a:p>
          <a:p>
            <a:r>
              <a:rPr lang="en-US" dirty="0"/>
              <a:t>Space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RWR space: 30 min test = ~868 RWR files = ~86 </a:t>
            </a:r>
            <a:r>
              <a:rPr lang="en-US" dirty="0" err="1"/>
              <a:t>Gbs</a:t>
            </a:r>
            <a:r>
              <a:rPr lang="en-US" dirty="0"/>
              <a:t> of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232DD-C4E1-45B8-95DE-4346AE0ED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20" y="199073"/>
            <a:ext cx="4267200" cy="2495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66217E-BE75-448F-AC01-B067FBB54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920" y="2860675"/>
            <a:ext cx="4267200" cy="1002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7AB51E-C480-4083-AA3E-D0C8341B5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920" y="4028947"/>
            <a:ext cx="4295774" cy="59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0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2A6F-1862-46F5-80EA-249D4EBC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562861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A672-E1E7-4D01-A728-96450C2D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7392-D123-49FF-A619-B4EF4DD1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Plugin User Manual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https://confluence.wdc.com/display/SWT/Plugin+User+Manual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Recording with Plugin using CLI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https://confluence.wdc.com/pages/viewpage.action?spaceKey=SWT&amp;title=Recording+with+plugin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RWR Plugin Examples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https://confluence.wdc.com/display/SWT/RWR+Plugin+Examples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8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DFC9-C239-4D31-84C0-03718CB7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83E98-4A3D-491B-94BB-A66322E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mechanism to measure drive performance including IOP/s and QOS</a:t>
            </a:r>
          </a:p>
          <a:p>
            <a:r>
              <a:rPr lang="en-US" dirty="0"/>
              <a:t>Also provide a method of debugging the events of the drive if there are dips in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4678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2406-C80A-4851-9E67-375D3246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47BFF-BB3D-422C-BACC-8E350D6FC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“Explorer filter on steroids” – Matt </a:t>
            </a:r>
          </a:p>
          <a:p>
            <a:r>
              <a:rPr lang="en-US" dirty="0"/>
              <a:t>To analysis performance of the drive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Give QOS by measuring the time each command takes.</a:t>
            </a:r>
          </a:p>
          <a:p>
            <a:r>
              <a:rPr lang="en-US" dirty="0"/>
              <a:t>To link events to allow for more efficient debugging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Grouping SET events and outputting to a CSV file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Counting number of SET events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Sequential SET events (events that don’t have matching parameters)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E8B0A-0AE8-4EC9-B7E0-460FE9687D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63061" y="6042234"/>
            <a:ext cx="7597506" cy="608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29506F-6A60-4E7C-A257-B191692C55F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63061" y="5254516"/>
            <a:ext cx="7597506" cy="339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B931D7-2511-436B-820A-31AB9BA73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060" y="4137375"/>
            <a:ext cx="7597506" cy="712537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FC94914E-1F54-4CAF-89B2-9514A27BDC18}"/>
              </a:ext>
            </a:extLst>
          </p:cNvPr>
          <p:cNvSpPr/>
          <p:nvPr/>
        </p:nvSpPr>
        <p:spPr>
          <a:xfrm>
            <a:off x="10160000" y="3860800"/>
            <a:ext cx="1330960" cy="276575"/>
          </a:xfrm>
          <a:prstGeom prst="borderCallout1">
            <a:avLst>
              <a:gd name="adj1" fmla="val 18750"/>
              <a:gd name="adj2" fmla="val -8333"/>
              <a:gd name="adj3" fmla="val 116174"/>
              <a:gd name="adj4" fmla="val -520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</a:t>
            </a:r>
            <a:endParaRPr lang="en-US" dirty="0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E807324-9424-44AA-988A-EAFAF2110391}"/>
              </a:ext>
            </a:extLst>
          </p:cNvPr>
          <p:cNvSpPr/>
          <p:nvPr/>
        </p:nvSpPr>
        <p:spPr>
          <a:xfrm>
            <a:off x="10175240" y="4272312"/>
            <a:ext cx="1330960" cy="276575"/>
          </a:xfrm>
          <a:prstGeom prst="borderCallout1">
            <a:avLst>
              <a:gd name="adj1" fmla="val 18750"/>
              <a:gd name="adj2" fmla="val -8333"/>
              <a:gd name="adj3" fmla="val 50051"/>
              <a:gd name="adj4" fmla="val -520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FTL</a:t>
            </a:r>
            <a:endParaRPr lang="en-US" dirty="0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42AE3F0E-348C-4CCB-858C-39036EB0CE9A}"/>
              </a:ext>
            </a:extLst>
          </p:cNvPr>
          <p:cNvSpPr/>
          <p:nvPr/>
        </p:nvSpPr>
        <p:spPr>
          <a:xfrm>
            <a:off x="10160000" y="4711624"/>
            <a:ext cx="1330960" cy="276575"/>
          </a:xfrm>
          <a:prstGeom prst="borderCallout1">
            <a:avLst>
              <a:gd name="adj1" fmla="val 18750"/>
              <a:gd name="adj2" fmla="val -8333"/>
              <a:gd name="adj3" fmla="val 20663"/>
              <a:gd name="adj4" fmla="val -497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</a:t>
            </a:r>
            <a:endParaRPr lang="en-US" dirty="0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8164A572-B787-4EE2-8E69-179F8D6D73F6}"/>
              </a:ext>
            </a:extLst>
          </p:cNvPr>
          <p:cNvSpPr/>
          <p:nvPr/>
        </p:nvSpPr>
        <p:spPr>
          <a:xfrm>
            <a:off x="10241280" y="6176963"/>
            <a:ext cx="1666240" cy="474003"/>
          </a:xfrm>
          <a:prstGeom prst="borderCallout1">
            <a:avLst>
              <a:gd name="adj1" fmla="val 18750"/>
              <a:gd name="adj2" fmla="val -8333"/>
              <a:gd name="adj3" fmla="val 37811"/>
              <a:gd name="adj4" fmla="val -4429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Cmdidx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not linked to VBA</a:t>
            </a:r>
            <a:endParaRPr lang="en-US" dirty="0"/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DF77C33-210E-427D-8756-3D1D4F149D12}"/>
              </a:ext>
            </a:extLst>
          </p:cNvPr>
          <p:cNvSpPr/>
          <p:nvPr/>
        </p:nvSpPr>
        <p:spPr>
          <a:xfrm>
            <a:off x="10576560" y="5455820"/>
            <a:ext cx="1503680" cy="276575"/>
          </a:xfrm>
          <a:prstGeom prst="borderCallout1">
            <a:avLst>
              <a:gd name="adj1" fmla="val 18750"/>
              <a:gd name="adj2" fmla="val -8333"/>
              <a:gd name="adj3" fmla="val -5051"/>
              <a:gd name="adj4" fmla="val -803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suspend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6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F904-A13B-4299-9288-D9DAAF4C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4854-940C-4798-903A-72A834FF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SET events actually exist</a:t>
            </a:r>
          </a:p>
          <a:p>
            <a:r>
              <a:rPr lang="en-US" dirty="0"/>
              <a:t>Data loss from informer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Considerations/Difficulties:</a:t>
            </a:r>
          </a:p>
          <a:p>
            <a:r>
              <a:rPr lang="en-US" dirty="0"/>
              <a:t>SET events don’t have a universal syntax structure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CE05D2-77D3-4F60-A77F-F115614FB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92" y="2827075"/>
            <a:ext cx="90011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C8BC-D1A4-4559-A87F-5C9DE23F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logic: QOS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012644-261F-4382-ACEA-C717E3985FD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b="10893"/>
          <a:stretch/>
        </p:blipFill>
        <p:spPr>
          <a:xfrm>
            <a:off x="1333196" y="1440613"/>
            <a:ext cx="9525607" cy="527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8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53B5-2B0A-4FF0-8939-46C48D16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logic: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4416C-2517-4C67-924D-5BB5966B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how many times an event occurs within one command</a:t>
            </a:r>
          </a:p>
          <a:p>
            <a:endParaRPr lang="en-US" dirty="0"/>
          </a:p>
          <a:p>
            <a:r>
              <a:rPr lang="en-US" dirty="0"/>
              <a:t>Map of event name to integer </a:t>
            </a:r>
          </a:p>
          <a:p>
            <a:endParaRPr lang="en-US" dirty="0"/>
          </a:p>
          <a:p>
            <a:r>
              <a:rPr lang="en-US" dirty="0"/>
              <a:t>If an event name is encountered with the same hex value, increase counter</a:t>
            </a:r>
          </a:p>
          <a:p>
            <a:pPr lvl="1"/>
            <a:r>
              <a:rPr lang="en-US" dirty="0"/>
              <a:t>If new hex value is found add a new entry into map with counter at 1</a:t>
            </a:r>
          </a:p>
        </p:txBody>
      </p:sp>
    </p:spTree>
    <p:extLst>
      <p:ext uri="{BB962C8B-B14F-4D97-AF65-F5344CB8AC3E}">
        <p14:creationId xmlns:p14="http://schemas.microsoft.com/office/powerpoint/2010/main" val="158935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740E-6EC9-4FDE-98AE-AD1811C3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Script: Sequential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1BB04-274B-48F2-8915-2E98D0189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 events while they are related don’t have parameters that the script can use to link them</a:t>
            </a:r>
          </a:p>
          <a:p>
            <a:endParaRPr lang="en-US" dirty="0"/>
          </a:p>
          <a:p>
            <a:r>
              <a:rPr lang="en-US" dirty="0"/>
              <a:t>The sequential logic follows a simple pattern that the follower events related to the leader occur before a new leader event is seen</a:t>
            </a:r>
          </a:p>
          <a:p>
            <a:endParaRPr lang="en-US" dirty="0"/>
          </a:p>
          <a:p>
            <a:r>
              <a:rPr lang="en-US" dirty="0"/>
              <a:t>Leaders are mapped to a group of related SET events</a:t>
            </a:r>
          </a:p>
          <a:p>
            <a:r>
              <a:rPr lang="en-US" dirty="0"/>
              <a:t>Followers are mapped to leaders (then to the group)</a:t>
            </a:r>
          </a:p>
          <a:p>
            <a:r>
              <a:rPr lang="en-US" dirty="0"/>
              <a:t>Leader updates when a new leader event is met. (using hex value)</a:t>
            </a:r>
          </a:p>
        </p:txBody>
      </p:sp>
    </p:spTree>
    <p:extLst>
      <p:ext uri="{BB962C8B-B14F-4D97-AF65-F5344CB8AC3E}">
        <p14:creationId xmlns:p14="http://schemas.microsoft.com/office/powerpoint/2010/main" val="86200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1754-7834-4A73-AAD4-457B7B43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James’ SET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AF856-57EC-43A5-AA1C-1FC5C993D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209" y="1472086"/>
            <a:ext cx="7817582" cy="487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0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605C-CAE5-43D9-8422-DA592C92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E5CC-E5D6-49AC-BC8D-DA57C2F74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010" y="1825625"/>
            <a:ext cx="4110789" cy="435133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{} indicate start and end of a phrase</a:t>
            </a:r>
          </a:p>
          <a:p>
            <a:pPr lvl="1"/>
            <a:r>
              <a:rPr lang="en-US" dirty="0"/>
              <a:t>There one event that this doesn’t work with</a:t>
            </a:r>
          </a:p>
          <a:p>
            <a:r>
              <a:rPr lang="en-US" dirty="0"/>
              <a:t>; separates each phrase</a:t>
            </a:r>
          </a:p>
          <a:p>
            <a:r>
              <a:rPr lang="en-US" dirty="0"/>
              <a:t>Keyword, like start and end, indicates a new section</a:t>
            </a:r>
          </a:p>
          <a:p>
            <a:r>
              <a:rPr lang="en-US" dirty="0"/>
              <a:t>Read in using </a:t>
            </a:r>
            <a:r>
              <a:rPr lang="en-US" dirty="0" err="1"/>
              <a:t>FileReader</a:t>
            </a:r>
            <a:r>
              <a:rPr lang="en-US" dirty="0"/>
              <a:t> and string manipulation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25750-C9F0-4819-BD8C-87F41659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7" y="1825624"/>
            <a:ext cx="6189289" cy="437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6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8940</TotalTime>
  <Words>1124</Words>
  <Application>Microsoft Office PowerPoint</Application>
  <PresentationFormat>Widescreen</PresentationFormat>
  <Paragraphs>146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xPlorer Plugin Demo</vt:lpstr>
      <vt:lpstr>Summer Goal</vt:lpstr>
      <vt:lpstr>Purpose</vt:lpstr>
      <vt:lpstr>Limitations</vt:lpstr>
      <vt:lpstr>Script logic: QOS</vt:lpstr>
      <vt:lpstr>Script logic: Counter</vt:lpstr>
      <vt:lpstr>Script: Sequential</vt:lpstr>
      <vt:lpstr>James’ SET events</vt:lpstr>
      <vt:lpstr>Configuration Template</vt:lpstr>
      <vt:lpstr>Configuration file tutorial: QOS</vt:lpstr>
      <vt:lpstr>Configuration file tutorial: Counter</vt:lpstr>
      <vt:lpstr>Configuration file tutorial: Sequential</vt:lpstr>
      <vt:lpstr>Java Plugin Code Template</vt:lpstr>
      <vt:lpstr>xPlorer CLI tutorial</vt:lpstr>
      <vt:lpstr>Output: QoS trace</vt:lpstr>
      <vt:lpstr>Output: Top Result &amp; Counter</vt:lpstr>
      <vt:lpstr>Time &amp; Data metrics</vt:lpstr>
      <vt:lpstr>Q &amp; 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xPlorer Plugin Demo</dc:title>
  <dc:creator>John Kang</dc:creator>
  <cp:lastModifiedBy>John Kang</cp:lastModifiedBy>
  <cp:revision>78</cp:revision>
  <dcterms:created xsi:type="dcterms:W3CDTF">2019-07-25T18:11:40Z</dcterms:created>
  <dcterms:modified xsi:type="dcterms:W3CDTF">2019-08-06T20:43:46Z</dcterms:modified>
</cp:coreProperties>
</file>