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8" r:id="rId12"/>
    <p:sldId id="267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BE3300-9289-4329-94FE-EEA8D59B8640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9"/>
            <p14:sldId id="268"/>
            <p14:sldId id="267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1T13:48:32.141" idx="1">
    <p:pos x="7305" y="916"/>
    <p:text/>
    <p:extLst>
      <p:ext uri="{C676402C-5697-4E1C-873F-D02D1690AC5C}">
        <p15:threadingInfo xmlns:p15="http://schemas.microsoft.com/office/powerpoint/2012/main" timeZoneBias="-540"/>
      </p:ext>
    </p:extLst>
  </p:cm>
  <p:cm authorId="1" dt="2021-11-11T13:48:32.758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5A356-A536-407B-A382-B64DB2E535F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3C8DA-114D-44B5-AAE1-798F84442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2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4772-7FB0-4B20-AFF4-C809CD8E9C7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307E-E490-4507-8D06-CF60E868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9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4772-7FB0-4B20-AFF4-C809CD8E9C7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307E-E490-4507-8D06-CF60E868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1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4772-7FB0-4B20-AFF4-C809CD8E9C7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307E-E490-4507-8D06-CF60E868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7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4772-7FB0-4B20-AFF4-C809CD8E9C7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307E-E490-4507-8D06-CF60E868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4772-7FB0-4B20-AFF4-C809CD8E9C7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307E-E490-4507-8D06-CF60E868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4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4772-7FB0-4B20-AFF4-C809CD8E9C7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307E-E490-4507-8D06-CF60E868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17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4772-7FB0-4B20-AFF4-C809CD8E9C7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307E-E490-4507-8D06-CF60E868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8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4772-7FB0-4B20-AFF4-C809CD8E9C7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307E-E490-4507-8D06-CF60E868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7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4772-7FB0-4B20-AFF4-C809CD8E9C7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307E-E490-4507-8D06-CF60E868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4772-7FB0-4B20-AFF4-C809CD8E9C7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307E-E490-4507-8D06-CF60E868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6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4772-7FB0-4B20-AFF4-C809CD8E9C7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307E-E490-4507-8D06-CF60E868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E4772-7FB0-4B20-AFF4-C809CD8E9C7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307E-E490-4507-8D06-CF60E868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0901" y="2150097"/>
            <a:ext cx="8302137" cy="24482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13280" y="5398478"/>
            <a:ext cx="516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 err="1" smtClean="0"/>
              <a:t>코드스테이츠</a:t>
            </a:r>
            <a:r>
              <a:rPr lang="ko-KR" altLang="en-US" b="1" i="1" dirty="0" smtClean="0"/>
              <a:t> </a:t>
            </a:r>
            <a:r>
              <a:rPr lang="en-US" altLang="ko-KR" b="1" i="1" dirty="0" smtClean="0"/>
              <a:t>Section2 Project</a:t>
            </a:r>
            <a:endParaRPr lang="ko-KR" altLang="en-US" b="1" i="1" dirty="0" smtClean="0"/>
          </a:p>
          <a:p>
            <a:pPr algn="ctr"/>
            <a:r>
              <a:rPr lang="ko-KR" altLang="en-US" b="1" i="1" dirty="0" smtClean="0"/>
              <a:t> </a:t>
            </a:r>
            <a:r>
              <a:rPr lang="en-US" altLang="ko-KR" b="1" i="1" dirty="0" smtClean="0"/>
              <a:t>AI </a:t>
            </a:r>
            <a:r>
              <a:rPr lang="ko-KR" altLang="en-US" b="1" i="1" dirty="0" smtClean="0"/>
              <a:t>부트캠프 </a:t>
            </a:r>
            <a:r>
              <a:rPr lang="en-US" altLang="ko-KR" b="1" i="1" dirty="0" smtClean="0"/>
              <a:t>7</a:t>
            </a:r>
            <a:r>
              <a:rPr lang="ko-KR" altLang="en-US" b="1" i="1" dirty="0" smtClean="0"/>
              <a:t>기 </a:t>
            </a:r>
            <a:r>
              <a:rPr lang="ko-KR" altLang="en-US" b="1" i="1" dirty="0" err="1" smtClean="0"/>
              <a:t>안광오</a:t>
            </a:r>
            <a:endParaRPr lang="ko-KR" alt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5557" y="1740877"/>
            <a:ext cx="112732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b="1" dirty="0"/>
              <a:t>행동위험요인 </a:t>
            </a:r>
            <a:r>
              <a:rPr lang="ko-KR" altLang="en-US" sz="2400" b="1" dirty="0" smtClean="0"/>
              <a:t>감시시스템</a:t>
            </a:r>
            <a:r>
              <a:rPr lang="en-US" altLang="ko-KR" sz="2400" b="1" dirty="0"/>
              <a:t>(The Behavioral Risk Factor Surveillance System</a:t>
            </a:r>
            <a:r>
              <a:rPr lang="en-US" altLang="ko-KR" sz="2400" b="1" dirty="0" smtClean="0"/>
              <a:t>)</a:t>
            </a: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en-US" altLang="ko-KR" sz="3200" b="1" dirty="0"/>
          </a:p>
          <a:p>
            <a:pPr algn="ctr"/>
            <a:r>
              <a:rPr lang="ko-KR" altLang="en-US" sz="6000" b="1" dirty="0" smtClean="0"/>
              <a:t>심장질환 </a:t>
            </a:r>
            <a:r>
              <a:rPr lang="ko-KR" altLang="en-US" sz="6000" b="1" dirty="0" smtClean="0"/>
              <a:t>예측 분석 </a:t>
            </a:r>
            <a:endParaRPr lang="en-US" altLang="ko-KR" sz="6000" b="1" dirty="0" smtClean="0"/>
          </a:p>
          <a:p>
            <a:pPr algn="ctr"/>
            <a:r>
              <a:rPr lang="en-US" altLang="ko-KR" sz="4400" b="1" dirty="0" smtClean="0"/>
              <a:t>-</a:t>
            </a:r>
            <a:r>
              <a:rPr lang="ko-KR" altLang="en-US" sz="4400" b="1" dirty="0" err="1" smtClean="0"/>
              <a:t>머신러닝</a:t>
            </a:r>
            <a:r>
              <a:rPr lang="ko-KR" altLang="en-US" sz="4400" b="1" dirty="0" smtClean="0"/>
              <a:t> 모델</a:t>
            </a:r>
            <a:r>
              <a:rPr lang="en-US" altLang="ko-KR" sz="4400" b="1" dirty="0" smtClean="0"/>
              <a:t>-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650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945102" y="2339555"/>
            <a:ext cx="5012488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59423" y="1134207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59987" y="259193"/>
            <a:ext cx="69958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머신러닝</a:t>
            </a:r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방식 적용 및 </a:t>
            </a:r>
            <a:r>
              <a:rPr lang="ko-KR" altLang="en-US" sz="36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교차검증</a:t>
            </a:r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17322" y="1497991"/>
            <a:ext cx="5221165" cy="5196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89885" y="2009844"/>
            <a:ext cx="4730261" cy="4317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92108" y="1687275"/>
            <a:ext cx="2604723" cy="29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 모델 탐색 및 성능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1" y="2222756"/>
            <a:ext cx="453683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모델은 </a:t>
            </a:r>
            <a:r>
              <a:rPr lang="en-US" altLang="ko-KR" dirty="0" err="1" smtClean="0"/>
              <a:t>RandomForest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XGBoost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RandomizedSearchCV</a:t>
            </a:r>
            <a:r>
              <a:rPr lang="ko-KR" altLang="en-US" dirty="0" smtClean="0"/>
              <a:t>를 사용하여 최적의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구했다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Random </a:t>
            </a:r>
            <a:r>
              <a:rPr lang="en-US" altLang="ko-KR" dirty="0" smtClean="0"/>
              <a:t>Forest(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500" dirty="0" err="1" smtClean="0"/>
              <a:t>장확도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: 0.937</a:t>
            </a:r>
          </a:p>
          <a:p>
            <a:pPr lvl="1"/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XGBoost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/>
              <a:t>정확도 </a:t>
            </a:r>
            <a:r>
              <a:rPr lang="en-US" altLang="ko-KR" sz="1500" dirty="0" smtClean="0"/>
              <a:t>: 0.945</a:t>
            </a:r>
          </a:p>
          <a:p>
            <a:pPr lvl="1"/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/>
              <a:t>타켓</a:t>
            </a:r>
            <a:r>
              <a:rPr lang="ko-KR" altLang="en-US" sz="1500" dirty="0" smtClean="0"/>
              <a:t> 데이터 불균형으로 인해 조절한 결과로 정확도가 높은 것으로 나타났다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유의미한 해석을 위해 </a:t>
            </a:r>
            <a:r>
              <a:rPr lang="en-US" altLang="ko-KR" sz="1500" dirty="0" smtClean="0"/>
              <a:t>test </a:t>
            </a:r>
            <a:r>
              <a:rPr lang="ko-KR" altLang="en-US" sz="1500" dirty="0" smtClean="0"/>
              <a:t>데이터 셋으로 분석한다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en-US" altLang="ko-KR" sz="1500" dirty="0"/>
          </a:p>
          <a:p>
            <a:pPr lvl="1"/>
            <a:endParaRPr lang="en-US" altLang="ko-KR" sz="15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02" y="2330414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7200" y="4511635"/>
            <a:ext cx="5926015" cy="2064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428" y="1352916"/>
            <a:ext cx="6591179" cy="262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59423" y="1134207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59987" y="259193"/>
            <a:ext cx="69958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머신러닝</a:t>
            </a:r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방식 적용 및 </a:t>
            </a:r>
            <a:r>
              <a:rPr lang="ko-KR" altLang="en-US" sz="36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교차검증</a:t>
            </a:r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17322" y="1497991"/>
            <a:ext cx="5221165" cy="5196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89885" y="2009844"/>
            <a:ext cx="4730261" cy="4317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92108" y="1687275"/>
            <a:ext cx="2604723" cy="29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최종 모델 탐색 및 성능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1" y="2222756"/>
            <a:ext cx="45368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모델은 </a:t>
            </a:r>
            <a:r>
              <a:rPr lang="en-US" altLang="ko-KR" dirty="0" err="1" smtClean="0"/>
              <a:t>RandomForest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XGBoost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RandomizedSearchCV</a:t>
            </a:r>
            <a:r>
              <a:rPr lang="ko-KR" altLang="en-US" dirty="0" smtClean="0"/>
              <a:t>를 사용하여 최적의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구했다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Random </a:t>
            </a:r>
            <a:r>
              <a:rPr lang="en-US" altLang="ko-KR" dirty="0" smtClean="0"/>
              <a:t>Forest(test)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500" dirty="0" err="1" smtClean="0"/>
              <a:t>재현율</a:t>
            </a:r>
            <a:r>
              <a:rPr lang="en-US" altLang="ko-KR" sz="1500" dirty="0" smtClean="0"/>
              <a:t>: </a:t>
            </a:r>
            <a:r>
              <a:rPr lang="en-US" altLang="ko-KR" dirty="0" smtClean="0"/>
              <a:t>0.24     0.81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(</a:t>
            </a:r>
            <a:r>
              <a:rPr lang="ko-KR" altLang="en-US" sz="1200" dirty="0" err="1"/>
              <a:t>임계값</a:t>
            </a:r>
            <a:r>
              <a:rPr lang="ko-KR" altLang="en-US" sz="1200" dirty="0"/>
              <a:t> 조정후</a:t>
            </a:r>
            <a:r>
              <a:rPr lang="en-US" altLang="ko-KR" sz="1600" dirty="0"/>
              <a:t>)</a:t>
            </a:r>
            <a:endParaRPr lang="en-US" altLang="ko-KR" sz="15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500" dirty="0" smtClean="0"/>
              <a:t>AUC Score: </a:t>
            </a:r>
            <a:r>
              <a:rPr lang="en-US" altLang="ko-KR" sz="1600" dirty="0" smtClean="0"/>
              <a:t>0.838      </a:t>
            </a:r>
            <a:r>
              <a:rPr lang="en-US" altLang="ko-KR" dirty="0" smtClean="0"/>
              <a:t>0.743(</a:t>
            </a:r>
            <a:r>
              <a:rPr lang="ko-KR" altLang="en-US" sz="1200" dirty="0" err="1" smtClean="0"/>
              <a:t>임계값</a:t>
            </a:r>
            <a:r>
              <a:rPr lang="ko-KR" altLang="en-US" sz="1200" dirty="0" smtClean="0"/>
              <a:t> 조정후</a:t>
            </a:r>
            <a:r>
              <a:rPr lang="en-US" altLang="ko-KR" dirty="0" smtClean="0"/>
              <a:t>)</a:t>
            </a:r>
            <a:endParaRPr lang="en-US" altLang="ko-KR" sz="1500" dirty="0" smtClean="0"/>
          </a:p>
          <a:p>
            <a:pPr lvl="1"/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XGBoost</a:t>
            </a:r>
            <a:r>
              <a:rPr lang="en-US" altLang="ko-KR" dirty="0" smtClean="0"/>
              <a:t>(test)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500" dirty="0" err="1" smtClean="0"/>
              <a:t>재현율</a:t>
            </a:r>
            <a:r>
              <a:rPr lang="en-US" altLang="ko-KR" sz="1500" dirty="0" smtClean="0"/>
              <a:t>: </a:t>
            </a:r>
            <a:r>
              <a:rPr lang="en-US" altLang="ko-KR" dirty="0" smtClean="0"/>
              <a:t>0.22     0.83</a:t>
            </a:r>
            <a:r>
              <a:rPr lang="en-US" altLang="ko-KR" sz="2000" dirty="0" smtClean="0"/>
              <a:t>(</a:t>
            </a:r>
            <a:r>
              <a:rPr lang="ko-KR" altLang="en-US" sz="1200" dirty="0" err="1"/>
              <a:t>임계값</a:t>
            </a:r>
            <a:r>
              <a:rPr lang="ko-KR" altLang="en-US" sz="1200" dirty="0"/>
              <a:t> 조정후</a:t>
            </a:r>
            <a:r>
              <a:rPr lang="en-US" altLang="ko-KR" sz="20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500" dirty="0" smtClean="0"/>
              <a:t>AUC </a:t>
            </a:r>
            <a:r>
              <a:rPr lang="en-US" altLang="ko-KR" sz="1500" dirty="0"/>
              <a:t>Score</a:t>
            </a:r>
            <a:r>
              <a:rPr lang="en-US" altLang="ko-KR" sz="1500" dirty="0" smtClean="0"/>
              <a:t>: </a:t>
            </a:r>
            <a:r>
              <a:rPr lang="en-US" altLang="ko-KR" dirty="0" smtClean="0"/>
              <a:t>0.838     0.765</a:t>
            </a:r>
            <a:r>
              <a:rPr lang="en-US" altLang="ko-KR" sz="1600" dirty="0"/>
              <a:t>(</a:t>
            </a:r>
            <a:r>
              <a:rPr lang="ko-KR" altLang="en-US" sz="1100" dirty="0" err="1"/>
              <a:t>임계값</a:t>
            </a:r>
            <a:r>
              <a:rPr lang="ko-KR" altLang="en-US" sz="1100" dirty="0"/>
              <a:t> 조정후</a:t>
            </a:r>
            <a:r>
              <a:rPr lang="en-US" altLang="ko-KR" sz="1600" dirty="0"/>
              <a:t>)</a:t>
            </a:r>
            <a:endParaRPr lang="en-US" altLang="ko-KR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500" dirty="0"/>
          </a:p>
          <a:p>
            <a:pPr lvl="1"/>
            <a:endParaRPr lang="en-US" altLang="ko-KR" sz="15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340842" y="4802074"/>
            <a:ext cx="4308231" cy="1122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9093448" y="4290647"/>
            <a:ext cx="28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9515478" y="4574930"/>
            <a:ext cx="28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9555813" y="5655539"/>
            <a:ext cx="28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93448" y="5333998"/>
            <a:ext cx="28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29" y="1583107"/>
            <a:ext cx="3294576" cy="22684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" y="1590225"/>
            <a:ext cx="3296603" cy="226841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244564" y="1881532"/>
            <a:ext cx="630845" cy="332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54965" y="1715316"/>
            <a:ext cx="630845" cy="332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3" y="4580790"/>
            <a:ext cx="2770816" cy="199556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46" y="4670713"/>
            <a:ext cx="2886349" cy="181571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56797" y="4242289"/>
            <a:ext cx="2604723" cy="29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최종 모델 </a:t>
            </a:r>
            <a:r>
              <a:rPr lang="en-US" altLang="ko-KR" dirty="0" smtClean="0"/>
              <a:t>ROC curve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13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04792" y="1371682"/>
            <a:ext cx="4419306" cy="5204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59423" y="1134207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876053" y="259193"/>
            <a:ext cx="43636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머신러닝</a:t>
            </a:r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모델 해석</a:t>
            </a:r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996353" y="1397130"/>
            <a:ext cx="5221165" cy="5196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42945" y="1959187"/>
            <a:ext cx="4294848" cy="4317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42945" y="1582615"/>
            <a:ext cx="2961540" cy="3765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Permutation importance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39" y="1371682"/>
            <a:ext cx="3476625" cy="508511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60585" y="1397130"/>
            <a:ext cx="3912576" cy="1275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94515" y="2825036"/>
            <a:ext cx="3991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특성의 중요도로 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뇌졸중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콜레스테롤 수치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혈압의 수치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흡연의 유무가 많은 영향을 끼치는 것을 알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Permutation importance </a:t>
            </a:r>
            <a:r>
              <a:rPr lang="ko-KR" altLang="en-US" dirty="0"/>
              <a:t>의 결과 영향력이 상위 속하는 몇가지로 </a:t>
            </a:r>
            <a:r>
              <a:rPr lang="en-US" altLang="ko-KR" dirty="0" err="1"/>
              <a:t>pdp</a:t>
            </a:r>
            <a:r>
              <a:rPr lang="en-US" altLang="ko-KR" dirty="0"/>
              <a:t> </a:t>
            </a:r>
            <a:r>
              <a:rPr lang="ko-KR" altLang="en-US" dirty="0"/>
              <a:t>분석을 시행한다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67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8601" y="1371682"/>
            <a:ext cx="6075484" cy="5380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97876" y="872145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876052" y="120940"/>
            <a:ext cx="43636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머신러닝</a:t>
            </a:r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모델 해석</a:t>
            </a:r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20608" y="1279281"/>
            <a:ext cx="5221165" cy="5196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83766" y="1959187"/>
            <a:ext cx="4294848" cy="4317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83766" y="1570924"/>
            <a:ext cx="2961540" cy="3765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</a:t>
            </a:r>
            <a:r>
              <a:rPr lang="en-US" altLang="ko-KR" dirty="0" err="1" smtClean="0"/>
              <a:t>dp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5336" y="2359564"/>
            <a:ext cx="3991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혈관의 콜레스테롤 수치가 너무 높으면 건강에 이상을 일으키는데 콜레스테롤 수치가 높을 수록 심장질환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심장마비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발병에 영향을 끼치는 것을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나이에 관한 </a:t>
            </a:r>
            <a:r>
              <a:rPr lang="en-US" altLang="ko-KR" dirty="0" err="1" smtClean="0"/>
              <a:t>pdp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분석을 볼 때 나이가 증가할 수록 심장질환 발병에 많은 영향을 끼치는 것을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세월의 변화로 인한 전체적인 신체 </a:t>
            </a:r>
            <a:r>
              <a:rPr lang="ko-KR" altLang="en-US" dirty="0" err="1" smtClean="0"/>
              <a:t>능력감소가</a:t>
            </a:r>
            <a:r>
              <a:rPr lang="ko-KR" altLang="en-US" dirty="0" smtClean="0"/>
              <a:t> 심장에 영향을 끼치는 것을 알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5" y="985811"/>
            <a:ext cx="6187980" cy="2891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5" y="3982282"/>
            <a:ext cx="5944917" cy="26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8601" y="1371682"/>
            <a:ext cx="6075484" cy="5380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97876" y="872145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876052" y="120940"/>
            <a:ext cx="43636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머신러닝</a:t>
            </a:r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모델 해석</a:t>
            </a:r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20608" y="1279281"/>
            <a:ext cx="5221165" cy="5196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83766" y="1959187"/>
            <a:ext cx="4294848" cy="4317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83766" y="1570924"/>
            <a:ext cx="2961540" cy="3765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</a:t>
            </a:r>
            <a:r>
              <a:rPr lang="en-US" altLang="ko-KR" dirty="0" err="1" smtClean="0"/>
              <a:t>dp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5336" y="2132539"/>
            <a:ext cx="39917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혈압이 높을 수록 심장질환 발병에 영향을 끼치는 것을 볼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 smtClean="0"/>
              <a:t>GenHlth</a:t>
            </a:r>
            <a:r>
              <a:rPr lang="ko-KR" altLang="en-US" sz="1600" b="1" dirty="0" smtClean="0"/>
              <a:t>의 </a:t>
            </a:r>
            <a:r>
              <a:rPr lang="ko-KR" altLang="en-US" sz="1600" dirty="0" smtClean="0"/>
              <a:t>본인 스스로의 건강상태 평가 지표를 보면 스스로 건강하지 못하다는 인식이 높을 경우에도 심장질환 발병에 영향을 끼치는 것을 볼 수 있는데 이는 본인이 체감할 정도의 건강이상이 </a:t>
            </a:r>
            <a:r>
              <a:rPr lang="ko-KR" altLang="en-US" sz="1600" dirty="0" err="1" smtClean="0"/>
              <a:t>있을시</a:t>
            </a:r>
            <a:r>
              <a:rPr lang="ko-KR" altLang="en-US" sz="1600" dirty="0" smtClean="0"/>
              <a:t> 심장질환의 발병이 의심될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이외로 흡연 할 시 심장질환의 영향을 끼치는 것을 볼 수 있다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도메인 지식을 활용해 설명 하자면 혈중 일산화탄소의 증가로 심장에 무리를 주기 때문으로 추측한다</a:t>
            </a:r>
            <a:r>
              <a:rPr lang="en-US" altLang="ko-KR" sz="1600" dirty="0" smtClean="0"/>
              <a:t>.)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5" y="1134209"/>
            <a:ext cx="5700203" cy="2628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5" y="3859823"/>
            <a:ext cx="5700203" cy="249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8601" y="1371682"/>
            <a:ext cx="6075484" cy="5380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97876" y="872145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876052" y="120940"/>
            <a:ext cx="43636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머신러닝</a:t>
            </a:r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모델 해석</a:t>
            </a:r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20608" y="1279281"/>
            <a:ext cx="5221165" cy="5196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83766" y="1959187"/>
            <a:ext cx="4294848" cy="4317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83766" y="1570924"/>
            <a:ext cx="2961540" cy="3765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</a:t>
            </a:r>
            <a:r>
              <a:rPr lang="en-US" altLang="ko-KR" dirty="0" err="1" smtClean="0"/>
              <a:t>dp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5336" y="2132539"/>
            <a:ext cx="3991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위의 분석들과 다르게 심장질환 발병의 예방과 감소에 관한 대표적인 특성으로 생각한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가지의 경우가 예상과 달리 다른 결과를 보여주었다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활동적인 운동을 하는 경우 심장질환 발병을 예방할 줄 알았지만 분석결과 심장질환 발병에 거의 영향을 미치지 않는 것으로 분석되었다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알코올의 섭취의 유무 또한 심장질환 발병의 유무에 거의 영향을 끼치지 않는 것으로 나타났다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이는 정확한 지표의 자료가 아니기에 영향을 미치지 않아 이처럼 나타난 것으로 추측한다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5" y="985812"/>
            <a:ext cx="5275587" cy="26411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5" y="3807070"/>
            <a:ext cx="5354719" cy="26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482917" y="1371682"/>
            <a:ext cx="5272398" cy="5380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8601" y="1371682"/>
            <a:ext cx="5424853" cy="5380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97876" y="872145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876052" y="120940"/>
            <a:ext cx="43636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머신러닝</a:t>
            </a:r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모델 해석</a:t>
            </a:r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5583" y="938023"/>
            <a:ext cx="2961540" cy="3765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SHAP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7" y="1565031"/>
            <a:ext cx="5155996" cy="4998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43" y="1510796"/>
            <a:ext cx="5269020" cy="50526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7876" y="1453710"/>
            <a:ext cx="10999178" cy="1579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14221" y="3754265"/>
            <a:ext cx="40686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콜레스테롤 수치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건강지표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혈압 수치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흡연 유무 가 많은 영향을 끼치는 것을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아래쪽 화살표 16"/>
          <p:cNvSpPr/>
          <p:nvPr/>
        </p:nvSpPr>
        <p:spPr>
          <a:xfrm>
            <a:off x="4923692" y="3191608"/>
            <a:ext cx="334108" cy="41323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8601" y="1371682"/>
            <a:ext cx="11746522" cy="5380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97876" y="872145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042238" y="120940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인사이트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8746" y="1258016"/>
            <a:ext cx="11323025" cy="5196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11115" y="1959187"/>
            <a:ext cx="10367499" cy="4317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11115" y="1567428"/>
            <a:ext cx="2961540" cy="3765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분석결과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9219" y="2531505"/>
            <a:ext cx="100312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심장질환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심장마비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발병에 많은 영향을 끼치는 대표적인 특성으로 나이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콜레스테롤 수치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혈압 수치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스스로의 </a:t>
            </a:r>
            <a:r>
              <a:rPr lang="ko-KR" altLang="en-US" sz="1600" dirty="0" err="1" smtClean="0"/>
              <a:t>건강지표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흡연이 있다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위와 같은 요인들을 미리 확인하여 모델에 적용해 예측하면 현재 본인의 심장 건강 상태에 관해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차적으로 예측할 수 있고 심장질환 발병요인들을 제거 함으로써 질병을 예방할 수 있을 것으로 기대한다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하지만 해당 분석 데이터는 전문적인 의료데이터가 아니므로 정확한 질병예측에는 한계가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그러므로 해당 예측 분석은 일상생활에서의 간단한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차적 예측 분석으로 활용하여 보다 본인의 건강상태에 주의를 기울이게 하고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차적으로 전문적인 의료기관에서의 검진을 권하는 방향으로  활용한다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조금 더 전문적이고 정밀한 의료데이터가 있다면 더 정확하고 간단한 건강 지표 예측 분석 모델을 </a:t>
            </a:r>
            <a:r>
              <a:rPr lang="ko-KR" altLang="en-US" sz="1600" dirty="0" err="1" smtClean="0"/>
              <a:t>만들수</a:t>
            </a:r>
            <a:r>
              <a:rPr lang="ko-KR" altLang="en-US" sz="1600" dirty="0" smtClean="0"/>
              <a:t> 있을 것이라 생각한다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2430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7492" y="1600269"/>
            <a:ext cx="10367499" cy="4317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9784" y="2466174"/>
            <a:ext cx="63401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0" cap="none" spc="0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감사합니다</a:t>
            </a:r>
            <a:endParaRPr lang="en-US" altLang="ko-KR" sz="9600" b="0" cap="none" spc="0" dirty="0">
              <a:ln w="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8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02846" y="1710170"/>
            <a:ext cx="6171469" cy="3211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45" y="2059384"/>
            <a:ext cx="5978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데이터 선정 이유 및 문제 정의</a:t>
            </a:r>
          </a:p>
          <a:p>
            <a:endParaRPr lang="en-US" altLang="ko-KR" dirty="0" smtClean="0"/>
          </a:p>
          <a:p>
            <a:r>
              <a:rPr lang="en-US" altLang="ko-KR" b="1" dirty="0"/>
              <a:t>2) </a:t>
            </a:r>
            <a:r>
              <a:rPr lang="ko-KR" altLang="en-US" b="1" dirty="0"/>
              <a:t>데이터를 이용한 가설 및 평가지표</a:t>
            </a:r>
            <a:r>
              <a:rPr lang="en-US" altLang="ko-KR" b="1" dirty="0"/>
              <a:t>, </a:t>
            </a:r>
            <a:r>
              <a:rPr lang="ko-KR" altLang="en-US" b="1" dirty="0"/>
              <a:t>베이스라인 선택</a:t>
            </a:r>
          </a:p>
          <a:p>
            <a:endParaRPr lang="en-US" altLang="ko-KR" dirty="0" smtClean="0"/>
          </a:p>
          <a:p>
            <a:r>
              <a:rPr lang="en-US" altLang="ko-KR" b="1" dirty="0"/>
              <a:t>3) EDA</a:t>
            </a:r>
            <a:r>
              <a:rPr lang="ko-KR" altLang="en-US" b="1" dirty="0"/>
              <a:t>와 데이터 전처리</a:t>
            </a:r>
          </a:p>
          <a:p>
            <a:endParaRPr lang="en-US" altLang="ko-KR" dirty="0" smtClean="0"/>
          </a:p>
          <a:p>
            <a:r>
              <a:rPr lang="en-US" altLang="ko-KR" b="1" dirty="0"/>
              <a:t>4) </a:t>
            </a:r>
            <a:r>
              <a:rPr lang="ko-KR" altLang="en-US" b="1" dirty="0" err="1"/>
              <a:t>머신러닝</a:t>
            </a:r>
            <a:r>
              <a:rPr lang="ko-KR" altLang="en-US" b="1" dirty="0"/>
              <a:t> 방식 적용 및 </a:t>
            </a:r>
            <a:r>
              <a:rPr lang="ko-KR" altLang="en-US" b="1" dirty="0" err="1"/>
              <a:t>교차검증</a:t>
            </a:r>
            <a:endParaRPr lang="ko-KR" altLang="en-US" b="1" dirty="0"/>
          </a:p>
          <a:p>
            <a:endParaRPr lang="en-US" altLang="ko-KR" dirty="0" smtClean="0"/>
          </a:p>
          <a:p>
            <a:r>
              <a:rPr lang="en-US" altLang="ko-KR" b="1" dirty="0"/>
              <a:t>5) </a:t>
            </a:r>
            <a:r>
              <a:rPr lang="ko-KR" altLang="en-US" b="1" dirty="0" err="1"/>
              <a:t>머신러닝</a:t>
            </a:r>
            <a:r>
              <a:rPr lang="ko-KR" altLang="en-US" b="1" dirty="0"/>
              <a:t> 모델 해석</a:t>
            </a:r>
          </a:p>
          <a:p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264269" y="202223"/>
            <a:ext cx="0" cy="638321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9161" y="2932165"/>
            <a:ext cx="3685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CONTENTS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08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35293" y="1670498"/>
            <a:ext cx="9937507" cy="4897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14450" y="1945084"/>
            <a:ext cx="9486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의료분야에서는 </a:t>
            </a:r>
            <a:r>
              <a:rPr lang="en-US" altLang="ko-KR" dirty="0" smtClean="0"/>
              <a:t>AI</a:t>
            </a:r>
            <a:r>
              <a:rPr lang="ko-KR" altLang="en-US" dirty="0"/>
              <a:t> </a:t>
            </a:r>
            <a:r>
              <a:rPr lang="ko-KR" altLang="en-US" dirty="0" smtClean="0"/>
              <a:t>기술을 활용하여 보다 정확하고 빠른 판단을 하고 있고  질병의 예방을 위해 많은 데이터들을 활용하고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Kaggle</a:t>
            </a:r>
            <a:r>
              <a:rPr lang="ko-KR" altLang="en-US" dirty="0" smtClean="0"/>
              <a:t>의 </a:t>
            </a:r>
            <a:r>
              <a:rPr lang="en-US" altLang="ko-KR" b="1" dirty="0" smtClean="0"/>
              <a:t>heart_disease_health_indicators_BRFSS2015</a:t>
            </a:r>
            <a:r>
              <a:rPr lang="ko-KR" altLang="en-US" dirty="0" smtClean="0"/>
              <a:t>를 찾았고 이 데이터의 원본인 </a:t>
            </a:r>
            <a:r>
              <a:rPr lang="en-US" altLang="ko-KR" b="1" dirty="0"/>
              <a:t>BRFSS </a:t>
            </a:r>
            <a:r>
              <a:rPr lang="en-US" altLang="ko-KR" b="1" dirty="0" smtClean="0"/>
              <a:t>2015</a:t>
            </a:r>
            <a:r>
              <a:rPr lang="ko-KR" altLang="en-US" dirty="0" smtClean="0"/>
              <a:t>를 활용하여 간단한 질병 예측 분석을 수행한다</a:t>
            </a:r>
            <a:r>
              <a:rPr lang="en-US" altLang="ko-KR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의료데이터들은 보안상의 문제와 전문적인 데이터들이 많아 일반적으로는 찾기가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위의 데이터도 간단한 행동위험요인을 조사한 자료이기에 해당 분석 방향은 명확한 질병의 예측 활용 보다는 일상에서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차적인 질병 예측의 자가 진단으로 활용한다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 데이터 분석은 간단한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차적인 질병 예측 분석 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차적으로 전문적인 검진을 권하는 방향으로 나아간다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갑작스럽게 발병하는 심장질환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심장마비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평소 주의를 기울이지 않으면 질병을 예방할 수 없게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해당 데이터 분석으로 질병을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차적으로 예측하고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차적 검진으로 예방할 수 있게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64422" y="479113"/>
            <a:ext cx="108216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데이터 선정 이유 및 문제정의</a:t>
            </a:r>
            <a:endParaRPr lang="en-US" altLang="ko-KR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59423" y="1424353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9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5820506" y="2426678"/>
            <a:ext cx="6084278" cy="30948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82077" y="2945423"/>
            <a:ext cx="5609493" cy="2338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6512" y="2156487"/>
            <a:ext cx="5017577" cy="3916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59423" y="1424353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81881" y="493076"/>
            <a:ext cx="109520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데이터를 이용한 가설 및 평가지표</a:t>
            </a:r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, </a:t>
            </a:r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베이스라인 선택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3285" y="2975853"/>
            <a:ext cx="5671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심장질환을 유발하거나 기존에 가지고있던 심장질환을 악화시키는 요인이 있을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심장질환을 감소 및 예방하는 행동 요인이 있을 것이다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질병으로 인한 복합적인 작용으로 심장질환을 유발할 것이다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2" y="2296429"/>
            <a:ext cx="4175322" cy="35008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82077" y="2655277"/>
            <a:ext cx="2604723" cy="29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05054" y="1956636"/>
            <a:ext cx="5484666" cy="3916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5844684" y="1855178"/>
            <a:ext cx="6084278" cy="42466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2850" y="2460319"/>
            <a:ext cx="5609493" cy="323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59423" y="1424353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81881" y="493076"/>
            <a:ext cx="109520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데이터를 이용한 가설 및 평가지표</a:t>
            </a:r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, </a:t>
            </a:r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베이스라인 선택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23" y="2875087"/>
            <a:ext cx="5547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Baseline : </a:t>
            </a:r>
            <a:r>
              <a:rPr lang="ko-KR" altLang="en-US" dirty="0" smtClean="0"/>
              <a:t>초기에는 분류지표에서 활용하는 </a:t>
            </a:r>
            <a:r>
              <a:rPr lang="ko-KR" altLang="en-US" dirty="0" err="1" smtClean="0"/>
              <a:t>타켓의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최빈값으로</a:t>
            </a:r>
            <a:r>
              <a:rPr lang="ko-KR" altLang="en-US" dirty="0" smtClean="0"/>
              <a:t> 정한다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심장질환이 발병하지 않을 비율 </a:t>
            </a:r>
            <a:r>
              <a:rPr lang="en-US" altLang="ko-KR" dirty="0" smtClean="0"/>
              <a:t>90%)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평가지표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모델링을 </a:t>
            </a:r>
            <a:r>
              <a:rPr lang="ko-KR" altLang="en-US" dirty="0" err="1" smtClean="0"/>
              <a:t>실시한후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AUC score 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재현율을</a:t>
            </a:r>
            <a:r>
              <a:rPr lang="ko-KR" altLang="en-US" dirty="0" smtClean="0"/>
              <a:t> 활용하여 성능을 평가한다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여기서 </a:t>
            </a:r>
            <a:r>
              <a:rPr lang="ko-KR" altLang="en-US" dirty="0" err="1" smtClean="0"/>
              <a:t>재현율을</a:t>
            </a:r>
            <a:r>
              <a:rPr lang="ko-KR" altLang="en-US" dirty="0" smtClean="0"/>
              <a:t> 사용하는 이유는 실제 심장질환을 갖고있는 경우 중 모델이 실제 심장질환을 갖고있는 경우를 예측하기 위해서 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4" y="2301252"/>
            <a:ext cx="5170078" cy="33281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12850" y="2162908"/>
            <a:ext cx="2604723" cy="29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Baseline </a:t>
            </a:r>
            <a:r>
              <a:rPr lang="ko-KR" altLang="en-US" dirty="0" smtClean="0"/>
              <a:t>및 평가지표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1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93626" y="1497991"/>
            <a:ext cx="7244862" cy="5196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45157" y="2009844"/>
            <a:ext cx="6341799" cy="4317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6938" y="2391508"/>
            <a:ext cx="4021635" cy="3006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59423" y="1424353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673341" y="493076"/>
            <a:ext cx="47691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EDA</a:t>
            </a:r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와 데이터 전처리</a:t>
            </a:r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5206" y="2222756"/>
            <a:ext cx="5981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우선 </a:t>
            </a:r>
            <a:r>
              <a:rPr lang="en-US" altLang="ko-KR" sz="1500" b="1" dirty="0" smtClean="0"/>
              <a:t>heart_disease_health_indicators_BRFSS2015</a:t>
            </a:r>
            <a:r>
              <a:rPr lang="ko-KR" altLang="en-US" sz="1500" dirty="0" smtClean="0"/>
              <a:t>을 기본으로 하여</a:t>
            </a:r>
            <a:r>
              <a:rPr lang="ko-KR" altLang="en-US" sz="1500" b="1" dirty="0" smtClean="0"/>
              <a:t> </a:t>
            </a:r>
            <a:r>
              <a:rPr lang="ko-KR" altLang="en-US" sz="1500" dirty="0" smtClean="0"/>
              <a:t>원본데이터인 </a:t>
            </a:r>
            <a:r>
              <a:rPr lang="en-US" altLang="ko-KR" sz="1500" b="1" dirty="0" smtClean="0"/>
              <a:t>BRFSS </a:t>
            </a:r>
            <a:r>
              <a:rPr lang="en-US" altLang="ko-KR" sz="1500" b="1" dirty="0" smtClean="0"/>
              <a:t>2015</a:t>
            </a:r>
            <a:r>
              <a:rPr lang="ko-KR" altLang="en-US" sz="1500" b="1" dirty="0" smtClean="0"/>
              <a:t> </a:t>
            </a:r>
            <a:r>
              <a:rPr lang="en-US" altLang="ko-KR" sz="1500" dirty="0" smtClean="0"/>
              <a:t>330</a:t>
            </a:r>
            <a:r>
              <a:rPr lang="ko-KR" altLang="en-US" sz="1500" dirty="0" smtClean="0"/>
              <a:t>개의 </a:t>
            </a:r>
            <a:r>
              <a:rPr lang="en-US" altLang="ko-KR" sz="1500" dirty="0" smtClean="0"/>
              <a:t>column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중 </a:t>
            </a:r>
            <a:r>
              <a:rPr lang="en-US" altLang="ko-KR" sz="1500" dirty="0" smtClean="0"/>
              <a:t>30</a:t>
            </a:r>
            <a:r>
              <a:rPr lang="ko-KR" altLang="en-US" sz="1500" dirty="0" smtClean="0"/>
              <a:t>개를 도메인 지식과 </a:t>
            </a:r>
            <a:r>
              <a:rPr lang="en-US" altLang="ko-KR" sz="1500" dirty="0" smtClean="0"/>
              <a:t>BRFSS Report</a:t>
            </a:r>
            <a:r>
              <a:rPr lang="ko-KR" altLang="en-US" sz="1500" dirty="0" smtClean="0"/>
              <a:t>를 확인하고 활용하여 선별하였다</a:t>
            </a:r>
            <a:r>
              <a:rPr lang="en-US" altLang="ko-KR" sz="1500" dirty="0" smtClean="0"/>
              <a:t>. (</a:t>
            </a:r>
            <a:r>
              <a:rPr lang="en-US" altLang="ko-KR" sz="1500" dirty="0"/>
              <a:t>heart_disease_health_indicators_BRFSS2015(codestates).</a:t>
            </a:r>
            <a:r>
              <a:rPr lang="en-US" altLang="ko-KR" sz="1500" dirty="0" smtClean="0"/>
              <a:t>csv              </a:t>
            </a:r>
            <a:r>
              <a:rPr lang="ko-KR" altLang="en-US" sz="1500" dirty="0" smtClean="0"/>
              <a:t>파일 생성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과정에서 각 </a:t>
            </a:r>
            <a:r>
              <a:rPr lang="en-US" altLang="ko-KR" sz="1500" dirty="0" smtClean="0"/>
              <a:t>columns</a:t>
            </a:r>
            <a:r>
              <a:rPr lang="ko-KR" altLang="en-US" sz="1500" dirty="0" smtClean="0"/>
              <a:t>들의 </a:t>
            </a:r>
            <a:r>
              <a:rPr lang="ko-KR" altLang="en-US" sz="1500" dirty="0" smtClean="0"/>
              <a:t>범주형 자료 </a:t>
            </a:r>
            <a:r>
              <a:rPr lang="ko-KR" altLang="en-US" sz="1500" dirty="0" smtClean="0"/>
              <a:t>형태를 </a:t>
            </a:r>
            <a:r>
              <a:rPr lang="en-US" altLang="ko-KR" sz="1500" dirty="0" smtClean="0"/>
              <a:t>(0,1)</a:t>
            </a:r>
            <a:r>
              <a:rPr lang="ko-KR" altLang="en-US" sz="1500" dirty="0" smtClean="0"/>
              <a:t>로 통일 하거나 </a:t>
            </a:r>
            <a:r>
              <a:rPr lang="ko-KR" altLang="en-US" sz="1500" dirty="0" err="1" smtClean="0"/>
              <a:t>순서형</a:t>
            </a:r>
            <a:r>
              <a:rPr lang="ko-KR" altLang="en-US" sz="1500" dirty="0" smtClean="0"/>
              <a:t> 범주들을 간단한 형태로 </a:t>
            </a:r>
            <a:r>
              <a:rPr lang="en-US" altLang="ko-KR" sz="1500" dirty="0" smtClean="0"/>
              <a:t>(ex) 0,1,2,3,4) </a:t>
            </a:r>
            <a:r>
              <a:rPr lang="ko-KR" altLang="en-US" sz="1500" dirty="0" smtClean="0"/>
              <a:t>바꿔 주었다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/>
              <a:t>결측값은</a:t>
            </a:r>
            <a:r>
              <a:rPr lang="ko-KR" altLang="en-US" sz="1500" dirty="0" smtClean="0"/>
              <a:t> 제거 해주었다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‘</a:t>
            </a:r>
            <a:r>
              <a:rPr lang="en-US" altLang="ko-KR" sz="1500" dirty="0" err="1" smtClean="0"/>
              <a:t>HeartDisease</a:t>
            </a:r>
            <a:r>
              <a:rPr lang="en-US" altLang="ko-KR" sz="1500" dirty="0" smtClean="0"/>
              <a:t>', '</a:t>
            </a:r>
            <a:r>
              <a:rPr lang="en-US" altLang="ko-KR" sz="1500" dirty="0" err="1" smtClean="0"/>
              <a:t>Myocardialinfarction</a:t>
            </a:r>
            <a:r>
              <a:rPr lang="en-US" altLang="ko-KR" sz="1500" dirty="0" smtClean="0"/>
              <a:t>‘ column</a:t>
            </a:r>
            <a:r>
              <a:rPr lang="ko-KR" altLang="en-US" sz="1500" dirty="0" smtClean="0"/>
              <a:t>에서 정보 누수가 발생 하여 제거해 주었다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해당 </a:t>
            </a:r>
            <a:r>
              <a:rPr lang="en-US" altLang="ko-KR" sz="1500" dirty="0" smtClean="0"/>
              <a:t>column</a:t>
            </a:r>
            <a:r>
              <a:rPr lang="ko-KR" altLang="en-US" sz="1500" dirty="0" smtClean="0"/>
              <a:t>들은 심근경색과 협심증을 나타내는 </a:t>
            </a:r>
            <a:r>
              <a:rPr lang="en-US" altLang="ko-KR" sz="1500" dirty="0" smtClean="0"/>
              <a:t>column</a:t>
            </a:r>
            <a:r>
              <a:rPr lang="ko-KR" altLang="en-US" sz="1500" dirty="0" smtClean="0"/>
              <a:t>으로 심장질환과 직접적인 관련이 있는 질환이기에 데이터 누수가 발생했다</a:t>
            </a:r>
            <a:r>
              <a:rPr lang="en-US" altLang="ko-KR" sz="1500" dirty="0" smtClean="0"/>
              <a:t>.)</a:t>
            </a:r>
            <a:endParaRPr lang="en-US" altLang="ko-KR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53" y="2497015"/>
            <a:ext cx="3831036" cy="26381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45157" y="1718091"/>
            <a:ext cx="2604723" cy="29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3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2223" y="3976723"/>
            <a:ext cx="11727473" cy="2768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9384" y="4352194"/>
            <a:ext cx="11077031" cy="2238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4086" y="1239722"/>
            <a:ext cx="11223858" cy="2618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59423" y="1079252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673337" y="270675"/>
            <a:ext cx="47691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EDA</a:t>
            </a:r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와 데이터 전처리</a:t>
            </a:r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331" y="4352194"/>
            <a:ext cx="11043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데이터에서 가장 신경 써야하는 부분이 </a:t>
            </a:r>
            <a:r>
              <a:rPr lang="ko-KR" altLang="en-US" dirty="0" err="1" smtClean="0"/>
              <a:t>타켓</a:t>
            </a:r>
            <a:r>
              <a:rPr lang="ko-KR" altLang="en-US" dirty="0" smtClean="0"/>
              <a:t> 데이터의 불균형이다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심장질환이 발병하지 않음 </a:t>
            </a:r>
            <a:r>
              <a:rPr lang="en-US" altLang="ko-KR" dirty="0" smtClean="0"/>
              <a:t>: 90%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심장질환이 발병 </a:t>
            </a:r>
            <a:r>
              <a:rPr lang="en-US" altLang="ko-KR" dirty="0" smtClean="0"/>
              <a:t>: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심한 불균형으로 해당 데이터를 </a:t>
            </a:r>
            <a:r>
              <a:rPr lang="en-US" altLang="ko-KR" dirty="0" smtClean="0"/>
              <a:t>train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test set</a:t>
            </a:r>
            <a:r>
              <a:rPr lang="ko-KR" altLang="en-US" dirty="0" smtClean="0"/>
              <a:t>으로 나누어준 후 </a:t>
            </a:r>
            <a:r>
              <a:rPr lang="en-US" altLang="ko-KR" dirty="0" smtClean="0"/>
              <a:t>train set</a:t>
            </a:r>
            <a:r>
              <a:rPr lang="ko-KR" altLang="en-US" dirty="0" smtClean="0"/>
              <a:t>을 </a:t>
            </a:r>
            <a:r>
              <a:rPr lang="ko-KR" altLang="en-US" dirty="0" err="1"/>
              <a:t>오버샘플링</a:t>
            </a:r>
            <a:r>
              <a:rPr lang="ko-KR" altLang="en-US" dirty="0"/>
              <a:t> 기법 중 합성데이터를 생성하는 </a:t>
            </a:r>
            <a:r>
              <a:rPr lang="ko-KR" altLang="en-US" dirty="0" smtClean="0"/>
              <a:t>방식인</a:t>
            </a:r>
            <a:r>
              <a:rPr lang="en-US" altLang="ko-KR" dirty="0"/>
              <a:t> </a:t>
            </a:r>
            <a:r>
              <a:rPr lang="en-US" altLang="ko-KR" dirty="0" smtClean="0"/>
              <a:t>SMOTE </a:t>
            </a:r>
            <a:r>
              <a:rPr lang="ko-KR" altLang="en-US" dirty="0" smtClean="0"/>
              <a:t>알고리즘을 사용하였다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9" y="1239722"/>
            <a:ext cx="4405146" cy="26113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56" y="1206328"/>
            <a:ext cx="4405146" cy="2618717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269210" y="2004646"/>
            <a:ext cx="1143000" cy="72976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9384" y="4062048"/>
            <a:ext cx="2604723" cy="29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0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2223" y="3976723"/>
            <a:ext cx="11727473" cy="2768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9384" y="4352194"/>
            <a:ext cx="11077031" cy="2238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025" y="1239722"/>
            <a:ext cx="11858906" cy="2618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59423" y="1004129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673337" y="242015"/>
            <a:ext cx="47691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EDA</a:t>
            </a:r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와 데이터 전처리</a:t>
            </a:r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954" y="4853688"/>
            <a:ext cx="1094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데이터의 모델링 전 가설에 연관성이 있을 것 같은 몇가지의 특성을 심장질환의 발병과 관련하여 간단한 시각화를 진행 하였다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모델링 전 심장질환 발생과 특성 시각화 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423" y="5855624"/>
            <a:ext cx="11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가설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심장질환을 유발하거나 기존에 가지고있던 심장질환을 악화시키는 요인이 있을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" y="1442087"/>
            <a:ext cx="2963007" cy="21488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32" y="1458387"/>
            <a:ext cx="3206319" cy="20949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40" y="1487890"/>
            <a:ext cx="3206319" cy="20949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74" y="1504673"/>
            <a:ext cx="2832557" cy="20237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9384" y="4062048"/>
            <a:ext cx="2604723" cy="29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7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02223" y="3976723"/>
            <a:ext cx="11727473" cy="2768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9384" y="4352194"/>
            <a:ext cx="11077031" cy="2238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025" y="1239722"/>
            <a:ext cx="12039698" cy="2618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59423" y="975607"/>
            <a:ext cx="10796954" cy="879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673337" y="182518"/>
            <a:ext cx="47691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EDA</a:t>
            </a:r>
            <a:r>
              <a:rPr lang="ko-KR" alt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와 데이터 전처리</a:t>
            </a:r>
            <a:r>
              <a:rPr lang="en-US" altLang="ko-KR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954" y="4853688"/>
            <a:ext cx="1094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데이터의 모델링 전 가설에 연관성이 있을 것 같은 몇가지의 특성을 심장질환의 발병과 관련하여 간단한 시각화를 진행 하였다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모델링 전 심장질환 발생과 특성 시각화 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423" y="5653899"/>
            <a:ext cx="11139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가설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심장질환을 감소 및 예방하는 행동 요인이 있을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가설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질병으로 인한 복합적인 작용으로 심장질환을 유발할 것이다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" y="1417511"/>
            <a:ext cx="3233234" cy="21124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1417510"/>
            <a:ext cx="3373863" cy="21124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82" y="1354814"/>
            <a:ext cx="3135466" cy="20486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71" y="1405039"/>
            <a:ext cx="2655360" cy="206167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19384" y="4062048"/>
            <a:ext cx="2604723" cy="29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4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987</Words>
  <Application>Microsoft Office PowerPoint</Application>
  <PresentationFormat>와이드스크린</PresentationFormat>
  <Paragraphs>127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55</cp:revision>
  <dcterms:created xsi:type="dcterms:W3CDTF">2021-11-10T14:40:52Z</dcterms:created>
  <dcterms:modified xsi:type="dcterms:W3CDTF">2021-11-11T08:05:28Z</dcterms:modified>
</cp:coreProperties>
</file>