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0" r:id="rId3"/>
    <p:sldId id="271" r:id="rId4"/>
    <p:sldId id="258" r:id="rId5"/>
    <p:sldId id="273" r:id="rId6"/>
    <p:sldId id="275" r:id="rId7"/>
    <p:sldId id="276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9" r:id="rId16"/>
    <p:sldId id="285" r:id="rId17"/>
    <p:sldId id="286" r:id="rId18"/>
    <p:sldId id="287" r:id="rId19"/>
    <p:sldId id="288" r:id="rId20"/>
    <p:sldId id="290" r:id="rId21"/>
    <p:sldId id="266" r:id="rId22"/>
    <p:sldId id="291" r:id="rId23"/>
    <p:sldId id="26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>
      <p:cViewPr varScale="1">
        <p:scale>
          <a:sx n="83" d="100"/>
          <a:sy n="83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24DB5-4E2E-40E4-8AAD-0A8DC96598B9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20C5A-0F0D-4CCA-AB61-3860398C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7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20C5A-0F0D-4CCA-AB61-3860398C2B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6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105-7C4A-43CC-B93D-B7D804F7A3A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4B1E-2771-4128-A022-C9D722A50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1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105-7C4A-43CC-B93D-B7D804F7A3A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4B1E-2771-4128-A022-C9D722A50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105-7C4A-43CC-B93D-B7D804F7A3A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4B1E-2771-4128-A022-C9D722A50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74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105-7C4A-43CC-B93D-B7D804F7A3A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4B1E-2771-4128-A022-C9D722A50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3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105-7C4A-43CC-B93D-B7D804F7A3A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4B1E-2771-4128-A022-C9D722A50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5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105-7C4A-43CC-B93D-B7D804F7A3A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4B1E-2771-4128-A022-C9D722A50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4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105-7C4A-43CC-B93D-B7D804F7A3A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4B1E-2771-4128-A022-C9D722A50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4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105-7C4A-43CC-B93D-B7D804F7A3A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4B1E-2771-4128-A022-C9D722A50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1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105-7C4A-43CC-B93D-B7D804F7A3A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4B1E-2771-4128-A022-C9D722A50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1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105-7C4A-43CC-B93D-B7D804F7A3A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4B1E-2771-4128-A022-C9D722A50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30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B105-7C4A-43CC-B93D-B7D804F7A3A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4B1E-2771-4128-A022-C9D722A50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7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B105-7C4A-43CC-B93D-B7D804F7A3A4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4B1E-2771-4128-A022-C9D722A50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88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7504" y="116632"/>
            <a:ext cx="9144000" cy="6885384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1124744"/>
            <a:ext cx="8604956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2022</a:t>
            </a: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년 게임 설계를 위한 분석</a:t>
            </a:r>
            <a:endParaRPr lang="en-US" altLang="ko-KR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다음 분기에는 어떤 게임을 설계 해야 할까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endParaRPr lang="en-US" altLang="ko-KR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en-US" altLang="ko-KR" sz="300" dirty="0"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5958164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AI</a:t>
            </a:r>
            <a:r>
              <a:rPr lang="ko-KR" altLang="en-US" dirty="0" smtClean="0">
                <a:solidFill>
                  <a:schemeClr val="bg1"/>
                </a:solidFill>
              </a:rPr>
              <a:t>부트캠프 </a:t>
            </a:r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</a:rPr>
              <a:t>기 </a:t>
            </a:r>
            <a:r>
              <a:rPr lang="ko-KR" altLang="en-US" dirty="0" err="1" smtClean="0">
                <a:solidFill>
                  <a:schemeClr val="bg1"/>
                </a:solidFill>
              </a:rPr>
              <a:t>안광오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99592" y="4437112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연도와 지역과의 </a:t>
            </a:r>
            <a:r>
              <a:rPr lang="ko-KR" altLang="en-US" b="1" dirty="0" smtClean="0"/>
              <a:t>관계</a:t>
            </a:r>
            <a:endParaRPr lang="en-US" altLang="ko-KR" b="1" dirty="0" smtClean="0"/>
          </a:p>
          <a:p>
            <a:endParaRPr lang="ko-KR" alt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2007 ~ 2009 </a:t>
            </a:r>
            <a:r>
              <a:rPr lang="ko-KR" altLang="en-US" dirty="0"/>
              <a:t>사이에 전체적인 판매량이 늘어나는 것을 볼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[JP]</a:t>
            </a:r>
            <a:r>
              <a:rPr lang="ko-KR" altLang="en-US" dirty="0"/>
              <a:t>는 </a:t>
            </a:r>
            <a:r>
              <a:rPr lang="en-US" altLang="ko-KR" dirty="0"/>
              <a:t>2005 ~ 2007, [EU]</a:t>
            </a:r>
            <a:r>
              <a:rPr lang="ko-KR" altLang="en-US" dirty="0"/>
              <a:t>는 </a:t>
            </a:r>
            <a:r>
              <a:rPr lang="en-US" altLang="ko-KR" dirty="0"/>
              <a:t>2007~2009, [NA]</a:t>
            </a:r>
            <a:r>
              <a:rPr lang="ko-KR" altLang="en-US" dirty="0"/>
              <a:t>는 </a:t>
            </a:r>
            <a:r>
              <a:rPr lang="en-US" altLang="ko-KR" dirty="0"/>
              <a:t>2006 ~ 2008, [Other]</a:t>
            </a:r>
            <a:r>
              <a:rPr lang="ko-KR" altLang="en-US" dirty="0"/>
              <a:t>은 </a:t>
            </a:r>
            <a:r>
              <a:rPr lang="en-US" altLang="ko-KR" dirty="0"/>
              <a:t>2006 ~ 2008</a:t>
            </a:r>
            <a:r>
              <a:rPr lang="ko-KR" altLang="en-US" dirty="0"/>
              <a:t>에 늘어나는 것을 볼 수 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53" y="116632"/>
            <a:ext cx="7746902" cy="417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6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1600" y="4869160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연도와 지역과의 </a:t>
            </a:r>
            <a:r>
              <a:rPr lang="ko-KR" altLang="en-US" b="1" dirty="0" smtClean="0"/>
              <a:t>관계</a:t>
            </a:r>
            <a:endParaRPr lang="en-US" altLang="ko-KR" b="1" dirty="0" smtClean="0"/>
          </a:p>
          <a:p>
            <a:endParaRPr lang="ko-KR" alt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2007 ~ 2009 </a:t>
            </a:r>
            <a:r>
              <a:rPr lang="ko-KR" altLang="en-US" dirty="0"/>
              <a:t>사이에 전체적인 판매량이 늘어나는 것을 볼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[JP]</a:t>
            </a:r>
            <a:r>
              <a:rPr lang="ko-KR" altLang="en-US" dirty="0"/>
              <a:t>는 </a:t>
            </a:r>
            <a:r>
              <a:rPr lang="en-US" altLang="ko-KR" dirty="0"/>
              <a:t>2005 ~ 2007, [EU]</a:t>
            </a:r>
            <a:r>
              <a:rPr lang="ko-KR" altLang="en-US" dirty="0"/>
              <a:t>는 </a:t>
            </a:r>
            <a:r>
              <a:rPr lang="en-US" altLang="ko-KR" dirty="0"/>
              <a:t>2007~2009, [NA]</a:t>
            </a:r>
            <a:r>
              <a:rPr lang="ko-KR" altLang="en-US" dirty="0"/>
              <a:t>는 </a:t>
            </a:r>
            <a:r>
              <a:rPr lang="en-US" altLang="ko-KR" dirty="0"/>
              <a:t>2006 ~ 2008, [Other]</a:t>
            </a:r>
            <a:r>
              <a:rPr lang="ko-KR" altLang="en-US" dirty="0"/>
              <a:t>은 </a:t>
            </a:r>
            <a:r>
              <a:rPr lang="en-US" altLang="ko-KR" dirty="0"/>
              <a:t>2006 ~ 2008</a:t>
            </a:r>
            <a:r>
              <a:rPr lang="ko-KR" altLang="en-US" dirty="0"/>
              <a:t>에 늘어나는 것을 볼 수 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856895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1600" y="4549676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연도와 플랫폼의 </a:t>
            </a:r>
            <a:r>
              <a:rPr lang="ko-KR" altLang="en-US" b="1" dirty="0" smtClean="0"/>
              <a:t>관계</a:t>
            </a:r>
            <a:endParaRPr lang="en-US" altLang="ko-KR" b="1" dirty="0" smtClean="0"/>
          </a:p>
          <a:p>
            <a:endParaRPr lang="ko-KR" alt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연도와 플랫폼의 </a:t>
            </a:r>
            <a:r>
              <a:rPr lang="en-US" altLang="ko-KR" dirty="0" err="1"/>
              <a:t>heatmap</a:t>
            </a:r>
            <a:r>
              <a:rPr lang="ko-KR" altLang="en-US" dirty="0"/>
              <a:t>을 보면 많은 플랫폼 중에서 특정 플랫폼들의 판매량이 높은 것을 확인할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대표적인 </a:t>
            </a:r>
            <a:r>
              <a:rPr lang="ko-KR" altLang="en-US" dirty="0"/>
              <a:t>플랫폼을 보면 </a:t>
            </a:r>
            <a:r>
              <a:rPr lang="en-US" altLang="ko-KR" dirty="0"/>
              <a:t>PS2, Wii, X360, PS, PS3, DS</a:t>
            </a:r>
            <a:r>
              <a:rPr lang="ko-KR" altLang="en-US" dirty="0"/>
              <a:t>의 순서대로 높은 판매량을 나타내는 것을 볼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856983" cy="44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0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1600" y="4653136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연도와 플랫폼의 </a:t>
            </a:r>
            <a:r>
              <a:rPr lang="ko-KR" altLang="en-US" b="1" dirty="0" smtClean="0"/>
              <a:t>관계</a:t>
            </a:r>
            <a:endParaRPr lang="en-US" altLang="ko-KR" b="1" dirty="0" smtClean="0"/>
          </a:p>
          <a:p>
            <a:endParaRPr lang="ko-KR" alt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PS </a:t>
            </a:r>
            <a:r>
              <a:rPr lang="ko-KR" altLang="en-US" dirty="0"/>
              <a:t>시리즈 들은 모두 높은 판매량을 보인다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2005</a:t>
            </a:r>
            <a:r>
              <a:rPr lang="ko-KR" altLang="en-US" dirty="0"/>
              <a:t>년 부터 상위 판매량을 보인 플랫폼들도 증가하는 것을 볼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11945"/>
            <a:ext cx="8856983" cy="41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3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1600" y="4653136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연도와 플랫폼의 </a:t>
            </a:r>
            <a:r>
              <a:rPr lang="ko-KR" altLang="en-US" b="1" dirty="0" smtClean="0"/>
              <a:t>관계</a:t>
            </a:r>
            <a:endParaRPr lang="en-US" altLang="ko-KR" b="1" dirty="0" smtClean="0"/>
          </a:p>
          <a:p>
            <a:endParaRPr lang="ko-KR" alt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PS </a:t>
            </a:r>
            <a:r>
              <a:rPr lang="ko-KR" altLang="en-US" dirty="0"/>
              <a:t>시리즈 들은 모두 높은 판매량을 보인다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2005</a:t>
            </a:r>
            <a:r>
              <a:rPr lang="ko-KR" altLang="en-US" dirty="0"/>
              <a:t>년 부터 상위 판매량을 보인 플랫폼들도 증가하는 것을 볼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1"/>
            <a:ext cx="9144000" cy="43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8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3692"/>
            <a:ext cx="9144000" cy="6885384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itchFamily="34" charset="-127"/>
              <a:ea typeface="Noto Sans CJK KR Regular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39190" y="1970838"/>
            <a:ext cx="4465621" cy="2916324"/>
            <a:chOff x="2267744" y="1916831"/>
            <a:chExt cx="4608512" cy="3142801"/>
          </a:xfrm>
        </p:grpSpPr>
        <p:sp>
          <p:nvSpPr>
            <p:cNvPr id="8" name="직사각형 7"/>
            <p:cNvSpPr/>
            <p:nvPr/>
          </p:nvSpPr>
          <p:spPr>
            <a:xfrm>
              <a:off x="2339752" y="2012067"/>
              <a:ext cx="4464496" cy="29523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6600" dirty="0" smtClean="0">
                  <a:solidFill>
                    <a:schemeClr val="bg1"/>
                  </a:solidFill>
                  <a:latin typeface="Noto Sans CJK KR Regular" pitchFamily="34" charset="-127"/>
                  <a:ea typeface="Noto Sans CJK KR Regular" pitchFamily="34" charset="-127"/>
                </a:rPr>
                <a:t>03</a:t>
              </a:r>
              <a:endParaRPr lang="en-US" altLang="ko-KR" sz="6600" dirty="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endParaRP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출고량이 높은 게임에 대한 분석 및 시각화 프로세스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1916831"/>
              <a:ext cx="4608512" cy="3142801"/>
            </a:xfrm>
            <a:prstGeom prst="rect">
              <a:avLst/>
            </a:prstGeom>
            <a:noFill/>
            <a:ln>
              <a:solidFill>
                <a:srgbClr val="BEF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4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27784" y="3717032"/>
            <a:ext cx="662473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게임과 지역의 </a:t>
            </a:r>
            <a:r>
              <a:rPr lang="ko-KR" altLang="en-US" sz="1600" b="1" dirty="0" smtClean="0"/>
              <a:t>관계</a:t>
            </a:r>
            <a:endParaRPr lang="en-US" altLang="ko-KR" b="1" dirty="0" smtClean="0"/>
          </a:p>
          <a:p>
            <a:endParaRPr lang="ko-KR" alt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u="sng" dirty="0"/>
              <a:t>지역에 관해 가장 많은 판매량을 보인 </a:t>
            </a:r>
            <a:r>
              <a:rPr lang="en-US" altLang="ko-KR" sz="1400" u="sng" dirty="0"/>
              <a:t>10</a:t>
            </a:r>
            <a:r>
              <a:rPr lang="ko-KR" altLang="en-US" sz="1400" u="sng" dirty="0"/>
              <a:t>개의 게임을 분석한다</a:t>
            </a:r>
            <a:r>
              <a:rPr lang="en-US" altLang="ko-KR" sz="1400" u="sng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각 지역에서의 게임 판매량은 장르와 비슷한 수치를 보여준다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u="sng" dirty="0"/>
              <a:t>지역에서의 판매량은 게임의 종류보다는 장르와 연관되는 판매량을 보여준다</a:t>
            </a:r>
            <a:r>
              <a:rPr lang="en-US" altLang="ko-KR" sz="1400" u="sng" dirty="0"/>
              <a:t>.(</a:t>
            </a:r>
            <a:r>
              <a:rPr lang="ko-KR" altLang="en-US" sz="1400" u="sng" dirty="0"/>
              <a:t>지역과 게임은 연관성이 없다</a:t>
            </a:r>
            <a:r>
              <a:rPr lang="en-US" altLang="ko-KR" sz="1400" u="sng" dirty="0" smtClean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특이점으로 특정한 시기</a:t>
            </a:r>
            <a:r>
              <a:rPr lang="en-US" altLang="ko-KR" sz="1400" dirty="0"/>
              <a:t>(2006</a:t>
            </a:r>
            <a:r>
              <a:rPr lang="ko-KR" altLang="en-US" sz="1400" dirty="0"/>
              <a:t>년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Wii Sports</a:t>
            </a:r>
            <a:r>
              <a:rPr lang="ko-KR" altLang="en-US" sz="1400" dirty="0"/>
              <a:t>가 많은 판매량을 보여주는데 위에서 설명한 것과 같게 특정시기에 시대상황에 맞춰 순간적으로 높은 판매량을 나타내는 것을 알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3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63588" y="4077072"/>
            <a:ext cx="74168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연도와 </a:t>
            </a:r>
            <a:r>
              <a:rPr lang="ko-KR" altLang="en-US" b="1" dirty="0" smtClean="0"/>
              <a:t>게임의 관계</a:t>
            </a:r>
            <a:endParaRPr lang="en-US" altLang="ko-KR" b="1" dirty="0" smtClean="0"/>
          </a:p>
          <a:p>
            <a:endParaRPr lang="ko-KR" alt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연도와 게임의 비교에서 특이점은 순간적으로 높은 판매량을 보인 </a:t>
            </a:r>
            <a:r>
              <a:rPr lang="en-US" altLang="ko-KR" sz="1600" dirty="0"/>
              <a:t>sports </a:t>
            </a:r>
            <a:r>
              <a:rPr lang="ko-KR" altLang="en-US" sz="1600" dirty="0"/>
              <a:t>장르의 게임과 꾸준한 판매량을 보인 </a:t>
            </a:r>
            <a:r>
              <a:rPr lang="en-US" altLang="ko-KR" sz="1600" dirty="0"/>
              <a:t>shooter </a:t>
            </a:r>
            <a:r>
              <a:rPr lang="ko-KR" altLang="en-US" sz="1600" dirty="0"/>
              <a:t>장르의 게임이다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action </a:t>
            </a:r>
            <a:r>
              <a:rPr lang="ko-KR" altLang="en-US" sz="1600" dirty="0"/>
              <a:t>장르의 게임은 </a:t>
            </a:r>
            <a:r>
              <a:rPr lang="en-US" altLang="ko-KR" sz="1600" dirty="0"/>
              <a:t>[JP]</a:t>
            </a:r>
            <a:r>
              <a:rPr lang="ko-KR" altLang="en-US" sz="1600" dirty="0"/>
              <a:t>를 제외하고 지역마다 판매량이 높은 장르이기에 </a:t>
            </a:r>
            <a:r>
              <a:rPr lang="en-US" altLang="ko-KR" sz="1600" dirty="0"/>
              <a:t>Action </a:t>
            </a:r>
            <a:r>
              <a:rPr lang="ko-KR" altLang="en-US" sz="1600" dirty="0"/>
              <a:t>장르의 게임도 높은 판매량을 차지하고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u="sng" dirty="0" smtClean="0"/>
              <a:t>top </a:t>
            </a:r>
            <a:r>
              <a:rPr lang="en-US" altLang="ko-KR" sz="1600" u="sng" dirty="0"/>
              <a:t>10</a:t>
            </a:r>
            <a:r>
              <a:rPr lang="ko-KR" altLang="en-US" sz="1600" u="sng" dirty="0"/>
              <a:t>의 게임 중 액션 장르의 게임은 시간이 흐를수록 판매량의 하락을 볼 수 있다</a:t>
            </a:r>
            <a:r>
              <a:rPr lang="en-US" altLang="ko-KR" sz="1600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2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63588" y="5085184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연도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플랫폼 그리고 게임의 관계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플랫폼별</a:t>
            </a:r>
            <a:r>
              <a:rPr lang="ko-KR" altLang="en-US" sz="1600" dirty="0"/>
              <a:t> 게임을 비교해보면 </a:t>
            </a:r>
            <a:r>
              <a:rPr lang="en-US" altLang="ko-KR" sz="1600" dirty="0" smtClean="0"/>
              <a:t>X360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 PC  PS3</a:t>
            </a:r>
            <a:r>
              <a:rPr lang="ko-KR" altLang="en-US" sz="1600" dirty="0"/>
              <a:t>는 다양한 게임의 분포를 나타내는 것을 볼 </a:t>
            </a:r>
            <a:r>
              <a:rPr lang="ko-KR" altLang="en-US" sz="1600" dirty="0" smtClean="0"/>
              <a:t>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PS4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X</a:t>
            </a:r>
            <a:r>
              <a:rPr lang="en-US" altLang="ko-KR" sz="1600" dirty="0" err="1" smtClean="0"/>
              <a:t>one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플랫폼의 게임은 꾸준히 증가 하는 것을 볼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"/>
            <a:ext cx="9016039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5483" y="4457343"/>
            <a:ext cx="74168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연도와 </a:t>
            </a:r>
            <a:r>
              <a:rPr lang="ko-KR" altLang="en-US" b="1" dirty="0" smtClean="0"/>
              <a:t>게임의 관계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top 10 </a:t>
            </a:r>
            <a:r>
              <a:rPr lang="ko-KR" altLang="en-US" sz="1600" dirty="0"/>
              <a:t>게임의 전체적인 판매 점유율을 보았을 때 </a:t>
            </a:r>
            <a:r>
              <a:rPr lang="en-US" altLang="ko-KR" sz="1600" dirty="0"/>
              <a:t>Wii Sports </a:t>
            </a:r>
            <a:r>
              <a:rPr lang="ko-KR" altLang="en-US" sz="1600" dirty="0"/>
              <a:t>게임은 시대상황에 따라 순간적으로 높은 판매량을 보였고 </a:t>
            </a:r>
            <a:r>
              <a:rPr lang="en-US" altLang="ko-KR" sz="1600" dirty="0"/>
              <a:t>Grand Theft Auto V </a:t>
            </a:r>
            <a:r>
              <a:rPr lang="ko-KR" altLang="en-US" sz="1600" dirty="0"/>
              <a:t>게임은 지역에 따라 전체적인 게임 시장에서 </a:t>
            </a:r>
            <a:r>
              <a:rPr lang="en-US" altLang="ko-KR" sz="1600" dirty="0"/>
              <a:t>action </a:t>
            </a:r>
            <a:r>
              <a:rPr lang="ko-KR" altLang="en-US" sz="1600" dirty="0"/>
              <a:t>장르의 선호에 따라 높은 판매량을 보였다</a:t>
            </a:r>
            <a:r>
              <a:rPr lang="en-US" altLang="ko-KR" sz="1600" dirty="0"/>
              <a:t>. </a:t>
            </a:r>
            <a:r>
              <a:rPr lang="ko-KR" altLang="en-US" sz="1600" u="sng" dirty="0"/>
              <a:t>그리고 주목할 점으로 </a:t>
            </a:r>
            <a:r>
              <a:rPr lang="en-US" altLang="ko-KR" sz="1600" u="sng" dirty="0"/>
              <a:t>call of duty </a:t>
            </a:r>
            <a:r>
              <a:rPr lang="ko-KR" altLang="en-US" sz="1600" u="sng" dirty="0"/>
              <a:t>시리즈의 점유율은 전체적으로 </a:t>
            </a:r>
            <a:r>
              <a:rPr lang="ko-KR" altLang="en-US" sz="1600" u="sng" dirty="0" smtClean="0"/>
              <a:t>고른 분포를 </a:t>
            </a:r>
            <a:r>
              <a:rPr lang="ko-KR" altLang="en-US" sz="1600" u="sng" dirty="0"/>
              <a:t>유지하며 꾸준한 판매량을 유지하고 있는 것을 볼 때 많은 선호 계층을 형성 한 것을 볼 수 있다</a:t>
            </a:r>
            <a:r>
              <a:rPr lang="en-US" altLang="ko-KR" sz="1600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" y="404663"/>
            <a:ext cx="9016039" cy="405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60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3692"/>
            <a:ext cx="9144000" cy="6885384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1740" y="54868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i="1" dirty="0" smtClean="0">
                <a:solidFill>
                  <a:schemeClr val="bg1"/>
                </a:solidFill>
              </a:rPr>
              <a:t>contents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1412776"/>
            <a:ext cx="64807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지역에 </a:t>
            </a:r>
            <a:r>
              <a:rPr lang="ko-KR" altLang="en-US" dirty="0">
                <a:solidFill>
                  <a:schemeClr val="bg1"/>
                </a:solidFill>
              </a:rPr>
              <a:t>따라서 선호하는 게임 장르가 </a:t>
            </a:r>
            <a:r>
              <a:rPr lang="ko-KR" altLang="en-US" dirty="0" smtClean="0">
                <a:solidFill>
                  <a:schemeClr val="bg1"/>
                </a:solidFill>
              </a:rPr>
              <a:t>다를까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장르와 지역별 관계</a:t>
            </a:r>
            <a:endParaRPr lang="ko-KR" altLang="en-US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연도별 게임의 트렌드가 </a:t>
            </a:r>
            <a:r>
              <a:rPr lang="ko-KR" altLang="en-US" dirty="0" smtClean="0">
                <a:solidFill>
                  <a:schemeClr val="bg1"/>
                </a:solidFill>
              </a:rPr>
              <a:t>있을까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연도별 장르의 관계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연도별 게임 </a:t>
            </a:r>
            <a:r>
              <a:rPr lang="ko-KR" altLang="en-US" dirty="0" err="1">
                <a:solidFill>
                  <a:schemeClr val="bg1"/>
                </a:solidFill>
              </a:rPr>
              <a:t>플렛폼의</a:t>
            </a:r>
            <a:r>
              <a:rPr lang="ko-KR" altLang="en-US" dirty="0">
                <a:solidFill>
                  <a:schemeClr val="bg1"/>
                </a:solidFill>
              </a:rPr>
              <a:t> 관계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연도별 지역과의 관계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 startAt="3"/>
            </a:pPr>
            <a:r>
              <a:rPr lang="ko-KR" altLang="en-US" dirty="0" smtClean="0">
                <a:solidFill>
                  <a:schemeClr val="bg1"/>
                </a:solidFill>
              </a:rPr>
              <a:t>출고량이 </a:t>
            </a:r>
            <a:r>
              <a:rPr lang="ko-KR" altLang="en-US" dirty="0">
                <a:solidFill>
                  <a:schemeClr val="bg1"/>
                </a:solidFill>
              </a:rPr>
              <a:t>높은 게임에 대한 분석 및 시각화 </a:t>
            </a:r>
            <a:r>
              <a:rPr lang="ko-KR" altLang="en-US" dirty="0" smtClean="0">
                <a:solidFill>
                  <a:schemeClr val="bg1"/>
                </a:solidFill>
              </a:rPr>
              <a:t>프로세스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 startAt="3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게임과 지역의 </a:t>
            </a:r>
            <a:r>
              <a:rPr lang="ko-KR" altLang="en-US" b="1" dirty="0" smtClean="0">
                <a:solidFill>
                  <a:schemeClr val="bg1"/>
                </a:solidFill>
              </a:rPr>
              <a:t>관계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Top 10 </a:t>
            </a:r>
            <a:r>
              <a:rPr lang="ko-KR" altLang="en-US" b="1" dirty="0">
                <a:solidFill>
                  <a:schemeClr val="bg1"/>
                </a:solidFill>
              </a:rPr>
              <a:t>게임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연도별 장르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연도별 플랫폼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 startAt="3"/>
            </a:pP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4. 2022</a:t>
            </a:r>
            <a:r>
              <a:rPr lang="ko-KR" altLang="en-US" dirty="0" smtClean="0">
                <a:solidFill>
                  <a:schemeClr val="bg1"/>
                </a:solidFill>
              </a:rPr>
              <a:t>년 게임 설계를 위한 </a:t>
            </a:r>
            <a:r>
              <a:rPr lang="ko-KR" altLang="en-US" dirty="0" err="1" smtClean="0">
                <a:solidFill>
                  <a:schemeClr val="bg1"/>
                </a:solidFill>
              </a:rPr>
              <a:t>인사이트</a:t>
            </a:r>
            <a:r>
              <a:rPr lang="ko-KR" altLang="en-US" dirty="0" smtClean="0">
                <a:solidFill>
                  <a:schemeClr val="bg1"/>
                </a:solidFill>
              </a:rPr>
              <a:t> 및 분석 결과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6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3692"/>
            <a:ext cx="9144000" cy="6885384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itchFamily="34" charset="-127"/>
              <a:ea typeface="Noto Sans CJK KR Regular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39190" y="1970838"/>
            <a:ext cx="4465621" cy="2916324"/>
            <a:chOff x="2267744" y="1916831"/>
            <a:chExt cx="4608512" cy="3142801"/>
          </a:xfrm>
        </p:grpSpPr>
        <p:sp>
          <p:nvSpPr>
            <p:cNvPr id="8" name="직사각형 7"/>
            <p:cNvSpPr/>
            <p:nvPr/>
          </p:nvSpPr>
          <p:spPr>
            <a:xfrm>
              <a:off x="2339752" y="2012067"/>
              <a:ext cx="4464496" cy="29523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6600" dirty="0" smtClean="0">
                  <a:solidFill>
                    <a:schemeClr val="bg1"/>
                  </a:solidFill>
                  <a:latin typeface="Noto Sans CJK KR Regular" pitchFamily="34" charset="-127"/>
                  <a:ea typeface="Noto Sans CJK KR Regular" pitchFamily="34" charset="-127"/>
                </a:rPr>
                <a:t>04</a:t>
              </a:r>
              <a:endParaRPr lang="en-US" altLang="ko-KR" sz="6600" dirty="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endParaRPr>
            </a:p>
            <a:p>
              <a:pPr marL="342900" indent="-342900" algn="ctr">
                <a:buAutoNum type="arabicPeriod" startAt="3"/>
              </a:pPr>
              <a:r>
                <a:rPr lang="en-US" altLang="ko-KR" sz="2000" dirty="0" smtClean="0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2022</a:t>
              </a:r>
              <a:r>
                <a:rPr lang="ko-KR" altLang="en-US" dirty="0">
                  <a:solidFill>
                    <a:schemeClr val="bg1"/>
                  </a:solidFill>
                </a:rPr>
                <a:t>년 게임 설계를 위한 </a:t>
              </a:r>
              <a:r>
                <a:rPr lang="ko-KR" altLang="en-US" dirty="0" err="1">
                  <a:solidFill>
                    <a:schemeClr val="bg1"/>
                  </a:solidFill>
                </a:rPr>
                <a:t>인사이트</a:t>
              </a:r>
              <a:r>
                <a:rPr lang="ko-KR" altLang="en-US" dirty="0">
                  <a:solidFill>
                    <a:schemeClr val="bg1"/>
                  </a:solidFill>
                </a:rPr>
                <a:t> 및 분석 결과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1916831"/>
              <a:ext cx="4608512" cy="3142801"/>
            </a:xfrm>
            <a:prstGeom prst="rect">
              <a:avLst/>
            </a:prstGeom>
            <a:noFill/>
            <a:ln>
              <a:solidFill>
                <a:srgbClr val="BEF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0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38790"/>
            <a:ext cx="9144000" cy="6885384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itchFamily="34" charset="-127"/>
              <a:ea typeface="Noto Sans CJK KR Regular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31022" y="1772816"/>
            <a:ext cx="4806534" cy="0"/>
          </a:xfrm>
          <a:prstGeom prst="line">
            <a:avLst/>
          </a:prstGeom>
          <a:ln w="3175">
            <a:solidFill>
              <a:srgbClr val="BEF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3"/>
          <p:cNvSpPr txBox="1">
            <a:spLocks/>
          </p:cNvSpPr>
          <p:nvPr/>
        </p:nvSpPr>
        <p:spPr>
          <a:xfrm>
            <a:off x="2106445" y="3789040"/>
            <a:ext cx="4931111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endParaRPr lang="en-US" altLang="ko-KR" sz="2000" dirty="0" smtClean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910813" y="140974"/>
            <a:ext cx="1322371" cy="1322371"/>
          </a:xfrm>
          <a:prstGeom prst="ellipse">
            <a:avLst/>
          </a:prstGeom>
          <a:solidFill>
            <a:srgbClr val="BE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rPr>
              <a:t>인사이트</a:t>
            </a:r>
            <a:endParaRPr lang="ko-KR" altLang="en-US" sz="1400" b="1" dirty="0">
              <a:solidFill>
                <a:schemeClr val="tx1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2034943"/>
            <a:ext cx="65527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전체적인 지역에서 게임은 </a:t>
            </a:r>
            <a:r>
              <a:rPr lang="en-US" altLang="ko-KR" dirty="0">
                <a:solidFill>
                  <a:schemeClr val="bg1"/>
                </a:solidFill>
              </a:rPr>
              <a:t>Action, Sports, </a:t>
            </a:r>
            <a:r>
              <a:rPr lang="en-US" altLang="ko-KR" dirty="0" smtClean="0">
                <a:solidFill>
                  <a:schemeClr val="bg1"/>
                </a:solidFill>
              </a:rPr>
              <a:t>Shooter,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Role-Playing</a:t>
            </a:r>
            <a:r>
              <a:rPr lang="ko-KR" altLang="en-US" dirty="0" smtClean="0">
                <a:solidFill>
                  <a:schemeClr val="bg1"/>
                </a:solidFill>
              </a:rPr>
              <a:t>의 장르가 차지하고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특정한연도에 시대상황에 맞춰 특정 장르가 한순간 높은 판매량을 나타낼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시대적으로 </a:t>
            </a:r>
            <a:r>
              <a:rPr lang="en-US" altLang="ko-KR" dirty="0" smtClean="0">
                <a:solidFill>
                  <a:schemeClr val="bg1"/>
                </a:solidFill>
              </a:rPr>
              <a:t>Role-Playing</a:t>
            </a:r>
            <a:r>
              <a:rPr lang="ko-KR" altLang="en-US" dirty="0" smtClean="0">
                <a:solidFill>
                  <a:schemeClr val="bg1"/>
                </a:solidFill>
              </a:rPr>
              <a:t>는 꾸준한 선호 계층을 형성한다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플랫폼 </a:t>
            </a:r>
            <a:r>
              <a:rPr lang="en-US" altLang="ko-KR" dirty="0" smtClean="0">
                <a:solidFill>
                  <a:schemeClr val="bg1"/>
                </a:solidFill>
              </a:rPr>
              <a:t>PS </a:t>
            </a:r>
            <a:r>
              <a:rPr lang="ko-KR" altLang="en-US" dirty="0" smtClean="0">
                <a:solidFill>
                  <a:schemeClr val="bg1"/>
                </a:solidFill>
              </a:rPr>
              <a:t>시리즈는 모두 높은 판매량을 보여주며 게임 산업의 많은 영향력을 차지하고 있다</a:t>
            </a:r>
            <a:r>
              <a:rPr lang="en-US" altLang="ko-KR" dirty="0" smtClean="0">
                <a:solidFill>
                  <a:schemeClr val="bg1"/>
                </a:solidFill>
              </a:rPr>
              <a:t>. PS </a:t>
            </a:r>
            <a:r>
              <a:rPr lang="ko-KR" altLang="en-US" dirty="0" smtClean="0">
                <a:solidFill>
                  <a:schemeClr val="bg1"/>
                </a:solidFill>
              </a:rPr>
              <a:t>이외에 꾸준하게 판매량이 증가하는 </a:t>
            </a:r>
            <a:r>
              <a:rPr lang="en-US" altLang="ko-KR" dirty="0" err="1" smtClean="0">
                <a:solidFill>
                  <a:schemeClr val="bg1"/>
                </a:solidFill>
              </a:rPr>
              <a:t>Xone</a:t>
            </a:r>
            <a:r>
              <a:rPr lang="ko-KR" altLang="en-US" dirty="0" smtClean="0">
                <a:solidFill>
                  <a:schemeClr val="bg1"/>
                </a:solidFill>
              </a:rPr>
              <a:t>도 주목할 필요가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지역에서의 </a:t>
            </a:r>
            <a:r>
              <a:rPr lang="ko-KR" altLang="en-US" dirty="0">
                <a:solidFill>
                  <a:schemeClr val="bg1"/>
                </a:solidFill>
              </a:rPr>
              <a:t>판매량은 게임의 종류보다는 장르와 연관되는 판매량을 보여준다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꾸준한 판매량을 </a:t>
            </a:r>
            <a:r>
              <a:rPr lang="ko-KR" altLang="en-US" dirty="0" smtClean="0">
                <a:solidFill>
                  <a:schemeClr val="bg1"/>
                </a:solidFill>
              </a:rPr>
              <a:t>보인 </a:t>
            </a:r>
            <a:r>
              <a:rPr lang="en-US" altLang="ko-KR" dirty="0" smtClean="0">
                <a:solidFill>
                  <a:schemeClr val="bg1"/>
                </a:solidFill>
              </a:rPr>
              <a:t>shooter </a:t>
            </a:r>
            <a:r>
              <a:rPr lang="ko-KR" altLang="en-US" dirty="0">
                <a:solidFill>
                  <a:schemeClr val="bg1"/>
                </a:solidFill>
              </a:rPr>
              <a:t>장르의 </a:t>
            </a:r>
            <a:r>
              <a:rPr lang="ko-KR" altLang="en-US" dirty="0" smtClean="0">
                <a:solidFill>
                  <a:schemeClr val="bg1"/>
                </a:solidFill>
              </a:rPr>
              <a:t>게임을 주목할 필요가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3692"/>
            <a:ext cx="9144000" cy="6885384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itchFamily="34" charset="-127"/>
              <a:ea typeface="Noto Sans CJK KR Regular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06445" y="1700808"/>
            <a:ext cx="4806534" cy="0"/>
          </a:xfrm>
          <a:prstGeom prst="line">
            <a:avLst/>
          </a:prstGeom>
          <a:ln w="3175">
            <a:solidFill>
              <a:srgbClr val="BEF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3"/>
          <p:cNvSpPr txBox="1">
            <a:spLocks/>
          </p:cNvSpPr>
          <p:nvPr/>
        </p:nvSpPr>
        <p:spPr>
          <a:xfrm>
            <a:off x="2106445" y="3789040"/>
            <a:ext cx="4931111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endParaRPr lang="en-US" altLang="ko-KR" sz="2000" dirty="0" smtClean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832691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분석결과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204864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en-US" altLang="ko-KR" dirty="0" err="1">
                <a:solidFill>
                  <a:schemeClr val="bg1"/>
                </a:solidFill>
              </a:rPr>
              <a:t>NA,EU,Others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</a:rPr>
              <a:t>의 지역을 타겟으로 선호도가 높은 </a:t>
            </a:r>
            <a:r>
              <a:rPr lang="en-US" altLang="ko-KR" dirty="0">
                <a:solidFill>
                  <a:schemeClr val="bg1"/>
                </a:solidFill>
              </a:rPr>
              <a:t>Shooter</a:t>
            </a:r>
            <a:r>
              <a:rPr lang="ko-KR" altLang="en-US" dirty="0" smtClean="0">
                <a:solidFill>
                  <a:schemeClr val="bg1"/>
                </a:solidFill>
              </a:rPr>
              <a:t>의 장르로 결정한다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call of </a:t>
            </a:r>
            <a:r>
              <a:rPr lang="en-US" altLang="ko-KR" dirty="0" smtClean="0">
                <a:solidFill>
                  <a:schemeClr val="bg1"/>
                </a:solidFill>
              </a:rPr>
              <a:t>duty (Shooter</a:t>
            </a:r>
            <a:r>
              <a:rPr lang="ko-KR" altLang="en-US" dirty="0" smtClean="0">
                <a:solidFill>
                  <a:schemeClr val="bg1"/>
                </a:solidFill>
              </a:rPr>
              <a:t>장르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시리즈의 점유율은 전체적으로 고른 분포를 유지하며 꾸준한 판매량을 유지하고 있는 것을 볼 때 많은 선호 계층을 형성 한 것을 볼 수 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이러한 점으로 </a:t>
            </a:r>
            <a:r>
              <a:rPr lang="en-US" altLang="ko-KR" dirty="0">
                <a:solidFill>
                  <a:schemeClr val="bg1"/>
                </a:solidFill>
              </a:rPr>
              <a:t>call of duty </a:t>
            </a:r>
            <a:r>
              <a:rPr lang="ko-KR" altLang="en-US" dirty="0" smtClean="0">
                <a:solidFill>
                  <a:schemeClr val="bg1"/>
                </a:solidFill>
              </a:rPr>
              <a:t>게임 시리즈를 레퍼런스 삼는다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그리고 플랫폼으로는 </a:t>
            </a:r>
            <a:r>
              <a:rPr lang="en-US" altLang="ko-KR" dirty="0" smtClean="0">
                <a:solidFill>
                  <a:schemeClr val="bg1"/>
                </a:solidFill>
              </a:rPr>
              <a:t>PS4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err="1" smtClean="0">
                <a:solidFill>
                  <a:schemeClr val="bg1"/>
                </a:solidFill>
              </a:rPr>
              <a:t>Xone</a:t>
            </a:r>
            <a:r>
              <a:rPr lang="ko-KR" altLang="en-US" dirty="0" smtClean="0">
                <a:solidFill>
                  <a:schemeClr val="bg1"/>
                </a:solidFill>
              </a:rPr>
              <a:t>으로 결정한다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[JP]</a:t>
            </a:r>
            <a:r>
              <a:rPr lang="ko-KR" altLang="en-US" dirty="0" smtClean="0">
                <a:solidFill>
                  <a:schemeClr val="bg1"/>
                </a:solidFill>
              </a:rPr>
              <a:t>의 지역을 </a:t>
            </a:r>
            <a:r>
              <a:rPr lang="ko-KR" altLang="en-US" dirty="0" err="1" smtClean="0">
                <a:solidFill>
                  <a:schemeClr val="bg1"/>
                </a:solidFill>
              </a:rPr>
              <a:t>타켓으로</a:t>
            </a:r>
            <a:r>
              <a:rPr lang="ko-KR" altLang="en-US" dirty="0" smtClean="0">
                <a:solidFill>
                  <a:schemeClr val="bg1"/>
                </a:solidFill>
              </a:rPr>
              <a:t> 꾸준한 장르의 형성 계층과 독보적인 점유율을 볼 때에 </a:t>
            </a:r>
            <a:r>
              <a:rPr lang="en-US" altLang="ko-KR" dirty="0" smtClean="0">
                <a:solidFill>
                  <a:schemeClr val="bg1"/>
                </a:solidFill>
              </a:rPr>
              <a:t>Role-Playing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장르의 게임을 설계한다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2022</a:t>
            </a:r>
            <a:r>
              <a:rPr lang="ko-KR" altLang="en-US" dirty="0" smtClean="0">
                <a:solidFill>
                  <a:schemeClr val="bg1"/>
                </a:solidFill>
              </a:rPr>
              <a:t>년의 시대상황적의 변수로 월드컵이라는 스포츠 이벤트가 있기에 </a:t>
            </a:r>
            <a:r>
              <a:rPr lang="en-US" altLang="ko-KR" dirty="0" smtClean="0">
                <a:solidFill>
                  <a:schemeClr val="bg1"/>
                </a:solidFill>
              </a:rPr>
              <a:t>sports </a:t>
            </a:r>
            <a:r>
              <a:rPr lang="ko-KR" altLang="en-US" dirty="0" smtClean="0">
                <a:solidFill>
                  <a:schemeClr val="bg1"/>
                </a:solidFill>
              </a:rPr>
              <a:t>장르의 게임과 플랫폼으로 </a:t>
            </a:r>
            <a:r>
              <a:rPr lang="en-US" altLang="ko-KR" dirty="0" smtClean="0">
                <a:solidFill>
                  <a:schemeClr val="bg1"/>
                </a:solidFill>
              </a:rPr>
              <a:t>Wii</a:t>
            </a:r>
            <a:r>
              <a:rPr lang="ko-KR" altLang="en-US" dirty="0" err="1" smtClean="0">
                <a:solidFill>
                  <a:schemeClr val="bg1"/>
                </a:solidFill>
              </a:rPr>
              <a:t>를</a:t>
            </a:r>
            <a:r>
              <a:rPr lang="ko-KR" altLang="en-US" dirty="0" smtClean="0">
                <a:solidFill>
                  <a:schemeClr val="bg1"/>
                </a:solidFill>
              </a:rPr>
              <a:t> 설계하고 결정한다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3692"/>
            <a:ext cx="9144000" cy="6885384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39752" y="1952836"/>
            <a:ext cx="4464496" cy="2952328"/>
          </a:xfrm>
          <a:prstGeom prst="rect">
            <a:avLst/>
          </a:prstGeom>
          <a:noFill/>
          <a:ln>
            <a:solidFill>
              <a:srgbClr val="BEF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Noto Sans CJK KR Regular" pitchFamily="34" charset="-127"/>
                <a:ea typeface="Noto Sans CJK KR Regular" pitchFamily="34" charset="-127"/>
              </a:rPr>
              <a:t>감사합니다</a:t>
            </a:r>
            <a:endParaRPr lang="ko-KR" altLang="en-US" sz="3200" dirty="0"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2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3692"/>
            <a:ext cx="9144000" cy="6885384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itchFamily="34" charset="-127"/>
              <a:ea typeface="Noto Sans CJK KR Regular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39190" y="1970838"/>
            <a:ext cx="4465621" cy="2916324"/>
            <a:chOff x="2267744" y="1916831"/>
            <a:chExt cx="4608512" cy="3142801"/>
          </a:xfrm>
        </p:grpSpPr>
        <p:sp>
          <p:nvSpPr>
            <p:cNvPr id="8" name="직사각형 7"/>
            <p:cNvSpPr/>
            <p:nvPr/>
          </p:nvSpPr>
          <p:spPr>
            <a:xfrm>
              <a:off x="2339752" y="2012067"/>
              <a:ext cx="4464496" cy="29523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6600" dirty="0" smtClean="0">
                  <a:solidFill>
                    <a:schemeClr val="bg1"/>
                  </a:solidFill>
                  <a:latin typeface="Noto Sans CJK KR Regular" pitchFamily="34" charset="-127"/>
                  <a:ea typeface="Noto Sans CJK KR Regular" pitchFamily="34" charset="-127"/>
                </a:rPr>
                <a:t>01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rPr>
                <a:t> </a:t>
              </a:r>
              <a:r>
                <a:rPr lang="ko-KR" altLang="en-US" sz="2000" dirty="0">
                  <a:solidFill>
                    <a:schemeClr val="bg1"/>
                  </a:solidFill>
                </a:rPr>
                <a:t>지역에 따라서 선호하는 게임 장르가 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다를까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1916831"/>
              <a:ext cx="4608512" cy="3142801"/>
            </a:xfrm>
            <a:prstGeom prst="rect">
              <a:avLst/>
            </a:prstGeom>
            <a:noFill/>
            <a:ln>
              <a:solidFill>
                <a:srgbClr val="BEF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6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24482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3588" y="4293096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장르와 지역별 관계</a:t>
            </a:r>
            <a:endParaRPr lang="en-US" altLang="ko-KR" b="1" dirty="0" smtClean="0"/>
          </a:p>
          <a:p>
            <a:endParaRPr lang="ko-KR" alt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나라별로 특정 장르의 선호도가 나타난다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[</a:t>
            </a:r>
            <a:r>
              <a:rPr lang="en-US" altLang="ko-KR" dirty="0" err="1" smtClean="0"/>
              <a:t>NA,EU,Others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Action, Sports, Shooter</a:t>
            </a:r>
            <a:r>
              <a:rPr lang="ko-KR" altLang="en-US" dirty="0" smtClean="0"/>
              <a:t>의 장르 순으로 선호도가 높다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[JP]</a:t>
            </a:r>
            <a:r>
              <a:rPr lang="ko-KR" altLang="en-US" dirty="0" smtClean="0"/>
              <a:t>는 압도적으로 </a:t>
            </a:r>
            <a:r>
              <a:rPr lang="en-US" altLang="ko-KR" dirty="0" smtClean="0"/>
              <a:t>Role-Playing </a:t>
            </a:r>
            <a:r>
              <a:rPr lang="ko-KR" altLang="en-US" dirty="0" smtClean="0"/>
              <a:t>장르의 선호도가 높다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전체적으로는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장르의 선호도가 가장 높다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963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25922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3588" y="4293096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장르와 지역별 관계</a:t>
            </a:r>
            <a:endParaRPr lang="en-US" altLang="ko-KR" b="1" dirty="0" smtClean="0"/>
          </a:p>
          <a:p>
            <a:endParaRPr lang="ko-KR" alt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나라별로 특정 장르의 선호도가 나타난다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[</a:t>
            </a:r>
            <a:r>
              <a:rPr lang="en-US" altLang="ko-KR" dirty="0" err="1" smtClean="0"/>
              <a:t>NA,EU,Others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Action, Sports, Shooter</a:t>
            </a:r>
            <a:r>
              <a:rPr lang="ko-KR" altLang="en-US" dirty="0" smtClean="0"/>
              <a:t>의 장르 순으로 선호도가 높다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[JP]</a:t>
            </a:r>
            <a:r>
              <a:rPr lang="ko-KR" altLang="en-US" dirty="0" smtClean="0"/>
              <a:t>는 압도적으로 </a:t>
            </a:r>
            <a:r>
              <a:rPr lang="en-US" altLang="ko-KR" dirty="0" smtClean="0"/>
              <a:t>Role-Playing </a:t>
            </a:r>
            <a:r>
              <a:rPr lang="ko-KR" altLang="en-US" dirty="0" smtClean="0"/>
              <a:t>장르의 선호도가 높다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전체적으로는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장르의 선호도가 가장 높다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471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3692"/>
            <a:ext cx="9144000" cy="6885384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itchFamily="34" charset="-127"/>
              <a:ea typeface="Noto Sans CJK KR Regular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39190" y="1970838"/>
            <a:ext cx="4465621" cy="2916324"/>
            <a:chOff x="2267744" y="1916831"/>
            <a:chExt cx="4608512" cy="3142801"/>
          </a:xfrm>
        </p:grpSpPr>
        <p:sp>
          <p:nvSpPr>
            <p:cNvPr id="8" name="직사각형 7"/>
            <p:cNvSpPr/>
            <p:nvPr/>
          </p:nvSpPr>
          <p:spPr>
            <a:xfrm>
              <a:off x="2339752" y="2012067"/>
              <a:ext cx="4464496" cy="29523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6600" dirty="0" smtClean="0">
                  <a:solidFill>
                    <a:schemeClr val="bg1"/>
                  </a:solidFill>
                  <a:latin typeface="Noto Sans CJK KR Regular" pitchFamily="34" charset="-127"/>
                  <a:ea typeface="Noto Sans CJK KR Regular" pitchFamily="34" charset="-127"/>
                </a:rPr>
                <a:t>02</a:t>
              </a:r>
              <a:endParaRPr lang="en-US" altLang="ko-KR" sz="6600" dirty="0" smtClean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</a:endParaRP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Noto Sans CJK KR Regular" pitchFamily="34" charset="-127"/>
                  <a:ea typeface="Noto Sans CJK KR Regular" pitchFamily="34" charset="-127"/>
                </a:rPr>
                <a:t> </a:t>
              </a:r>
              <a:r>
                <a:rPr lang="ko-KR" altLang="en-US" b="1" dirty="0"/>
                <a:t>연도별 게임의 트렌드가 있을까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1916831"/>
              <a:ext cx="4608512" cy="3142801"/>
            </a:xfrm>
            <a:prstGeom prst="rect">
              <a:avLst/>
            </a:prstGeom>
            <a:noFill/>
            <a:ln>
              <a:solidFill>
                <a:srgbClr val="BEF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99592" y="4437112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연도별 장르의 관계</a:t>
            </a:r>
          </a:p>
          <a:p>
            <a:endParaRPr lang="ko-KR" alt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연도 별로 특정한 장르가 높은 선호도를 보이는 해가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</a:t>
            </a:r>
            <a:r>
              <a:rPr lang="ko-KR" altLang="en-US" dirty="0"/>
              <a:t>장르 중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r>
              <a:rPr lang="en-US" altLang="ko-KR" dirty="0"/>
              <a:t>('Action','Shooter','Sports','Role-Playing','</a:t>
            </a:r>
            <a:r>
              <a:rPr lang="en-US" altLang="ko-KR" dirty="0" err="1"/>
              <a:t>Misc</a:t>
            </a:r>
            <a:r>
              <a:rPr lang="en-US" altLang="ko-KR" dirty="0"/>
              <a:t>')</a:t>
            </a:r>
            <a:r>
              <a:rPr lang="ko-KR" altLang="en-US" dirty="0"/>
              <a:t>의 높은 비중을 차지하는 장르와 그 이외</a:t>
            </a:r>
            <a:r>
              <a:rPr lang="en-US" altLang="ko-KR" dirty="0"/>
              <a:t>(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  <a:r>
              <a:rPr lang="ko-KR" altLang="en-US" dirty="0"/>
              <a:t>의 장르들로 분류를 나눠 분석을 진행한다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5" y="116632"/>
            <a:ext cx="9144000" cy="417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9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99592" y="4437112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연도별 장르의 관계</a:t>
            </a:r>
          </a:p>
          <a:p>
            <a:endParaRPr lang="ko-KR" alt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연도 별로 특정한 장르가 높은 선호도를 보이는 해가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</a:t>
            </a:r>
            <a:r>
              <a:rPr lang="ko-KR" altLang="en-US" dirty="0"/>
              <a:t>장르 중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r>
              <a:rPr lang="en-US" altLang="ko-KR" dirty="0"/>
              <a:t>('Action','Shooter','Sports','Role-Playing','</a:t>
            </a:r>
            <a:r>
              <a:rPr lang="en-US" altLang="ko-KR" dirty="0" err="1"/>
              <a:t>Misc</a:t>
            </a:r>
            <a:r>
              <a:rPr lang="en-US" altLang="ko-KR" dirty="0"/>
              <a:t>')</a:t>
            </a:r>
            <a:r>
              <a:rPr lang="ko-KR" altLang="en-US" dirty="0"/>
              <a:t>의 높은 비중을 차지하는 장르와 그 이외</a:t>
            </a:r>
            <a:r>
              <a:rPr lang="en-US" altLang="ko-KR" dirty="0"/>
              <a:t>(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  <a:r>
              <a:rPr lang="ko-KR" altLang="en-US" dirty="0"/>
              <a:t>의 장르들로 분류를 나눠 분석을 진행한다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9" y="116632"/>
            <a:ext cx="9097107" cy="417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6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60648"/>
            <a:ext cx="9036496" cy="3960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4221088"/>
            <a:ext cx="84969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연도별 장르의 관계</a:t>
            </a:r>
          </a:p>
          <a:p>
            <a:endParaRPr lang="ko-KR" alt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각연도별로</a:t>
            </a:r>
            <a:r>
              <a:rPr lang="ko-KR" altLang="en-US" sz="1200" dirty="0"/>
              <a:t> 장르의 </a:t>
            </a:r>
            <a:r>
              <a:rPr lang="ko-KR" altLang="en-US" sz="1200" dirty="0" err="1"/>
              <a:t>핀매량이</a:t>
            </a:r>
            <a:r>
              <a:rPr lang="ko-KR" altLang="en-US" sz="1200" dirty="0"/>
              <a:t> 연관이 있는데 특히 시대상황으로 월드컵이 열리는 해에는 스포츠 장르의 게임이 많은 판매를 </a:t>
            </a:r>
            <a:r>
              <a:rPr lang="ko-KR" altLang="en-US" sz="1200" dirty="0" err="1"/>
              <a:t>올리는걸</a:t>
            </a:r>
            <a:r>
              <a:rPr lang="ko-KR" altLang="en-US" sz="1200" dirty="0"/>
              <a:t> 볼 수 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특이점으로 </a:t>
            </a:r>
            <a:r>
              <a:rPr lang="en-US" altLang="ko-KR" sz="1200" dirty="0"/>
              <a:t>2009</a:t>
            </a:r>
            <a:r>
              <a:rPr lang="ko-KR" altLang="en-US" sz="1200" dirty="0"/>
              <a:t>년도에는 올림픽과 월드컵의 해 사이에 끼인 년도로 </a:t>
            </a:r>
            <a:r>
              <a:rPr lang="ko-KR" altLang="en-US" sz="1200" dirty="0" err="1"/>
              <a:t>시대상황의</a:t>
            </a:r>
            <a:r>
              <a:rPr lang="ko-KR" altLang="en-US" sz="1200" dirty="0"/>
              <a:t> 영향을 받은 것으로 </a:t>
            </a:r>
            <a:r>
              <a:rPr lang="ko-KR" altLang="en-US" sz="1200" dirty="0" smtClean="0"/>
              <a:t>추측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또한 전체적으로 시간이 지날수록 고르게 분포하는 장르의 선호보다는 특정 장르의 선호도가 </a:t>
            </a:r>
            <a:r>
              <a:rPr lang="ko-KR" altLang="en-US" sz="1200" dirty="0" smtClean="0"/>
              <a:t>높아 지는걸 </a:t>
            </a:r>
            <a:r>
              <a:rPr lang="ko-KR" altLang="en-US" sz="1200" dirty="0"/>
              <a:t>볼 수 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여기서 중요하게 살펴볼 점으로 </a:t>
            </a:r>
            <a:r>
              <a:rPr lang="en-US" altLang="ko-KR" sz="1200" dirty="0"/>
              <a:t>Role-Playing </a:t>
            </a:r>
            <a:r>
              <a:rPr lang="ko-KR" altLang="en-US" sz="1200" dirty="0"/>
              <a:t>장르는 선호도의 변화가 작은 것을 볼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이것으로 보아 </a:t>
            </a:r>
            <a:r>
              <a:rPr lang="en-US" altLang="ko-KR" sz="1200" dirty="0"/>
              <a:t>Role-Playing </a:t>
            </a:r>
            <a:r>
              <a:rPr lang="ko-KR" altLang="en-US" sz="1200" dirty="0"/>
              <a:t>장르는 특정한 </a:t>
            </a:r>
            <a:r>
              <a:rPr lang="ko-KR" altLang="en-US" sz="1200" dirty="0" err="1"/>
              <a:t>선호층이</a:t>
            </a:r>
            <a:r>
              <a:rPr lang="ko-KR" altLang="en-US" sz="1200" dirty="0"/>
              <a:t> 형성이 되어있고 꾸준히 유지가 된다는 걸 알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351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973</Words>
  <Application>Microsoft Office PowerPoint</Application>
  <PresentationFormat>화면 슬라이드 쇼(4:3)</PresentationFormat>
  <Paragraphs>135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Noto Sans CJK KR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Windows 사용자</cp:lastModifiedBy>
  <cp:revision>28</cp:revision>
  <dcterms:created xsi:type="dcterms:W3CDTF">2015-08-31T06:55:46Z</dcterms:created>
  <dcterms:modified xsi:type="dcterms:W3CDTF">2021-10-12T07:35:55Z</dcterms:modified>
</cp:coreProperties>
</file>