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400" r:id="rId5"/>
    <p:sldId id="401" r:id="rId6"/>
    <p:sldId id="257" r:id="rId7"/>
    <p:sldId id="258" r:id="rId8"/>
    <p:sldId id="260" r:id="rId9"/>
    <p:sldId id="261" r:id="rId10"/>
    <p:sldId id="262" r:id="rId11"/>
    <p:sldId id="263" r:id="rId12"/>
    <p:sldId id="343" r:id="rId13"/>
    <p:sldId id="344" r:id="rId14"/>
    <p:sldId id="347" r:id="rId15"/>
    <p:sldId id="346" r:id="rId16"/>
    <p:sldId id="348" r:id="rId17"/>
    <p:sldId id="349" r:id="rId18"/>
    <p:sldId id="345" r:id="rId19"/>
    <p:sldId id="350" r:id="rId20"/>
    <p:sldId id="353" r:id="rId21"/>
    <p:sldId id="352" r:id="rId22"/>
    <p:sldId id="357" r:id="rId23"/>
    <p:sldId id="356" r:id="rId24"/>
    <p:sldId id="358" r:id="rId25"/>
    <p:sldId id="355" r:id="rId26"/>
    <p:sldId id="354" r:id="rId27"/>
    <p:sldId id="351" r:id="rId28"/>
    <p:sldId id="265" r:id="rId29"/>
    <p:sldId id="363" r:id="rId30"/>
    <p:sldId id="362" r:id="rId31"/>
    <p:sldId id="364" r:id="rId32"/>
    <p:sldId id="366" r:id="rId33"/>
    <p:sldId id="367" r:id="rId34"/>
    <p:sldId id="368" r:id="rId35"/>
    <p:sldId id="369" r:id="rId36"/>
    <p:sldId id="365" r:id="rId37"/>
    <p:sldId id="370" r:id="rId38"/>
    <p:sldId id="361" r:id="rId39"/>
    <p:sldId id="372" r:id="rId40"/>
    <p:sldId id="373" r:id="rId41"/>
    <p:sldId id="375" r:id="rId42"/>
    <p:sldId id="360" r:id="rId43"/>
    <p:sldId id="376" r:id="rId44"/>
    <p:sldId id="374" r:id="rId45"/>
    <p:sldId id="371" r:id="rId46"/>
    <p:sldId id="379" r:id="rId47"/>
    <p:sldId id="359" r:id="rId48"/>
    <p:sldId id="266" r:id="rId49"/>
    <p:sldId id="380" r:id="rId50"/>
    <p:sldId id="267" r:id="rId51"/>
    <p:sldId id="381" r:id="rId52"/>
    <p:sldId id="382" r:id="rId53"/>
    <p:sldId id="268" r:id="rId54"/>
    <p:sldId id="383" r:id="rId55"/>
    <p:sldId id="384" r:id="rId56"/>
    <p:sldId id="269" r:id="rId57"/>
    <p:sldId id="270" r:id="rId58"/>
    <p:sldId id="385" r:id="rId59"/>
    <p:sldId id="271" r:id="rId60"/>
    <p:sldId id="386" r:id="rId61"/>
    <p:sldId id="273" r:id="rId62"/>
    <p:sldId id="282" r:id="rId6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a39e4857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a39e4857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a39e4857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a39e4857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a39e4857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a39e4857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a39e4857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a39e4857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a39e4857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a39e4857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a39e4857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a39e4857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a39e4857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a39e4857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a39e48574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a39e48574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F717B-04CF-4CA7-9421-73BFFAEAD116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39e4857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39e4857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a39e48574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a39e48574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a39e48574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a39e48574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a39e48574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a39e48574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a39e48574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a39e48574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9e8edfaca3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9e8edfaca3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a39e485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a39e485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9d319948b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9d319948b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a39e485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a39e485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a39e4857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a39e4857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8"/>
          <p:cNvSpPr txBox="1">
            <a:spLocks noGrp="1"/>
          </p:cNvSpPr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5" name="Google Shape;135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0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5" name="Google Shape;145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ext 5">
  <p:cSld name="CUSTOM_4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subTitle" idx="1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23"/>
          <p:cNvSpPr txBox="1">
            <a:spLocks noGrp="1"/>
          </p:cNvSpPr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3" name="Google Shape;163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4"/>
          <p:cNvSpPr txBox="1">
            <a:spLocks noGrp="1"/>
          </p:cNvSpPr>
          <p:nvPr>
            <p:ph type="ctrTitle" idx="2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24"/>
          <p:cNvSpPr txBox="1">
            <a:spLocks noGrp="1"/>
          </p:cNvSpPr>
          <p:nvPr>
            <p:ph type="ctrTitle" idx="3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4"/>
          <p:cNvSpPr txBox="1">
            <a:spLocks noGrp="1"/>
          </p:cNvSpPr>
          <p:nvPr>
            <p:ph type="subTitle" idx="4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4"/>
          <p:cNvSpPr txBox="1">
            <a:spLocks noGrp="1"/>
          </p:cNvSpPr>
          <p:nvPr>
            <p:ph type="ctrTitle" idx="5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24"/>
          <p:cNvSpPr txBox="1">
            <a:spLocks noGrp="1"/>
          </p:cNvSpPr>
          <p:nvPr>
            <p:ph type="subTitle" idx="6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73" name="Google Shape;173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>
            <a:spLocks noGrp="1"/>
          </p:cNvSpPr>
          <p:nvPr>
            <p:ph type="ctrTitle" idx="2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>
            <a:spLocks noGrp="1"/>
          </p:cNvSpPr>
          <p:nvPr>
            <p:ph type="ctrTitle" idx="3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5"/>
          <p:cNvSpPr txBox="1">
            <a:spLocks noGrp="1"/>
          </p:cNvSpPr>
          <p:nvPr>
            <p:ph type="subTitle" idx="4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>
            <a:spLocks noGrp="1"/>
          </p:cNvSpPr>
          <p:nvPr>
            <p:ph type="ctrTitle" idx="5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25"/>
          <p:cNvSpPr txBox="1">
            <a:spLocks noGrp="1"/>
          </p:cNvSpPr>
          <p:nvPr>
            <p:ph type="subTitle" idx="6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6" name="Google Shape;186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0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" name="Google Shape;219;p27"/>
          <p:cNvSpPr txBox="1">
            <a:spLocks noGrp="1"/>
          </p:cNvSpPr>
          <p:nvPr>
            <p:ph type="subTitle" idx="1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0" name="Google Shape;220;p2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A3EB-22F3-4642-8BF3-F1780CB9CA88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A962-82B3-4017-88D8-39D7EB2E5329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8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9pPr>
          </a:lstStyle>
          <a:p/>
        </p:txBody>
      </p:sp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3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9pPr>
          </a:lstStyle>
          <a:p/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22" name="Google Shape;122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7"/>
          <p:cNvSpPr txBox="1">
            <a:spLocks noGrp="1"/>
          </p:cNvSpPr>
          <p:nvPr>
            <p:ph type="title" idx="2" hasCustomPrompt="1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5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tags" Target="../tags/tag5.xml"/><Relationship Id="rId2" Type="http://schemas.openxmlformats.org/officeDocument/2006/relationships/hyperlink" Target="http://localhost/av_ojt/project101/LOGIN/index.php" TargetMode="Externa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image" Target="../media/image30.png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29.png"/><Relationship Id="rId10" Type="http://schemas.openxmlformats.org/officeDocument/2006/relationships/notesSlide" Target="../notesSlides/notesSlide17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34.png"/><Relationship Id="rId2" Type="http://schemas.openxmlformats.org/officeDocument/2006/relationships/tags" Target="../tags/tag13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6.xml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0.xml"/><Relationship Id="rId5" Type="http://schemas.openxmlformats.org/officeDocument/2006/relationships/tags" Target="../tags/tag19.xml"/><Relationship Id="rId4" Type="http://schemas.openxmlformats.org/officeDocument/2006/relationships/image" Target="../media/image37.png"/><Relationship Id="rId3" Type="http://schemas.openxmlformats.org/officeDocument/2006/relationships/tags" Target="../tags/tag18.xml"/><Relationship Id="rId2" Type="http://schemas.openxmlformats.org/officeDocument/2006/relationships/image" Target="../media/image36.png"/><Relationship Id="rId1" Type="http://schemas.openxmlformats.org/officeDocument/2006/relationships/tags" Target="../tags/tag17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0.xml"/><Relationship Id="rId4" Type="http://schemas.openxmlformats.org/officeDocument/2006/relationships/image" Target="../media/image36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0.xml"/><Relationship Id="rId4" Type="http://schemas.openxmlformats.org/officeDocument/2006/relationships/tags" Target="../tags/tag22.xml"/><Relationship Id="rId3" Type="http://schemas.openxmlformats.org/officeDocument/2006/relationships/image" Target="../media/image10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9.png"/><Relationship Id="rId1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1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hyperlink" Target="http://localhost/av_ojt/project101/LOGIN/index.php" TargetMode="External"/><Relationship Id="rId1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1.png"/><Relationship Id="rId1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23.xml"/><Relationship Id="rId1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hyperlink" Target="http://localhost/av_ojt/project101/LOGIN/index.php" TargetMode="Externa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0.xml"/><Relationship Id="rId5" Type="http://schemas.openxmlformats.org/officeDocument/2006/relationships/tags" Target="../tags/tag26.xml"/><Relationship Id="rId4" Type="http://schemas.openxmlformats.org/officeDocument/2006/relationships/image" Target="../media/image37.png"/><Relationship Id="rId3" Type="http://schemas.openxmlformats.org/officeDocument/2006/relationships/tags" Target="../tags/tag25.xml"/><Relationship Id="rId2" Type="http://schemas.openxmlformats.org/officeDocument/2006/relationships/image" Target="../media/image36.png"/><Relationship Id="rId1" Type="http://schemas.openxmlformats.org/officeDocument/2006/relationships/tags" Target="../tags/tag24.xml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6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5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 result for avega logo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219796" y="-111616"/>
            <a:ext cx="1919716" cy="175432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028144" y="676295"/>
            <a:ext cx="7844971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TRAINEES ATTENDANCE 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MONITORING SYSTEM</a:t>
            </a:r>
            <a:endParaRPr lang="en-US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30333" y="2599109"/>
            <a:ext cx="3938557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John Louie T. Gastardo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Rhealyn O. Arnoco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Zyrah M. Pepito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Bebelyn P. Rodrigo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Marichu P. Arriesgado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Charity N. Salgarino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3142" y="2156923"/>
            <a:ext cx="45929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PROJECT BY: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17500" y="4540799"/>
            <a:ext cx="393855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BACHELOR OF INDUSTRIAL TECHNOLOGY           MAJOR IN COMPUTER TECHNOLOGY</a:t>
            </a:r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6119" y="141036"/>
            <a:ext cx="84302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AVEGA BROS. INTEGRATED SHIPPING CORP.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8" y="2837961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51" y="480216"/>
            <a:ext cx="3380904" cy="4183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738" t="14647" r="31242" b="28721"/>
          <a:stretch>
            <a:fillRect/>
          </a:stretch>
        </p:blipFill>
        <p:spPr>
          <a:xfrm>
            <a:off x="366000" y="787451"/>
            <a:ext cx="2520615" cy="2292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4" name="Straight Arrow Connector 3"/>
          <p:cNvCxnSpPr/>
          <p:nvPr/>
        </p:nvCxnSpPr>
        <p:spPr>
          <a:xfrm flipV="1">
            <a:off x="1986338" y="2390279"/>
            <a:ext cx="0" cy="915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8"/>
          <p:cNvSpPr txBox="1"/>
          <p:nvPr/>
        </p:nvSpPr>
        <p:spPr>
          <a:xfrm>
            <a:off x="366000" y="3305601"/>
            <a:ext cx="252061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To view the snapshot of your clock in or clock out, click the </a:t>
            </a:r>
            <a:r>
              <a:rPr lang="en-GB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eye icon.</a:t>
            </a:r>
            <a:endParaRPr lang="en-PH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534104" y="969111"/>
            <a:ext cx="615996" cy="6354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6367" y="384336"/>
            <a:ext cx="197139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After you click, your photo will appear.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702" y="861015"/>
            <a:ext cx="1381402" cy="13233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8158" y="1629188"/>
            <a:ext cx="4420248" cy="2410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6" y="1182457"/>
            <a:ext cx="3631263" cy="3686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8"/>
          <p:cNvSpPr txBox="1"/>
          <p:nvPr/>
        </p:nvSpPr>
        <p:spPr>
          <a:xfrm>
            <a:off x="6318282" y="1973094"/>
            <a:ext cx="201138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as read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prevent it from appearing again.</a:t>
            </a:r>
            <a:endParaRPr lang="en-PH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6135705" y="4458230"/>
            <a:ext cx="204515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ignore the message.</a:t>
            </a:r>
            <a:endParaRPr lang="en-PH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782036" y="2834268"/>
            <a:ext cx="0" cy="607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882463" y="3627310"/>
            <a:ext cx="0" cy="82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24918" y="779516"/>
            <a:ext cx="459487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You will receive a notification if you forget to clock out.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280306" y="1087293"/>
            <a:ext cx="0" cy="628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4243" y="130834"/>
            <a:ext cx="582555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NOTIFICATION FOR FAILED LOG OUT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8152" y="5760498"/>
            <a:ext cx="508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REACH OUT IMMEDIATELY TO YOUR MANAGER IF YOU FORGOT TO LOG OUT.</a:t>
            </a:r>
            <a:endParaRPr lang="en-PH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08000" y="161209"/>
            <a:ext cx="363127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8000" y="4223815"/>
            <a:ext cx="4948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Click </a:t>
            </a:r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 report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button to input 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your weekly report.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"/>
          <a:srcRect l="72769" t="17500" r="3340" b="43333"/>
          <a:stretch>
            <a:fillRect/>
          </a:stretch>
        </p:blipFill>
        <p:spPr>
          <a:xfrm>
            <a:off x="486380" y="1262692"/>
            <a:ext cx="2371120" cy="214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1" name="Rectangle 20"/>
          <p:cNvSpPr/>
          <p:nvPr/>
        </p:nvSpPr>
        <p:spPr>
          <a:xfrm>
            <a:off x="5587502" y="4345778"/>
            <a:ext cx="334849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Click </a:t>
            </a:r>
            <a:r>
              <a:rPr lang="en-US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en-US" sz="2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button after completing the form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540090" y="3656141"/>
            <a:ext cx="246876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Click here to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report</a:t>
            </a:r>
            <a:endParaRPr lang="en-PH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721667" y="2948505"/>
            <a:ext cx="0" cy="694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3077" y="1085090"/>
            <a:ext cx="748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</a:t>
            </a:r>
            <a:endParaRPr lang="en-PH" sz="7200" b="1" dirty="0">
              <a:solidFill>
                <a:srgbClr val="00B05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725" y="120611"/>
            <a:ext cx="3454898" cy="4100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8" name="Straight Arrow Connector 27"/>
          <p:cNvCxnSpPr/>
          <p:nvPr/>
        </p:nvCxnSpPr>
        <p:spPr>
          <a:xfrm>
            <a:off x="7740405" y="3140273"/>
            <a:ext cx="0" cy="669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8"/>
          <p:cNvSpPr txBox="1"/>
          <p:nvPr/>
        </p:nvSpPr>
        <p:spPr>
          <a:xfrm>
            <a:off x="3260993" y="823730"/>
            <a:ext cx="156029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up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the required fields.</a:t>
            </a:r>
            <a:endParaRPr lang="en-PH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>
            <a:off x="4041138" y="1408505"/>
            <a:ext cx="1412112" cy="1163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05246" y="2170777"/>
            <a:ext cx="748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</a:t>
            </a:r>
            <a:endParaRPr lang="en-PH" sz="7200" b="1" dirty="0">
              <a:solidFill>
                <a:srgbClr val="00B050"/>
              </a:solidFill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7110145" y="2401609"/>
            <a:ext cx="127795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Click here to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your report</a:t>
            </a:r>
            <a:endParaRPr lang="en-P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66" y="800414"/>
            <a:ext cx="5982834" cy="3281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Rectangle 2"/>
          <p:cNvSpPr/>
          <p:nvPr/>
        </p:nvSpPr>
        <p:spPr>
          <a:xfrm>
            <a:off x="146345" y="4384297"/>
            <a:ext cx="32639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Click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Weekly Report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button to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your submitted reports. </a:t>
            </a:r>
            <a:endPara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27" y="387841"/>
            <a:ext cx="2561612" cy="3881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210956" y="187786"/>
            <a:ext cx="331964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en-PH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2453" y="2074299"/>
            <a:ext cx="598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1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2082" y="3089402"/>
            <a:ext cx="467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>
                <a:solidFill>
                  <a:srgbClr val="00B050"/>
                </a:solidFill>
                <a:latin typeface="Calisto MT" panose="02040603050505030304"/>
              </a:rPr>
              <a:t>2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1547" y="873970"/>
            <a:ext cx="598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>
                <a:solidFill>
                  <a:srgbClr val="00B050"/>
                </a:solidFill>
                <a:latin typeface="Calisto MT" panose="02040603050505030304"/>
              </a:rPr>
              <a:t>3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08700" y="4494049"/>
            <a:ext cx="284191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Click the 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button to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your response.</a:t>
            </a:r>
            <a:endPara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6937" y="4554692"/>
            <a:ext cx="72796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sz="1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Attendance  Report 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button to view your attendance records. 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200" y="188698"/>
            <a:ext cx="48641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ATTENDANCE RECORD</a:t>
            </a:r>
            <a:endParaRPr lang="en-PH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0" y="807168"/>
            <a:ext cx="8534400" cy="3443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/>
          <p:nvPr/>
        </p:nvCxnSpPr>
        <p:spPr>
          <a:xfrm flipH="1" flipV="1">
            <a:off x="1295400" y="2413000"/>
            <a:ext cx="965200" cy="214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211" y="1176978"/>
            <a:ext cx="4067789" cy="30124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352492" y="330200"/>
            <a:ext cx="340742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USER ACCOUNT</a:t>
            </a:r>
            <a:endParaRPr lang="en-PH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59914" y="3156442"/>
            <a:ext cx="1066085" cy="9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77112" y="3643722"/>
            <a:ext cx="10488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15403" y="2407041"/>
            <a:ext cx="392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view and edit your profile details.</a:t>
            </a:r>
            <a:endParaRPr lang="en-P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5403" y="2959671"/>
            <a:ext cx="291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update your password.</a:t>
            </a:r>
            <a:endParaRPr lang="en-P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8903" y="3459056"/>
            <a:ext cx="347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securely exit your account.</a:t>
            </a:r>
            <a:endParaRPr lang="en-P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8903" y="1788017"/>
            <a:ext cx="451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Displays your email and account type.</a:t>
            </a:r>
            <a:endParaRPr lang="en-P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759914" y="1997425"/>
            <a:ext cx="1048887" cy="7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777112" y="2600677"/>
            <a:ext cx="10488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051" y="4582987"/>
            <a:ext cx="48109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Click </a:t>
            </a:r>
            <a:r>
              <a:rPr lang="en-US" sz="1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My Profile</a:t>
            </a:r>
            <a:r>
              <a:rPr lang="en-US" sz="1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see  </a:t>
            </a:r>
            <a:r>
              <a:rPr lang="en-US" sz="1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personal details</a:t>
            </a:r>
            <a:r>
              <a:rPr 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844" y="1305957"/>
            <a:ext cx="3688248" cy="30124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850" y="1130965"/>
            <a:ext cx="3688248" cy="337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3209662" y="1130965"/>
            <a:ext cx="426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1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758" y="124573"/>
            <a:ext cx="321624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USER PROFILE</a:t>
            </a:r>
            <a:endParaRPr lang="en-PH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189" y="2114931"/>
            <a:ext cx="426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>
                <a:solidFill>
                  <a:srgbClr val="00B050"/>
                </a:solidFill>
                <a:latin typeface="Calisto MT" panose="02040603050505030304"/>
              </a:rPr>
              <a:t>2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77" y="862803"/>
            <a:ext cx="28228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Click </a:t>
            </a:r>
            <a:r>
              <a:rPr lang="en-US" sz="1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Profile picture</a:t>
            </a:r>
            <a:r>
              <a:rPr 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87098" y="1514766"/>
            <a:ext cx="555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3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80" y="1604233"/>
            <a:ext cx="2958977" cy="279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068" y="1873214"/>
            <a:ext cx="2958977" cy="2791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00" r="9646" b="42857"/>
          <a:stretch>
            <a:fillRect/>
          </a:stretch>
        </p:blipFill>
        <p:spPr>
          <a:xfrm>
            <a:off x="6161652" y="2352285"/>
            <a:ext cx="2886368" cy="2791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2119688" y="2849158"/>
            <a:ext cx="611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1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440" y="878561"/>
            <a:ext cx="324335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PH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Password</a:t>
            </a:r>
            <a:r>
              <a:rPr lang="en-PH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if you want to change your password</a:t>
            </a:r>
            <a:endParaRPr 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75005" y="847330"/>
            <a:ext cx="482808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Enter your </a:t>
            </a:r>
            <a:r>
              <a:rPr lang="en-PH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password</a:t>
            </a:r>
            <a:r>
              <a:rPr lang="en-PH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password</a:t>
            </a:r>
            <a:r>
              <a:rPr lang="en-PH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PH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 password </a:t>
            </a:r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PH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button</a:t>
            </a:r>
            <a:r>
              <a:rPr lang="en-PH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1653" y="1572989"/>
            <a:ext cx="288636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You will </a:t>
            </a:r>
            <a:r>
              <a:rPr lang="en-PH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 an email after changing your password</a:t>
            </a:r>
            <a:endParaRPr 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8665" y="2877787"/>
            <a:ext cx="611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>
                <a:solidFill>
                  <a:srgbClr val="00B050"/>
                </a:solidFill>
                <a:latin typeface="Calisto MT" panose="02040603050505030304"/>
              </a:rPr>
              <a:t>2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42225" y="4049487"/>
            <a:ext cx="611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>
                <a:solidFill>
                  <a:srgbClr val="00B050"/>
                </a:solidFill>
                <a:latin typeface="Calisto MT" panose="02040603050505030304"/>
              </a:rPr>
              <a:t>3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674" y="165665"/>
            <a:ext cx="346088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CHANGE PASSWORD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5682" y="519547"/>
            <a:ext cx="4426887" cy="3578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1" y="844297"/>
            <a:ext cx="3607781" cy="342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206071" y="4434689"/>
            <a:ext cx="370552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PH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 </a:t>
            </a:r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if you want to log out your account.</a:t>
            </a:r>
            <a:endParaRPr 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868" y="1738166"/>
            <a:ext cx="574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1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7896" y="2873569"/>
            <a:ext cx="574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>
                <a:solidFill>
                  <a:srgbClr val="00B050"/>
                </a:solidFill>
                <a:latin typeface="Calisto MT" panose="02040603050505030304"/>
              </a:rPr>
              <a:t>2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32402" y="4388522"/>
            <a:ext cx="288976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Back to </a:t>
            </a:r>
            <a:r>
              <a:rPr lang="en-PH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 </a:t>
            </a:r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page.</a:t>
            </a:r>
            <a:endParaRPr 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430" y="229406"/>
            <a:ext cx="215317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PH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00875" y="2571750"/>
            <a:ext cx="4942250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ADMIN PANEL</a:t>
            </a:r>
            <a:endParaRPr lang="en-US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User’s Manual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Image result for avega logo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56255" y="217259"/>
            <a:ext cx="2631490" cy="1754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>
            <p:custDataLst>
              <p:tags r:id="rId1"/>
            </p:custDataLst>
          </p:nvPr>
        </p:nvSpPr>
        <p:spPr>
          <a:xfrm>
            <a:off x="925195" y="1335405"/>
            <a:ext cx="7417435" cy="3406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 sz="1800" dirty="0">
                <a:sym typeface="+mn-ea"/>
              </a:rPr>
              <a:t>The study focuses on attendance management of the OJTs Attendance and Bi-weekly Report </a:t>
            </a:r>
            <a:r>
              <a:rPr lang="en-GB" sz="1800" dirty="0" smtClean="0">
                <a:sym typeface="+mn-ea"/>
              </a:rPr>
              <a:t>project</a:t>
            </a:r>
            <a:r>
              <a:rPr lang="en-GB" sz="18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+mn-ea"/>
              </a:rPr>
              <a:t>.</a:t>
            </a:r>
            <a:endParaRPr lang="en-GB" sz="1800" dirty="0" smtClean="0">
              <a:solidFill>
                <a:prstClr val="black">
                  <a:lumMod val="75000"/>
                  <a:lumOff val="25000"/>
                </a:prstClr>
              </a:solidFill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 sz="1800" dirty="0" smtClean="0">
                <a:sym typeface="+mn-ea"/>
              </a:rPr>
              <a:t>Create </a:t>
            </a:r>
            <a:r>
              <a:rPr lang="en-GB" sz="1800" dirty="0">
                <a:sym typeface="+mn-ea"/>
              </a:rPr>
              <a:t>attendance system for the team project using Agile methods</a:t>
            </a:r>
            <a:r>
              <a:rPr lang="en-GB" sz="1800" dirty="0" smtClean="0">
                <a:sym typeface="+mn-ea"/>
              </a:rPr>
              <a:t>.</a:t>
            </a:r>
            <a:endParaRPr lang="en-GB" sz="1800" dirty="0" smtClean="0"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 sz="1800" dirty="0" smtClean="0">
                <a:sym typeface="+mn-ea"/>
              </a:rPr>
              <a:t>Attendance </a:t>
            </a:r>
            <a:r>
              <a:rPr lang="en-GB" sz="1800" dirty="0">
                <a:sym typeface="+mn-ea"/>
              </a:rPr>
              <a:t>management employs user-friendly access for OJT advisers and students</a:t>
            </a:r>
            <a:r>
              <a:rPr lang="en-GB" sz="1800" dirty="0" smtClean="0">
                <a:sym typeface="+mn-ea"/>
              </a:rPr>
              <a:t>.</a:t>
            </a:r>
            <a:endParaRPr lang="en-GB" sz="1800" dirty="0" smtClean="0"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 sz="1800" dirty="0" smtClean="0">
                <a:sym typeface="+mn-ea"/>
              </a:rPr>
              <a:t>Make </a:t>
            </a:r>
            <a:r>
              <a:rPr lang="en-GB" sz="1800" dirty="0">
                <a:sym typeface="+mn-ea"/>
              </a:rPr>
              <a:t>sure the system can adjust to any </a:t>
            </a:r>
            <a:r>
              <a:rPr lang="en-GB" sz="1800" dirty="0" smtClean="0">
                <a:sym typeface="+mn-ea"/>
              </a:rPr>
              <a:t>changes in schedules.</a:t>
            </a:r>
            <a:endParaRPr lang="en-GB" sz="1800" dirty="0" smtClean="0"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 sz="1800" dirty="0" smtClean="0">
                <a:sym typeface="+mn-ea"/>
              </a:rPr>
              <a:t>Share </a:t>
            </a:r>
            <a:r>
              <a:rPr lang="en-GB" sz="1800" dirty="0">
                <a:sym typeface="+mn-ea"/>
              </a:rPr>
              <a:t>a weekly log of what we've done, skills learned, and </a:t>
            </a:r>
            <a:r>
              <a:rPr lang="en-GB" sz="1800" dirty="0" smtClean="0">
                <a:sym typeface="+mn-ea"/>
              </a:rPr>
              <a:t>challenges.</a:t>
            </a:r>
            <a:endParaRPr lang="en-GB" altLang="en-US" sz="1800" dirty="0" smtClean="0">
              <a:sym typeface="+mn-ea"/>
            </a:endParaRPr>
          </a:p>
        </p:txBody>
      </p:sp>
      <p:sp>
        <p:nvSpPr>
          <p:cNvPr id="30" name="Rectangle 29"/>
          <p:cNvSpPr/>
          <p:nvPr>
            <p:custDataLst>
              <p:tags r:id="rId2"/>
            </p:custDataLst>
          </p:nvPr>
        </p:nvSpPr>
        <p:spPr>
          <a:xfrm>
            <a:off x="1007110" y="617220"/>
            <a:ext cx="164147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en-GB" alt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5385" y="851915"/>
            <a:ext cx="4264575" cy="311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54610" y="1647049"/>
            <a:ext cx="4264575" cy="1458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PH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 to the Attendance    Monitoring website.</a:t>
            </a:r>
            <a:endParaRPr lang="en-PH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PH" kern="1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http://localhost/av_ojt/project101/LOGIN/index.php</a:t>
            </a:r>
            <a:endParaRPr lang="en-PH" kern="100" dirty="0">
              <a:solidFill>
                <a:srgbClr val="0070C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PH" kern="100" dirty="0">
              <a:solidFill>
                <a:srgbClr val="FFFF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PH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Enter your </a:t>
            </a:r>
            <a:r>
              <a:rPr lang="en-PH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 address and   password </a:t>
            </a:r>
            <a:r>
              <a:rPr lang="en-PH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respective fields.</a:t>
            </a:r>
            <a:endParaRPr lang="en-PH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PH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 the </a:t>
            </a:r>
            <a:r>
              <a:rPr lang="en-PH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“Login” </a:t>
            </a:r>
            <a:r>
              <a:rPr lang="en-PH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button.</a:t>
            </a:r>
            <a:endParaRPr lang="en-PH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5889657" y="4122308"/>
            <a:ext cx="213488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Click here to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Login</a:t>
            </a:r>
            <a:endParaRPr lang="en-PH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397" y="297414"/>
            <a:ext cx="158820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>
            <p:custDataLst>
              <p:tags r:id="rId3"/>
            </p:custDataLst>
          </p:nvPr>
        </p:nvCxnSpPr>
        <p:spPr>
          <a:xfrm flipH="1" flipV="1">
            <a:off x="6957100" y="2781300"/>
            <a:ext cx="1" cy="1341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758" y="300336"/>
            <a:ext cx="357634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ADMIN ACCOUNT</a:t>
            </a:r>
            <a:endParaRPr lang="en-PH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98574" y="3050967"/>
            <a:ext cx="3361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update your password.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8574" y="3745482"/>
            <a:ext cx="357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securely exit your account.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98574" y="2233710"/>
            <a:ext cx="4611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Displays your email and account type.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58" y="1438296"/>
            <a:ext cx="3796724" cy="2943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" name="Straight Arrow Connector 5"/>
          <p:cNvCxnSpPr/>
          <p:nvPr/>
        </p:nvCxnSpPr>
        <p:spPr>
          <a:xfrm>
            <a:off x="3738389" y="2433765"/>
            <a:ext cx="6601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87270" y="3240411"/>
            <a:ext cx="10488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87270" y="3945537"/>
            <a:ext cx="10488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80" y="1604233"/>
            <a:ext cx="2958977" cy="279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068" y="1873214"/>
            <a:ext cx="2958977" cy="2791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00" r="9646" b="42857"/>
          <a:stretch>
            <a:fillRect/>
          </a:stretch>
        </p:blipFill>
        <p:spPr>
          <a:xfrm>
            <a:off x="6161652" y="2352285"/>
            <a:ext cx="2886368" cy="2791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2119688" y="2849158"/>
            <a:ext cx="611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1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440" y="878561"/>
            <a:ext cx="324335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PH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Password</a:t>
            </a:r>
            <a:r>
              <a:rPr lang="en-PH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if you want to change your password</a:t>
            </a:r>
            <a:endParaRPr 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75005" y="847330"/>
            <a:ext cx="482808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Enter your </a:t>
            </a:r>
            <a:r>
              <a:rPr lang="en-PH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password</a:t>
            </a:r>
            <a:r>
              <a:rPr lang="en-PH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password</a:t>
            </a:r>
            <a:r>
              <a:rPr lang="en-PH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PH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 password </a:t>
            </a:r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PH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button</a:t>
            </a:r>
            <a:r>
              <a:rPr lang="en-PH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1653" y="1572989"/>
            <a:ext cx="288636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You will </a:t>
            </a:r>
            <a:r>
              <a:rPr lang="en-PH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 an email after changing your password</a:t>
            </a:r>
            <a:endParaRPr 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8665" y="2877787"/>
            <a:ext cx="611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>
                <a:solidFill>
                  <a:srgbClr val="00B050"/>
                </a:solidFill>
                <a:latin typeface="Calisto MT" panose="02040603050505030304"/>
              </a:rPr>
              <a:t>2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42225" y="4049487"/>
            <a:ext cx="611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>
                <a:solidFill>
                  <a:srgbClr val="00B050"/>
                </a:solidFill>
                <a:latin typeface="Calisto MT" panose="02040603050505030304"/>
              </a:rPr>
              <a:t>3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674" y="165665"/>
            <a:ext cx="423912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CHANGE PASSWORD</a:t>
            </a:r>
            <a:endParaRPr lang="en-PH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353610" y="6024794"/>
            <a:ext cx="8888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72344" y="1338833"/>
            <a:ext cx="47364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the number of admin, manager and trainees.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user accounts.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62685" y="2452280"/>
            <a:ext cx="43737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 the trainees weekly reports.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05216" y="2010953"/>
            <a:ext cx="43737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 trainees attendance records.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2344" y="5782249"/>
            <a:ext cx="35425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Developer credits.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05216" y="2894880"/>
            <a:ext cx="31175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trainees profiles.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62685" y="3311325"/>
            <a:ext cx="269915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departments.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62685" y="3741478"/>
            <a:ext cx="41757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notification alert to the users.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7378" y="58070"/>
            <a:ext cx="4736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ADMIN NAVIGATION </a:t>
            </a:r>
            <a:endParaRPr lang="en-P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"/>
          <a:srcRect t="309"/>
          <a:stretch>
            <a:fillRect/>
          </a:stretch>
        </p:blipFill>
        <p:spPr>
          <a:xfrm>
            <a:off x="176874" y="393543"/>
            <a:ext cx="3117590" cy="4551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Straight Arrow Connector 10"/>
          <p:cNvCxnSpPr/>
          <p:nvPr/>
        </p:nvCxnSpPr>
        <p:spPr>
          <a:xfrm>
            <a:off x="2495625" y="1757740"/>
            <a:ext cx="12095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14971" y="2209162"/>
            <a:ext cx="9393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50019" y="2659128"/>
            <a:ext cx="888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50019" y="3050281"/>
            <a:ext cx="888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16326" y="3491567"/>
            <a:ext cx="888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25189" y="3941533"/>
            <a:ext cx="888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53610" y="4529193"/>
            <a:ext cx="273200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Developer credits.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019" y="4741193"/>
            <a:ext cx="888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-786" b="67054"/>
          <a:stretch>
            <a:fillRect/>
          </a:stretch>
        </p:blipFill>
        <p:spPr>
          <a:xfrm>
            <a:off x="184150" y="1110833"/>
            <a:ext cx="8775700" cy="18015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" name="Straight Arrow Connector 5"/>
          <p:cNvCxnSpPr/>
          <p:nvPr/>
        </p:nvCxnSpPr>
        <p:spPr>
          <a:xfrm>
            <a:off x="1004184" y="2746818"/>
            <a:ext cx="0" cy="932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/>
          <p:cNvSpPr/>
          <p:nvPr/>
        </p:nvSpPr>
        <p:spPr>
          <a:xfrm>
            <a:off x="337977" y="1810415"/>
            <a:ext cx="1332415" cy="927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279521" y="3703400"/>
            <a:ext cx="1390871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Shows the total numbers of users</a:t>
            </a: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2436144" y="1810415"/>
            <a:ext cx="1332415" cy="927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90569" y="2736267"/>
            <a:ext cx="11782" cy="942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58494" y="3663367"/>
            <a:ext cx="148771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Indicate the total numbers of trainees</a:t>
            </a:r>
            <a:endParaRPr lang="en-P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4534311" y="1810415"/>
            <a:ext cx="1332415" cy="927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00518" y="2746818"/>
            <a:ext cx="0" cy="888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0" y="3634997"/>
            <a:ext cx="1487711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Display the total numbers of admin</a:t>
            </a: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0704" y="3557297"/>
            <a:ext cx="158516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Indicate the total number of manager</a:t>
            </a:r>
            <a:endParaRPr lang="en-PH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6747080" y="1810415"/>
            <a:ext cx="1332415" cy="927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7" name="Straight Arrow Connector 16"/>
          <p:cNvCxnSpPr>
            <a:endCxn id="15" idx="0"/>
          </p:cNvCxnSpPr>
          <p:nvPr/>
        </p:nvCxnSpPr>
        <p:spPr>
          <a:xfrm>
            <a:off x="7413287" y="2746817"/>
            <a:ext cx="0" cy="810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842" y="302324"/>
            <a:ext cx="250155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PH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t="31042" b="-1"/>
          <a:stretch>
            <a:fillRect/>
          </a:stretch>
        </p:blipFill>
        <p:spPr>
          <a:xfrm>
            <a:off x="286683" y="1114523"/>
            <a:ext cx="8570633" cy="378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8"/>
          <p:cNvSpPr txBox="1"/>
          <p:nvPr>
            <p:custDataLst>
              <p:tags r:id="rId2"/>
            </p:custDataLst>
          </p:nvPr>
        </p:nvSpPr>
        <p:spPr>
          <a:xfrm>
            <a:off x="255664" y="232042"/>
            <a:ext cx="2589136" cy="474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ADD USER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alt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7962" y="506597"/>
            <a:ext cx="33693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1. Click here to 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user</a:t>
            </a:r>
            <a:r>
              <a:rPr lang="en-GB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3839" y="1213885"/>
            <a:ext cx="72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1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9368" y="1080207"/>
            <a:ext cx="4732576" cy="2295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8"/>
          <p:cNvSpPr txBox="1"/>
          <p:nvPr>
            <p:custDataLst>
              <p:tags r:id="rId3"/>
            </p:custDataLst>
          </p:nvPr>
        </p:nvSpPr>
        <p:spPr>
          <a:xfrm>
            <a:off x="239368" y="149285"/>
            <a:ext cx="26516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Select a </a:t>
            </a:r>
            <a:r>
              <a:rPr lang="en-GB" alt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r>
              <a:rPr lang="en-GB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087064" y="766876"/>
            <a:ext cx="3945864" cy="420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5600700" y="175623"/>
            <a:ext cx="3408312" cy="393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en-GB" alt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Fill in </a:t>
            </a:r>
            <a:r>
              <a:rPr lang="en-GB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all the required fields.</a:t>
            </a:r>
            <a:endParaRPr lang="en-GB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8"/>
          <p:cNvSpPr txBox="1"/>
          <p:nvPr>
            <p:custDataLst>
              <p:tags r:id="rId7"/>
            </p:custDataLst>
          </p:nvPr>
        </p:nvSpPr>
        <p:spPr>
          <a:xfrm>
            <a:off x="906224" y="3494099"/>
            <a:ext cx="4180840" cy="393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Click the </a:t>
            </a:r>
            <a:r>
              <a:rPr lang="en-GB" altLang="en-US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register button </a:t>
            </a:r>
            <a:r>
              <a:rPr lang="en-GB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proceed</a:t>
            </a:r>
            <a:r>
              <a:rPr lang="en-GB" altLang="en-US" sz="20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GB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2079" y="1274791"/>
            <a:ext cx="766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>
                <a:solidFill>
                  <a:srgbClr val="00B050"/>
                </a:solidFill>
                <a:latin typeface="Calisto MT" panose="02040603050505030304"/>
              </a:rPr>
              <a:t>2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61306" y="766876"/>
            <a:ext cx="766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3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4427" y="3690860"/>
            <a:ext cx="766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>
                <a:solidFill>
                  <a:srgbClr val="00B050"/>
                </a:solidFill>
                <a:latin typeface="Calisto MT" panose="02040603050505030304"/>
              </a:rPr>
              <a:t>4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4" name="TextBox 8"/>
          <p:cNvSpPr txBox="1"/>
          <p:nvPr>
            <p:custDataLst>
              <p:tags r:id="rId8"/>
            </p:custDataLst>
          </p:nvPr>
        </p:nvSpPr>
        <p:spPr>
          <a:xfrm>
            <a:off x="70938" y="4431623"/>
            <a:ext cx="4501062" cy="536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GB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IF USER TYPE IS TRAINEE, FILL OUT THE TRAINEE INFORMATION SHEET.</a:t>
            </a:r>
            <a:endParaRPr lang="en-GB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3681" y="3717730"/>
            <a:ext cx="3029584" cy="1261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925" y="882777"/>
            <a:ext cx="3640119" cy="2724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45164" y="4031201"/>
            <a:ext cx="366288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Once the account is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deactivated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user can’t login.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105" y="1275947"/>
            <a:ext cx="237169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1.Click status to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Deactivate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0100" y="815082"/>
            <a:ext cx="72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1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2569" y="3692646"/>
            <a:ext cx="72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>
                <a:solidFill>
                  <a:srgbClr val="00B050"/>
                </a:solidFill>
                <a:latin typeface="Calisto MT" panose="02040603050505030304"/>
              </a:rPr>
              <a:t>2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234" y="214918"/>
            <a:ext cx="776560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ACTIVATE AND DEACTIVATE ACCOUNTS</a:t>
            </a:r>
            <a:endParaRPr lang="en-PH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208" t="3108" r="-208" b="2407"/>
          <a:stretch>
            <a:fillRect/>
          </a:stretch>
        </p:blipFill>
        <p:spPr>
          <a:xfrm>
            <a:off x="258924" y="1333500"/>
            <a:ext cx="3275650" cy="2898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332" y="1430074"/>
            <a:ext cx="4093744" cy="3067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8"/>
          <p:cNvSpPr txBox="1"/>
          <p:nvPr/>
        </p:nvSpPr>
        <p:spPr>
          <a:xfrm>
            <a:off x="419899" y="4436957"/>
            <a:ext cx="2827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 button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update</a:t>
            </a:r>
            <a:r>
              <a:rPr lang="en-US" sz="16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users information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899" y="312771"/>
            <a:ext cx="567610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UPDATE USERS INFORMATION</a:t>
            </a:r>
            <a:endParaRPr lang="en-PH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9314" y="3389556"/>
            <a:ext cx="499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1</a:t>
            </a:r>
            <a:endParaRPr kumimoji="0" lang="en-PH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5354" y="1035784"/>
            <a:ext cx="499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>
                <a:solidFill>
                  <a:srgbClr val="00B050"/>
                </a:solidFill>
                <a:latin typeface="Calisto MT" panose="02040603050505030304"/>
              </a:rPr>
              <a:t>2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5943600" y="972460"/>
            <a:ext cx="266363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users  information.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4735216" y="4616612"/>
            <a:ext cx="222936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Click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button.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64755" y="3236628"/>
            <a:ext cx="499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3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/>
          <a:srcRect t="3081" r="1532"/>
          <a:stretch>
            <a:fillRect/>
          </a:stretch>
        </p:blipFill>
        <p:spPr>
          <a:xfrm>
            <a:off x="204866" y="1282699"/>
            <a:ext cx="4176843" cy="2972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47481" b="20670"/>
          <a:stretch>
            <a:fillRect/>
          </a:stretch>
        </p:blipFill>
        <p:spPr>
          <a:xfrm>
            <a:off x="4900449" y="1191184"/>
            <a:ext cx="4125157" cy="3186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45956" y="4562022"/>
            <a:ext cx="563734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2.The user will </a:t>
            </a:r>
            <a:r>
              <a:rPr lang="en-PH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 an email once the password is reset.</a:t>
            </a:r>
            <a:endParaRPr lang="en-PH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5"/>
            </p:custDataLst>
          </p:nvPr>
        </p:nvSpPr>
        <p:spPr>
          <a:xfrm>
            <a:off x="5550153" y="698682"/>
            <a:ext cx="287945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1.Click </a:t>
            </a:r>
            <a:r>
              <a:rPr lang="en-PH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password button</a:t>
            </a:r>
            <a:r>
              <a:rPr lang="en-PH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PH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866" y="113907"/>
            <a:ext cx="417684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RESET PASSWORD</a:t>
            </a:r>
            <a:endParaRPr lang="en-P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2767" y="1403389"/>
            <a:ext cx="7249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1</a:t>
            </a:r>
            <a:endParaRPr kumimoji="0" lang="en-PH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9610" y="1768078"/>
            <a:ext cx="519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6600" dirty="0">
                <a:solidFill>
                  <a:srgbClr val="00B050"/>
                </a:solidFill>
                <a:latin typeface="Calisto MT" panose="02040603050505030304"/>
              </a:rPr>
              <a:t>2</a:t>
            </a:r>
            <a:endParaRPr kumimoji="0" lang="en-PH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>
            <p:custDataLst>
              <p:tags r:id="rId1"/>
            </p:custDataLst>
          </p:nvPr>
        </p:nvSpPr>
        <p:spPr>
          <a:xfrm>
            <a:off x="507365" y="1072515"/>
            <a:ext cx="8186420" cy="38442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 sz="1600" dirty="0" smtClean="0">
                <a:sym typeface="+mn-ea"/>
              </a:rPr>
              <a:t>We're </a:t>
            </a:r>
            <a:r>
              <a:rPr lang="en-GB" sz="1600" dirty="0">
                <a:sym typeface="+mn-ea"/>
              </a:rPr>
              <a:t>using Agile method to improve the OJTs Attendance and Bi-weekly Report </a:t>
            </a:r>
            <a:r>
              <a:rPr lang="en-GB" sz="1600" dirty="0" smtClean="0">
                <a:sym typeface="+mn-ea"/>
              </a:rPr>
              <a:t>project.</a:t>
            </a:r>
            <a:endParaRPr lang="en-GB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 sz="1600" dirty="0" smtClean="0">
                <a:sym typeface="+mn-ea"/>
              </a:rPr>
              <a:t>Scrum </a:t>
            </a:r>
            <a:r>
              <a:rPr lang="en-GB" sz="1600" dirty="0">
                <a:sym typeface="+mn-ea"/>
              </a:rPr>
              <a:t>is an agile method that's iterative and adaptable. It's designed to provide value reliably in all projects, ensuring transparency, communication, collaboration, and sustainable progress. </a:t>
            </a:r>
            <a:endParaRPr lang="en-GB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 sz="1600" dirty="0" smtClean="0">
                <a:sym typeface="+mn-ea"/>
              </a:rPr>
              <a:t>Sprint </a:t>
            </a:r>
            <a:r>
              <a:rPr lang="en-GB" sz="1600" dirty="0">
                <a:sym typeface="+mn-ea"/>
              </a:rPr>
              <a:t>planning </a:t>
            </a:r>
            <a:r>
              <a:rPr lang="en-GB" sz="1600" dirty="0" smtClean="0">
                <a:sym typeface="+mn-ea"/>
              </a:rPr>
              <a:t>meeting</a:t>
            </a:r>
            <a:endParaRPr lang="en-GB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 sz="1600" dirty="0" smtClean="0">
                <a:sym typeface="+mn-ea"/>
              </a:rPr>
              <a:t>Daily </a:t>
            </a:r>
            <a:r>
              <a:rPr lang="en-GB" sz="1600" dirty="0">
                <a:sym typeface="+mn-ea"/>
              </a:rPr>
              <a:t>stand-up </a:t>
            </a:r>
            <a:r>
              <a:rPr lang="en-GB" sz="1600" dirty="0" smtClean="0">
                <a:sym typeface="+mn-ea"/>
              </a:rPr>
              <a:t>meeting</a:t>
            </a:r>
            <a:endParaRPr lang="en-GB" sz="1600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 sz="1600" dirty="0" smtClean="0">
                <a:sym typeface="+mn-ea"/>
              </a:rPr>
              <a:t>Sprint Review</a:t>
            </a:r>
            <a:endParaRPr lang="en-GB" sz="1600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 sz="1600" dirty="0" smtClean="0">
                <a:sym typeface="+mn-ea"/>
              </a:rPr>
              <a:t>PHP, MySQL, JavaScript and Boostrap 5.0 </a:t>
            </a:r>
            <a:r>
              <a:rPr lang="en-GB" sz="1600" dirty="0">
                <a:sym typeface="+mn-ea"/>
              </a:rPr>
              <a:t>are programming languages </a:t>
            </a:r>
            <a:r>
              <a:rPr lang="en-GB" sz="1600" dirty="0" smtClean="0">
                <a:sym typeface="+mn-ea"/>
              </a:rPr>
              <a:t>use </a:t>
            </a:r>
            <a:r>
              <a:rPr lang="en-GB" sz="1600" dirty="0">
                <a:sym typeface="+mn-ea"/>
              </a:rPr>
              <a:t>for web development</a:t>
            </a:r>
            <a:r>
              <a:rPr lang="en-GB" sz="1800" dirty="0" smtClean="0">
                <a:sym typeface="+mn-ea"/>
              </a:rPr>
              <a:t>.</a:t>
            </a:r>
            <a:endParaRPr lang="en-GB" altLang="en-US" sz="1800" dirty="0" smtClean="0">
              <a:sym typeface="+mn-ea"/>
            </a:endParaRPr>
          </a:p>
        </p:txBody>
      </p:sp>
      <p:sp>
        <p:nvSpPr>
          <p:cNvPr id="30" name="Rectangle 29"/>
          <p:cNvSpPr/>
          <p:nvPr>
            <p:custDataLst>
              <p:tags r:id="rId2"/>
            </p:custDataLst>
          </p:nvPr>
        </p:nvSpPr>
        <p:spPr>
          <a:xfrm>
            <a:off x="507365" y="299085"/>
            <a:ext cx="2420620" cy="521970"/>
          </a:xfrm>
          <a:prstGeom prst="rect">
            <a:avLst/>
          </a:prstGeom>
          <a:solidFill>
            <a:schemeClr val="bg1"/>
          </a:solidFill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lIns="91440" tIns="45720" rIns="91440" bIns="45720">
            <a:spAutoFit/>
          </a:bodyPr>
          <a:p>
            <a:pPr algn="ctr"/>
            <a:r>
              <a:rPr lang="en-GB" sz="2800" b="1" dirty="0" smtClean="0">
                <a:sym typeface="+mn-ea"/>
              </a:rPr>
              <a:t>Methodology</a:t>
            </a:r>
            <a:endParaRPr lang="en-GB" altLang="en-US" sz="28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1577885"/>
            <a:ext cx="8940800" cy="340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Rectangle 2"/>
          <p:cNvSpPr/>
          <p:nvPr/>
        </p:nvSpPr>
        <p:spPr>
          <a:xfrm>
            <a:off x="330200" y="1116127"/>
            <a:ext cx="53188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1.Click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attendance record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access details of trainee attendance.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46984" y="741728"/>
            <a:ext cx="319541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2.Select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to choose specific date and department.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39278" y="3134713"/>
            <a:ext cx="198242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wish to reset, click the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button.</a:t>
            </a:r>
            <a:endParaRPr 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382" y="279970"/>
            <a:ext cx="43434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ATTENDANCE RECORD</a:t>
            </a:r>
            <a:endParaRPr lang="en-PH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176" y="1475231"/>
            <a:ext cx="72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1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43961" y="1734329"/>
            <a:ext cx="6290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6600" dirty="0">
                <a:solidFill>
                  <a:srgbClr val="00B050"/>
                </a:solidFill>
                <a:latin typeface="Calisto MT" panose="02040603050505030304"/>
              </a:rPr>
              <a:t>2</a:t>
            </a:r>
            <a:endParaRPr kumimoji="0" lang="en-PH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>
            <p:custDataLst>
              <p:tags r:id="rId2"/>
            </p:custDataLst>
          </p:nvPr>
        </p:nvCxnSpPr>
        <p:spPr>
          <a:xfrm flipH="1" flipV="1">
            <a:off x="7743961" y="2452949"/>
            <a:ext cx="231639" cy="681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2903" y="306209"/>
            <a:ext cx="6011677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3.Select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export to excel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generate the attendance report in excel format.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77810" y="1965039"/>
            <a:ext cx="0" cy="288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0695" y="803234"/>
            <a:ext cx="7385506" cy="2299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72443" y="1353096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kern="1200" dirty="0">
                <a:solidFill>
                  <a:srgbClr val="00B050"/>
                </a:solidFill>
                <a:latin typeface="Calisto MT" panose="02040603050505030304"/>
                <a:ea typeface="+mn-ea"/>
                <a:cs typeface="+mn-cs"/>
              </a:rPr>
              <a:t>3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2443" y="3322991"/>
            <a:ext cx="8628657" cy="1732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8"/>
          <p:cNvSpPr txBox="1"/>
          <p:nvPr>
            <p:custDataLst>
              <p:tags r:id="rId5"/>
            </p:custDataLst>
          </p:nvPr>
        </p:nvSpPr>
        <p:spPr>
          <a:xfrm>
            <a:off x="1558751" y="4560292"/>
            <a:ext cx="393889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Here’s </a:t>
            </a:r>
            <a:r>
              <a:rPr 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 example when exporting to Excel.</a:t>
            </a:r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962" y="1881180"/>
            <a:ext cx="5843158" cy="2889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8"/>
          <p:cNvSpPr txBox="1"/>
          <p:nvPr>
            <p:custDataLst>
              <p:tags r:id="rId2"/>
            </p:custDataLst>
          </p:nvPr>
        </p:nvSpPr>
        <p:spPr>
          <a:xfrm>
            <a:off x="5899549" y="1230575"/>
            <a:ext cx="3055571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Here is an example you will see when you print  the current page.</a:t>
            </a:r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t="3485" r="65509"/>
          <a:stretch>
            <a:fillRect/>
          </a:stretch>
        </p:blipFill>
        <p:spPr>
          <a:xfrm>
            <a:off x="188880" y="884839"/>
            <a:ext cx="2675868" cy="221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/>
          <p:cNvSpPr/>
          <p:nvPr/>
        </p:nvSpPr>
        <p:spPr>
          <a:xfrm>
            <a:off x="177330" y="372378"/>
            <a:ext cx="4917521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4.Select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print current page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 generate a printable report.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0187" y="1276741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kern="1200" dirty="0">
                <a:solidFill>
                  <a:srgbClr val="00B050"/>
                </a:solidFill>
                <a:latin typeface="Calisto MT" panose="02040603050505030304"/>
                <a:ea typeface="+mn-ea"/>
                <a:cs typeface="+mn-cs"/>
              </a:rPr>
              <a:t>4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4090" y="1525563"/>
            <a:ext cx="6097190" cy="2808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Rectangle 2"/>
          <p:cNvSpPr/>
          <p:nvPr/>
        </p:nvSpPr>
        <p:spPr>
          <a:xfrm>
            <a:off x="322689" y="1113611"/>
            <a:ext cx="5004448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1. Click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weekly reports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button to view trainees responses.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3534" y="4456969"/>
            <a:ext cx="4724966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Click 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view button to view the trainees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responses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489" y="300292"/>
            <a:ext cx="390641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WEEKLY REPORTS</a:t>
            </a:r>
            <a:endParaRPr lang="en-PH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5470" y="3188917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kern="1200" dirty="0">
                <a:solidFill>
                  <a:srgbClr val="00B050"/>
                </a:solidFill>
                <a:latin typeface="Calisto MT" panose="02040603050505030304"/>
                <a:ea typeface="+mn-ea"/>
                <a:cs typeface="+mn-cs"/>
              </a:rPr>
              <a:t>1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0818" y="2727252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dirty="0">
                <a:solidFill>
                  <a:srgbClr val="00B050"/>
                </a:solidFill>
                <a:latin typeface="Calisto MT" panose="02040603050505030304"/>
              </a:rPr>
              <a:t>2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729" y="566729"/>
            <a:ext cx="7698540" cy="2379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10077738" y="2228671"/>
            <a:ext cx="449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3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84" y="3028725"/>
            <a:ext cx="5996829" cy="2049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216571" y="111504"/>
            <a:ext cx="402522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Click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view button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view trainees response.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54856" y="4161181"/>
            <a:ext cx="270890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Trainee’s Response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1482785"/>
            <a:ext cx="8788400" cy="3450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Rectangle 1"/>
          <p:cNvSpPr/>
          <p:nvPr/>
        </p:nvSpPr>
        <p:spPr>
          <a:xfrm>
            <a:off x="520385" y="998320"/>
            <a:ext cx="4051615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1.Click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Trainees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manage and track progress.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1594" y="998321"/>
            <a:ext cx="3252021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2.Click here to view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profile records</a:t>
            </a:r>
            <a:endParaRPr 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565" y="246644"/>
            <a:ext cx="405161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TRAINEES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6687" y="2534113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dirty="0">
                <a:solidFill>
                  <a:srgbClr val="00B050"/>
                </a:solidFill>
                <a:latin typeface="Calisto MT" panose="02040603050505030304"/>
              </a:rPr>
              <a:t>1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1486" y="2284912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kern="1200" dirty="0">
                <a:solidFill>
                  <a:srgbClr val="00B050"/>
                </a:solidFill>
                <a:latin typeface="Calisto MT" panose="02040603050505030304"/>
                <a:ea typeface="+mn-ea"/>
                <a:cs typeface="+mn-cs"/>
              </a:rPr>
              <a:t>2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3203" y="415689"/>
            <a:ext cx="23213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Profile Information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"/>
          <a:srcRect l="2137" t="2898"/>
          <a:stretch>
            <a:fillRect/>
          </a:stretch>
        </p:blipFill>
        <p:spPr>
          <a:xfrm>
            <a:off x="482837" y="880570"/>
            <a:ext cx="4642753" cy="3847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22" y="2314683"/>
            <a:ext cx="3434496" cy="1570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TextBox 8"/>
          <p:cNvSpPr txBox="1"/>
          <p:nvPr/>
        </p:nvSpPr>
        <p:spPr>
          <a:xfrm>
            <a:off x="5342894" y="723466"/>
            <a:ext cx="343449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4.Select  an information and click </a:t>
            </a:r>
            <a:r>
              <a:rPr lang="en-US" sz="1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 button</a:t>
            </a:r>
            <a:r>
              <a:rPr lang="en-US" sz="1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b="1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5694754" y="4157202"/>
            <a:ext cx="316416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Click </a:t>
            </a:r>
            <a:r>
              <a:rPr lang="en-US" sz="1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 button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update the information.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0840" y="1556477"/>
            <a:ext cx="629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>
                <a:solidFill>
                  <a:srgbClr val="00B050"/>
                </a:solidFill>
                <a:latin typeface="Calisto MT" panose="02040603050505030304"/>
              </a:rPr>
              <a:t>3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00842" y="2314683"/>
            <a:ext cx="629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>
                <a:solidFill>
                  <a:srgbClr val="00B050"/>
                </a:solidFill>
                <a:latin typeface="Calisto MT" panose="02040603050505030304"/>
              </a:rPr>
              <a:t>4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35338" y="2499525"/>
            <a:ext cx="629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>
                <a:solidFill>
                  <a:srgbClr val="00B050"/>
                </a:solidFill>
                <a:latin typeface="Calisto MT" panose="02040603050505030304"/>
              </a:rPr>
              <a:t>5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22" y="1431624"/>
            <a:ext cx="8902355" cy="3450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1545865" y="3631144"/>
            <a:ext cx="4283435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1.Click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Trainees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manage and track progress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03002" y="1085316"/>
            <a:ext cx="3605093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2.Click here to view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  <a:endParaRPr 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564" y="246644"/>
            <a:ext cx="477873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TRAINEES ATTENDANCE</a:t>
            </a:r>
            <a:endParaRPr lang="en-PH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0122" y="2707814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dirty="0">
                <a:solidFill>
                  <a:srgbClr val="00B050"/>
                </a:solidFill>
                <a:latin typeface="Calisto MT" panose="02040603050505030304"/>
              </a:rPr>
              <a:t>1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72191" y="2110085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kern="1200" dirty="0">
                <a:solidFill>
                  <a:srgbClr val="00B050"/>
                </a:solidFill>
                <a:latin typeface="Calisto MT" panose="02040603050505030304"/>
                <a:ea typeface="+mn-ea"/>
                <a:cs typeface="+mn-cs"/>
              </a:rPr>
              <a:t>2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365147" y="223095"/>
            <a:ext cx="4674823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RECORDS</a:t>
            </a:r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47" y="1276624"/>
            <a:ext cx="5386178" cy="3352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3968701" y="2303961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kern="1200" dirty="0">
                <a:solidFill>
                  <a:srgbClr val="00B050"/>
                </a:solidFill>
                <a:latin typeface="Calisto MT" panose="02040603050505030304"/>
                <a:ea typeface="+mn-ea"/>
                <a:cs typeface="+mn-cs"/>
              </a:rPr>
              <a:t>4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1701" y="1240972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kern="1200" dirty="0">
                <a:solidFill>
                  <a:srgbClr val="00B050"/>
                </a:solidFill>
                <a:latin typeface="Calisto MT" panose="02040603050505030304"/>
                <a:ea typeface="+mn-ea"/>
                <a:cs typeface="+mn-cs"/>
              </a:rPr>
              <a:t>3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765" y="1240972"/>
            <a:ext cx="2874041" cy="3352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Rectangle 10"/>
          <p:cNvSpPr/>
          <p:nvPr/>
        </p:nvSpPr>
        <p:spPr>
          <a:xfrm>
            <a:off x="407944" y="884209"/>
            <a:ext cx="4674823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Display user’s attendance record and current progress. 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542" y="4744839"/>
            <a:ext cx="6382013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4. Click the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eye icon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view the user's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location, time-in, and time-out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543" y="1828800"/>
            <a:ext cx="918478" cy="11431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543" y="3390801"/>
            <a:ext cx="918478" cy="996143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>
            <p:custDataLst>
              <p:tags r:id="rId4"/>
            </p:custDataLst>
          </p:nvPr>
        </p:nvCxnSpPr>
        <p:spPr>
          <a:xfrm flipV="1">
            <a:off x="3968700" y="2702859"/>
            <a:ext cx="2551843" cy="501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043" y="1399178"/>
            <a:ext cx="4734314" cy="2707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Rectangle 1"/>
          <p:cNvSpPr/>
          <p:nvPr/>
        </p:nvSpPr>
        <p:spPr>
          <a:xfrm>
            <a:off x="197881" y="112771"/>
            <a:ext cx="3403601" cy="500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DEPARTMENTS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81568" y="1613752"/>
            <a:ext cx="3284552" cy="500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Click 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 Departments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add new department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1107" y="2291410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dirty="0">
                <a:solidFill>
                  <a:srgbClr val="00B050"/>
                </a:solidFill>
                <a:latin typeface="Calisto MT" panose="02040603050505030304"/>
              </a:rPr>
              <a:t>1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1644" y="1149148"/>
            <a:ext cx="496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kern="1200" dirty="0">
                <a:solidFill>
                  <a:srgbClr val="00B050"/>
                </a:solidFill>
                <a:latin typeface="Calisto MT" panose="02040603050505030304"/>
                <a:ea typeface="+mn-ea"/>
                <a:cs typeface="+mn-cs"/>
              </a:rPr>
              <a:t>2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6299" y="757336"/>
            <a:ext cx="4734314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Click 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Departments button</a:t>
            </a:r>
            <a:r>
              <a:rPr lang="en-GB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manage  departments.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568" y="2446618"/>
            <a:ext cx="2793596" cy="1657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/>
          <p:cNvSpPr txBox="1"/>
          <p:nvPr/>
        </p:nvSpPr>
        <p:spPr>
          <a:xfrm>
            <a:off x="7454711" y="2291410"/>
            <a:ext cx="496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dirty="0">
                <a:solidFill>
                  <a:srgbClr val="00B050"/>
                </a:solidFill>
                <a:latin typeface="Calisto MT" panose="02040603050505030304"/>
              </a:rPr>
              <a:t>3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08384" y="4436928"/>
            <a:ext cx="4366780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3.Type 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name and click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n-US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 result for avega logo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16879" y="499328"/>
            <a:ext cx="2631490" cy="175432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060864" y="2571750"/>
            <a:ext cx="5022272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USERS PANEL</a:t>
            </a:r>
            <a:endParaRPr lang="en-US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User’s Manual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079" y="1430487"/>
            <a:ext cx="5110290" cy="3610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786" y="2252551"/>
            <a:ext cx="3038587" cy="23053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81861" y="1430487"/>
            <a:ext cx="342243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Click 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 button</a:t>
            </a:r>
            <a:r>
              <a:rPr lang="en-GB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edit department.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2722" y="2635519"/>
            <a:ext cx="509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2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78795" y="2571750"/>
            <a:ext cx="701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>
                <a:solidFill>
                  <a:srgbClr val="00B050"/>
                </a:solidFill>
                <a:latin typeface="Calisto MT" panose="02040603050505030304"/>
              </a:rPr>
              <a:t>3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0328" y="5908911"/>
            <a:ext cx="40753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3.Type 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new 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name and click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n-US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7086" y="3235684"/>
            <a:ext cx="509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>
                <a:solidFill>
                  <a:srgbClr val="00B050"/>
                </a:solidFill>
                <a:latin typeface="Calisto MT" panose="02040603050505030304"/>
              </a:rPr>
              <a:t>1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7910" y="1034955"/>
            <a:ext cx="46174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Click 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Departments button</a:t>
            </a:r>
            <a:r>
              <a:rPr lang="en-GB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manage  departments.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5471" y="184267"/>
            <a:ext cx="39418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 DEPARTMENTS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113" y="1278975"/>
            <a:ext cx="8711774" cy="3765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Rectangle 1"/>
          <p:cNvSpPr/>
          <p:nvPr/>
        </p:nvSpPr>
        <p:spPr>
          <a:xfrm>
            <a:off x="226412" y="149715"/>
            <a:ext cx="2878112" cy="500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</a:t>
            </a:r>
            <a:endParaRPr lang="en-US" sz="2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38925" y="1371600"/>
            <a:ext cx="1866900" cy="390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05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0222" y="836864"/>
            <a:ext cx="2043971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GB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9272" y="3276856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dirty="0">
                <a:solidFill>
                  <a:srgbClr val="00B050"/>
                </a:solidFill>
                <a:latin typeface="Calisto MT" panose="02040603050505030304"/>
              </a:rPr>
              <a:t>1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83569" y="754058"/>
            <a:ext cx="2584226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.Type the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5063" y="1578820"/>
            <a:ext cx="471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4800" kern="1200" dirty="0">
                <a:solidFill>
                  <a:srgbClr val="00B050"/>
                </a:solidFill>
                <a:latin typeface="Calisto MT" panose="02040603050505030304"/>
                <a:ea typeface="+mn-ea"/>
                <a:cs typeface="+mn-cs"/>
              </a:rPr>
              <a:t>2</a:t>
            </a:r>
            <a:endParaRPr lang="en-PH" sz="120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04027" y="3738521"/>
            <a:ext cx="5328937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Select the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Departments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you want the notifications to be sent. 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73844" y="1418097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dirty="0">
                <a:solidFill>
                  <a:srgbClr val="00B050"/>
                </a:solidFill>
                <a:latin typeface="Calisto MT" panose="02040603050505030304"/>
              </a:rPr>
              <a:t>3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87422" y="4496652"/>
            <a:ext cx="2088943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Click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button.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68123" y="2541837"/>
            <a:ext cx="471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4800" dirty="0">
                <a:solidFill>
                  <a:srgbClr val="00B050"/>
                </a:solidFill>
                <a:latin typeface="Calisto MT" panose="02040603050505030304"/>
              </a:rPr>
              <a:t>4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381" y="1196439"/>
            <a:ext cx="3321382" cy="2560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999" y="607197"/>
            <a:ext cx="5232678" cy="3966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/>
          <p:cNvSpPr/>
          <p:nvPr/>
        </p:nvSpPr>
        <p:spPr>
          <a:xfrm>
            <a:off x="253376" y="4134479"/>
            <a:ext cx="34383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PH" sz="1800" dirty="0"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PH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 </a:t>
            </a:r>
            <a:r>
              <a:rPr lang="en-PH" sz="1800" dirty="0">
                <a:latin typeface="Arial" panose="020B0604020202020204" pitchFamily="34" charset="0"/>
                <a:cs typeface="Arial" panose="020B0604020202020204" pitchFamily="34" charset="0"/>
              </a:rPr>
              <a:t>if you want to log out your account.</a:t>
            </a:r>
            <a:endParaRPr lang="en-U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2585" y="2934150"/>
            <a:ext cx="606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1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1208" y="3534314"/>
            <a:ext cx="587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>
                <a:solidFill>
                  <a:srgbClr val="00B050"/>
                </a:solidFill>
                <a:latin typeface="Calisto MT" panose="02040603050505030304"/>
              </a:rPr>
              <a:t>2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9043" y="4642310"/>
            <a:ext cx="2715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PH" sz="1800" dirty="0">
                <a:latin typeface="Arial" panose="020B0604020202020204" pitchFamily="34" charset="0"/>
                <a:cs typeface="Arial" panose="020B0604020202020204" pitchFamily="34" charset="0"/>
              </a:rPr>
              <a:t>Back to </a:t>
            </a:r>
            <a:r>
              <a:rPr lang="en-PH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 </a:t>
            </a:r>
            <a:r>
              <a:rPr lang="en-PH" sz="1800" dirty="0">
                <a:latin typeface="Arial" panose="020B0604020202020204" pitchFamily="34" charset="0"/>
                <a:cs typeface="Arial" panose="020B0604020202020204" pitchFamily="34" charset="0"/>
              </a:rPr>
              <a:t>page.</a:t>
            </a:r>
            <a:endParaRPr lang="en-U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3376" y="295396"/>
            <a:ext cx="192920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PH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avega logo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56255" y="817424"/>
            <a:ext cx="2631490" cy="1754326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446850" y="2727675"/>
            <a:ext cx="6250301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MANAGER PANEL</a:t>
            </a:r>
            <a:endParaRPr lang="en-US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User’s Manual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0" y="849781"/>
            <a:ext cx="5054600" cy="39058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29" name="Rectangle 28"/>
          <p:cNvSpPr/>
          <p:nvPr/>
        </p:nvSpPr>
        <p:spPr>
          <a:xfrm>
            <a:off x="180077" y="769607"/>
            <a:ext cx="3807723" cy="3816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PH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the Attendance    Monitoring website.</a:t>
            </a:r>
            <a:endParaRPr lang="en-PH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AutoNum type="arabicPeriod"/>
            </a:pPr>
            <a:endParaRPr lang="en-PH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PH" kern="1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http://localhost/av_ojt/project101/LOGIN/index.php</a:t>
            </a:r>
            <a:endParaRPr lang="en-PH" kern="100" dirty="0">
              <a:solidFill>
                <a:srgbClr val="0070C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PH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PH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your </a:t>
            </a:r>
            <a:r>
              <a:rPr lang="en-PH" sz="24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 address and   password</a:t>
            </a:r>
            <a:r>
              <a:rPr lang="en-PH" sz="24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respective fields.</a:t>
            </a:r>
            <a:endParaRPr lang="en-PH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PH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</a:t>
            </a:r>
            <a:r>
              <a:rPr lang="en-PH" sz="24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</a:t>
            </a:r>
            <a:r>
              <a:rPr lang="en-PH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button.</a:t>
            </a:r>
            <a:endParaRPr lang="en-PH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93800" y="95445"/>
            <a:ext cx="14986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LOGIN 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319533" y="3107978"/>
            <a:ext cx="285953" cy="723793"/>
          </a:xfrm>
          <a:prstGeom prst="straightConnector1">
            <a:avLst/>
          </a:prstGeom>
          <a:ln w="76200">
            <a:solidFill>
              <a:srgbClr val="FFFF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8"/>
          <p:cNvSpPr txBox="1"/>
          <p:nvPr/>
        </p:nvSpPr>
        <p:spPr>
          <a:xfrm>
            <a:off x="6452875" y="3924387"/>
            <a:ext cx="2511048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here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P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>
            <a:off x="2850642" y="4186228"/>
            <a:ext cx="5846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79084" y="1862591"/>
            <a:ext cx="9561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92695" y="2323538"/>
            <a:ext cx="7425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2695" y="2762250"/>
            <a:ext cx="7026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92695" y="3166735"/>
            <a:ext cx="7026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12643" y="3600087"/>
            <a:ext cx="7026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415297" y="1654695"/>
            <a:ext cx="5996189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the number  of trainees and m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anage user accounts.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69256" y="2611360"/>
            <a:ext cx="4796223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 the trainees weekly reports.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30976" y="2165942"/>
            <a:ext cx="4158449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 trainees attendance records.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15961" y="3014368"/>
            <a:ext cx="3775142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trainees profiles.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79173" y="3451012"/>
            <a:ext cx="3963909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notification alert to the users.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63971" y="521475"/>
            <a:ext cx="442545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NAVIGATION 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495" y="874059"/>
            <a:ext cx="1636147" cy="3943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7" name="Rectangle 36"/>
          <p:cNvSpPr/>
          <p:nvPr/>
        </p:nvSpPr>
        <p:spPr>
          <a:xfrm>
            <a:off x="2479084" y="4013103"/>
            <a:ext cx="3775142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Developer credits.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3316" y="368300"/>
            <a:ext cx="4318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MANAGERS ACCOUNT</a:t>
            </a:r>
            <a:endParaRPr lang="en-PH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3869" y="3052342"/>
            <a:ext cx="5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update your password.</a:t>
            </a:r>
            <a:endParaRPr lang="en-P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21771" y="3720623"/>
            <a:ext cx="5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securely exit your account.</a:t>
            </a:r>
            <a:endParaRPr lang="en-P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03869" y="2502988"/>
            <a:ext cx="59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Displays your email and account type.</a:t>
            </a:r>
            <a:endParaRPr lang="en-P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16" y="1751733"/>
            <a:ext cx="4126110" cy="2465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7" name="Straight Arrow Connector 6"/>
          <p:cNvCxnSpPr/>
          <p:nvPr/>
        </p:nvCxnSpPr>
        <p:spPr>
          <a:xfrm flipV="1">
            <a:off x="3872884" y="2679863"/>
            <a:ext cx="1048887" cy="7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72884" y="3237008"/>
            <a:ext cx="10488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54982" y="3905289"/>
            <a:ext cx="10488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9302" t="2648" r="10131"/>
          <a:stretch>
            <a:fillRect/>
          </a:stretch>
        </p:blipFill>
        <p:spPr>
          <a:xfrm>
            <a:off x="159161" y="1853436"/>
            <a:ext cx="2516519" cy="1704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4826" t="1260" r="2674" b="1"/>
          <a:stretch>
            <a:fillRect/>
          </a:stretch>
        </p:blipFill>
        <p:spPr>
          <a:xfrm>
            <a:off x="2821592" y="2202487"/>
            <a:ext cx="2777747" cy="2067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00" r="9646" b="42857"/>
          <a:stretch>
            <a:fillRect/>
          </a:stretch>
        </p:blipFill>
        <p:spPr>
          <a:xfrm>
            <a:off x="5891163" y="2804580"/>
            <a:ext cx="3093676" cy="209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1660437" y="2335750"/>
            <a:ext cx="543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kern="1200" dirty="0">
                <a:solidFill>
                  <a:srgbClr val="00B050"/>
                </a:solidFill>
                <a:latin typeface="Calisto MT" panose="02040603050505030304"/>
                <a:ea typeface="+mn-ea"/>
                <a:cs typeface="+mn-cs"/>
              </a:rPr>
              <a:t>1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998" y="836544"/>
            <a:ext cx="3302001" cy="500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PH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P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Password</a:t>
            </a:r>
            <a:r>
              <a:rPr lang="en-PH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if you want to change your password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03890" y="1411889"/>
            <a:ext cx="4434111" cy="500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P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Enter your </a:t>
            </a:r>
            <a:r>
              <a:rPr lang="en-P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password</a:t>
            </a:r>
            <a:r>
              <a:rPr lang="en-PH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password</a:t>
            </a:r>
            <a:r>
              <a:rPr lang="en-PH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P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 password 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P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button</a:t>
            </a: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1598" y="2042832"/>
            <a:ext cx="3635828" cy="500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P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You will </a:t>
            </a:r>
            <a:r>
              <a:rPr lang="en-P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 an email after changing your password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3415" y="3235996"/>
            <a:ext cx="543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dirty="0">
                <a:solidFill>
                  <a:srgbClr val="00B050"/>
                </a:solidFill>
                <a:latin typeface="Calisto MT" panose="02040603050505030304"/>
              </a:rPr>
              <a:t>2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3394" y="3686119"/>
            <a:ext cx="543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dirty="0">
                <a:solidFill>
                  <a:srgbClr val="00B050"/>
                </a:solidFill>
                <a:latin typeface="Calisto MT" panose="02040603050505030304"/>
              </a:rPr>
              <a:t>3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2249" y="171421"/>
            <a:ext cx="354205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CHANGE PASSWORD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l="16856" t="30269" r="2346"/>
          <a:stretch>
            <a:fillRect/>
          </a:stretch>
        </p:blipFill>
        <p:spPr>
          <a:xfrm>
            <a:off x="162808" y="1269999"/>
            <a:ext cx="5834403" cy="3391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471" y="2442369"/>
            <a:ext cx="2583721" cy="142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4291236" y="4696728"/>
            <a:ext cx="468995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Once the account is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deactivated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user can’t login.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2496" y="847456"/>
            <a:ext cx="435382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1.Click status to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Deactivate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91382" y="2234733"/>
            <a:ext cx="72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1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7318" y="2555089"/>
            <a:ext cx="72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>
                <a:solidFill>
                  <a:srgbClr val="00B050"/>
                </a:solidFill>
                <a:latin typeface="Calisto MT" panose="02040603050505030304"/>
              </a:rPr>
              <a:t>2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465" y="179801"/>
            <a:ext cx="743386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ACTIVATE AND DEACTIVATE ACCOUNTS</a:t>
            </a:r>
            <a:endParaRPr lang="en-PH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" y="1515065"/>
            <a:ext cx="8775700" cy="3495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Rectangle 16"/>
          <p:cNvSpPr/>
          <p:nvPr/>
        </p:nvSpPr>
        <p:spPr>
          <a:xfrm>
            <a:off x="191813" y="804889"/>
            <a:ext cx="4614561" cy="500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1.Click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attendance record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access details of trainee attendance.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01060" y="868979"/>
            <a:ext cx="2633963" cy="500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2.Select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to choose specific date and department.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17540" y="2619976"/>
            <a:ext cx="1801005" cy="392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r>
              <a:rPr lang="en-GB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wish to reset, click the </a:t>
            </a:r>
            <a:r>
              <a:rPr lang="en-GB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en-GB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</a:t>
            </a:r>
            <a:r>
              <a:rPr lang="en-GB" sz="105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5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488" y="133186"/>
            <a:ext cx="377891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ATTENDANCE RECORD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9881" y="2014591"/>
            <a:ext cx="543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kern="1200" dirty="0">
                <a:solidFill>
                  <a:srgbClr val="00B050"/>
                </a:solidFill>
                <a:latin typeface="Calisto MT" panose="02040603050505030304"/>
                <a:ea typeface="+mn-ea"/>
                <a:cs typeface="+mn-cs"/>
              </a:rPr>
              <a:t>1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4582" y="1671503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dirty="0">
                <a:solidFill>
                  <a:srgbClr val="00B050"/>
                </a:solidFill>
                <a:latin typeface="Calisto MT" panose="02040603050505030304"/>
              </a:rPr>
              <a:t>2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>
            <p:custDataLst>
              <p:tags r:id="rId2"/>
            </p:custDataLst>
          </p:nvPr>
        </p:nvCxnSpPr>
        <p:spPr>
          <a:xfrm flipH="1" flipV="1">
            <a:off x="6861516" y="2220648"/>
            <a:ext cx="280093" cy="3715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1960" y="618490"/>
            <a:ext cx="4711700" cy="413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29" name="Rectangle 28"/>
          <p:cNvSpPr/>
          <p:nvPr/>
        </p:nvSpPr>
        <p:spPr>
          <a:xfrm>
            <a:off x="180077" y="769607"/>
            <a:ext cx="4145179" cy="35857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PH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the Attendance    Monitoring website.</a:t>
            </a:r>
            <a:endParaRPr lang="en-PH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AutoNum type="arabicPeriod"/>
            </a:pPr>
            <a:endParaRPr lang="en-PH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PH" kern="1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http://localhost/av_ojt/project101/LOGIN/index.php</a:t>
            </a:r>
            <a:endParaRPr lang="en-PH" kern="100" dirty="0">
              <a:solidFill>
                <a:srgbClr val="0070C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PH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PH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your </a:t>
            </a:r>
            <a:r>
              <a:rPr lang="en-PH" sz="24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 address and   password</a:t>
            </a:r>
            <a:r>
              <a:rPr lang="en-PH" sz="24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respective fields.</a:t>
            </a:r>
            <a:endParaRPr lang="en-PH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PH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</a:t>
            </a:r>
            <a:r>
              <a:rPr lang="en-PH" sz="24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</a:t>
            </a:r>
            <a:r>
              <a:rPr lang="en-PH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button.</a:t>
            </a:r>
            <a:endParaRPr lang="en-PH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93800" y="95445"/>
            <a:ext cx="14986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LOGIN 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319533" y="3107978"/>
            <a:ext cx="285953" cy="723793"/>
          </a:xfrm>
          <a:prstGeom prst="straightConnector1">
            <a:avLst/>
          </a:prstGeom>
          <a:ln w="76200">
            <a:solidFill>
              <a:srgbClr val="FFFF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8"/>
          <p:cNvSpPr txBox="1"/>
          <p:nvPr/>
        </p:nvSpPr>
        <p:spPr>
          <a:xfrm>
            <a:off x="6452875" y="3924387"/>
            <a:ext cx="2511048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here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P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932" y="182540"/>
            <a:ext cx="6226193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3.Select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export to excel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generate the attendance report in excel format.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32839" y="1841371"/>
            <a:ext cx="0" cy="288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-725" t="13470" r="1695" b="-6787"/>
          <a:stretch>
            <a:fillRect/>
          </a:stretch>
        </p:blipFill>
        <p:spPr>
          <a:xfrm>
            <a:off x="360037" y="623234"/>
            <a:ext cx="7682811" cy="2146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228655" y="929183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kern="1200" dirty="0">
                <a:solidFill>
                  <a:srgbClr val="00B050"/>
                </a:solidFill>
                <a:latin typeface="Calisto MT" panose="02040603050505030304"/>
                <a:ea typeface="+mn-ea"/>
                <a:cs typeface="+mn-cs"/>
              </a:rPr>
              <a:t>3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8655" y="2999154"/>
            <a:ext cx="8857774" cy="1732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462928" y="4220184"/>
            <a:ext cx="393889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Here’s </a:t>
            </a:r>
            <a:r>
              <a:rPr 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 example when exporting to Excel.</a:t>
            </a:r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7" name="Google Shape;867;p104"/>
          <p:cNvCxnSpPr/>
          <p:nvPr/>
        </p:nvCxnSpPr>
        <p:spPr>
          <a:xfrm>
            <a:off x="1482719" y="269355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2218" y="1168399"/>
            <a:ext cx="5611438" cy="3853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8"/>
          <p:cNvSpPr txBox="1"/>
          <p:nvPr>
            <p:custDataLst>
              <p:tags r:id="rId2"/>
            </p:custDataLst>
          </p:nvPr>
        </p:nvSpPr>
        <p:spPr>
          <a:xfrm>
            <a:off x="4360865" y="3903935"/>
            <a:ext cx="407409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Here is an example you will see when you print  the current page.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t="3485" r="65509"/>
          <a:stretch>
            <a:fillRect/>
          </a:stretch>
        </p:blipFill>
        <p:spPr>
          <a:xfrm>
            <a:off x="251841" y="1168399"/>
            <a:ext cx="2846959" cy="2784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203871" y="436968"/>
            <a:ext cx="495232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4.Select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print current page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 generate a printable report.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2240" y="1501621"/>
            <a:ext cx="629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4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23" y="1279311"/>
            <a:ext cx="8375754" cy="3373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Rectangle 2"/>
          <p:cNvSpPr/>
          <p:nvPr/>
        </p:nvSpPr>
        <p:spPr>
          <a:xfrm>
            <a:off x="594360" y="786615"/>
            <a:ext cx="4945380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weekly reports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button to view trainees responses.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4633" y="4704871"/>
            <a:ext cx="4751373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Click 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view button to view the trainees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responses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033" y="40002"/>
            <a:ext cx="312846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WEEKLY REPORTS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2096" y="1671503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kern="1200" dirty="0">
                <a:solidFill>
                  <a:srgbClr val="00B050"/>
                </a:solidFill>
                <a:latin typeface="Calisto MT" panose="02040603050505030304"/>
                <a:ea typeface="+mn-ea"/>
                <a:cs typeface="+mn-cs"/>
              </a:rPr>
              <a:t>1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1198" y="1671503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dirty="0">
                <a:solidFill>
                  <a:srgbClr val="00B050"/>
                </a:solidFill>
                <a:latin typeface="Calisto MT" panose="02040603050505030304"/>
              </a:rPr>
              <a:t>2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t="9099" r="2928" b="-1366"/>
          <a:stretch>
            <a:fillRect/>
          </a:stretch>
        </p:blipFill>
        <p:spPr>
          <a:xfrm>
            <a:off x="649946" y="860706"/>
            <a:ext cx="7844109" cy="2191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7719261" y="1634764"/>
            <a:ext cx="4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kern="1200" dirty="0">
                <a:solidFill>
                  <a:srgbClr val="00B050"/>
                </a:solidFill>
                <a:latin typeface="Calisto MT" panose="02040603050505030304"/>
                <a:ea typeface="+mn-ea"/>
                <a:cs typeface="+mn-cs"/>
              </a:rPr>
              <a:t>3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39" y="3187283"/>
            <a:ext cx="6294522" cy="1776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Rectangle 11"/>
          <p:cNvSpPr/>
          <p:nvPr/>
        </p:nvSpPr>
        <p:spPr>
          <a:xfrm>
            <a:off x="152903" y="306209"/>
            <a:ext cx="4917521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Click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view button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view trainees response.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70423" y="3429121"/>
            <a:ext cx="2003575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Trainee’s Response</a:t>
            </a:r>
            <a:endParaRPr lang="en-US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29" y="1561027"/>
            <a:ext cx="9013371" cy="3430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786817" y="1132814"/>
            <a:ext cx="419158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1.Click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Trainees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manage and track progress.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51902" y="833977"/>
            <a:ext cx="256014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2.Click here to view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r>
              <a:rPr lang="en-US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  <a:endParaRPr 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754" y="328858"/>
            <a:ext cx="376814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TRAINEES PROFILE</a:t>
            </a:r>
            <a:endParaRPr lang="en-PH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2249" y="3205052"/>
            <a:ext cx="476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>
                <a:solidFill>
                  <a:srgbClr val="00B050"/>
                </a:solidFill>
                <a:latin typeface="Calisto MT" panose="02040603050505030304"/>
              </a:rPr>
              <a:t>1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7601751" y="2282199"/>
            <a:ext cx="69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2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Google Shape;882;p106"/>
          <p:cNvGrpSpPr/>
          <p:nvPr/>
        </p:nvGrpSpPr>
        <p:grpSpPr>
          <a:xfrm>
            <a:off x="3346080" y="1253492"/>
            <a:ext cx="338842" cy="336332"/>
            <a:chOff x="-56012425" y="1903275"/>
            <a:chExt cx="320600" cy="318225"/>
          </a:xfrm>
        </p:grpSpPr>
        <p:sp>
          <p:nvSpPr>
            <p:cNvPr id="883" name="Google Shape;883;p106"/>
            <p:cNvSpPr/>
            <p:nvPr/>
          </p:nvSpPr>
          <p:spPr>
            <a:xfrm>
              <a:off x="-55897425" y="20151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106"/>
            <p:cNvSpPr/>
            <p:nvPr/>
          </p:nvSpPr>
          <p:spPr>
            <a:xfrm>
              <a:off x="-56012425" y="1903275"/>
              <a:ext cx="320600" cy="318225"/>
            </a:xfrm>
            <a:custGeom>
              <a:avLst/>
              <a:gdLst/>
              <a:ahLst/>
              <a:cxnLst/>
              <a:rect l="l" t="t" r="r" b="b"/>
              <a:pathLst>
                <a:path w="12824" h="12729" extrusionOk="0">
                  <a:moveTo>
                    <a:pt x="5262" y="946"/>
                  </a:moveTo>
                  <a:lnTo>
                    <a:pt x="5262" y="946"/>
                  </a:lnTo>
                  <a:cubicBezTo>
                    <a:pt x="5010" y="1923"/>
                    <a:pt x="4254" y="2679"/>
                    <a:pt x="3277" y="2899"/>
                  </a:cubicBezTo>
                  <a:cubicBezTo>
                    <a:pt x="3592" y="2017"/>
                    <a:pt x="4348" y="1293"/>
                    <a:pt x="5262" y="946"/>
                  </a:cubicBezTo>
                  <a:close/>
                  <a:moveTo>
                    <a:pt x="2301" y="5231"/>
                  </a:moveTo>
                  <a:lnTo>
                    <a:pt x="2301" y="6333"/>
                  </a:lnTo>
                  <a:lnTo>
                    <a:pt x="2301" y="6680"/>
                  </a:lnTo>
                  <a:cubicBezTo>
                    <a:pt x="1891" y="6680"/>
                    <a:pt x="1545" y="6365"/>
                    <a:pt x="1545" y="5955"/>
                  </a:cubicBezTo>
                  <a:cubicBezTo>
                    <a:pt x="1545" y="5514"/>
                    <a:pt x="1891" y="5231"/>
                    <a:pt x="2301" y="5231"/>
                  </a:cubicBezTo>
                  <a:close/>
                  <a:moveTo>
                    <a:pt x="10555" y="5231"/>
                  </a:moveTo>
                  <a:cubicBezTo>
                    <a:pt x="10965" y="5231"/>
                    <a:pt x="11311" y="5546"/>
                    <a:pt x="11311" y="5987"/>
                  </a:cubicBezTo>
                  <a:cubicBezTo>
                    <a:pt x="11311" y="6365"/>
                    <a:pt x="10965" y="6743"/>
                    <a:pt x="10555" y="6743"/>
                  </a:cubicBezTo>
                  <a:lnTo>
                    <a:pt x="10555" y="5231"/>
                  </a:lnTo>
                  <a:close/>
                  <a:moveTo>
                    <a:pt x="1103" y="6837"/>
                  </a:moveTo>
                  <a:cubicBezTo>
                    <a:pt x="1387" y="7216"/>
                    <a:pt x="1828" y="7436"/>
                    <a:pt x="2301" y="7436"/>
                  </a:cubicBezTo>
                  <a:cubicBezTo>
                    <a:pt x="2301" y="7877"/>
                    <a:pt x="1986" y="8192"/>
                    <a:pt x="1545" y="8192"/>
                  </a:cubicBezTo>
                  <a:cubicBezTo>
                    <a:pt x="1166" y="8192"/>
                    <a:pt x="788" y="7877"/>
                    <a:pt x="788" y="7436"/>
                  </a:cubicBezTo>
                  <a:cubicBezTo>
                    <a:pt x="788" y="7216"/>
                    <a:pt x="914" y="6963"/>
                    <a:pt x="1103" y="6837"/>
                  </a:cubicBezTo>
                  <a:close/>
                  <a:moveTo>
                    <a:pt x="11752" y="6837"/>
                  </a:moveTo>
                  <a:cubicBezTo>
                    <a:pt x="11941" y="6995"/>
                    <a:pt x="12067" y="7216"/>
                    <a:pt x="12067" y="7436"/>
                  </a:cubicBezTo>
                  <a:cubicBezTo>
                    <a:pt x="12067" y="7877"/>
                    <a:pt x="11721" y="8192"/>
                    <a:pt x="11311" y="8192"/>
                  </a:cubicBezTo>
                  <a:cubicBezTo>
                    <a:pt x="10933" y="8192"/>
                    <a:pt x="10555" y="7877"/>
                    <a:pt x="10555" y="7436"/>
                  </a:cubicBezTo>
                  <a:cubicBezTo>
                    <a:pt x="11028" y="7436"/>
                    <a:pt x="11469" y="7216"/>
                    <a:pt x="11752" y="6837"/>
                  </a:cubicBezTo>
                  <a:close/>
                  <a:moveTo>
                    <a:pt x="5325" y="2490"/>
                  </a:moveTo>
                  <a:lnTo>
                    <a:pt x="5325" y="2647"/>
                  </a:lnTo>
                  <a:cubicBezTo>
                    <a:pt x="5325" y="3529"/>
                    <a:pt x="5955" y="4286"/>
                    <a:pt x="6837" y="4443"/>
                  </a:cubicBezTo>
                  <a:lnTo>
                    <a:pt x="6837" y="7405"/>
                  </a:lnTo>
                  <a:cubicBezTo>
                    <a:pt x="6711" y="7436"/>
                    <a:pt x="6585" y="7468"/>
                    <a:pt x="6491" y="7468"/>
                  </a:cubicBezTo>
                  <a:cubicBezTo>
                    <a:pt x="6176" y="7468"/>
                    <a:pt x="5892" y="7373"/>
                    <a:pt x="5703" y="7153"/>
                  </a:cubicBezTo>
                  <a:cubicBezTo>
                    <a:pt x="5624" y="7074"/>
                    <a:pt x="5522" y="7034"/>
                    <a:pt x="5424" y="7034"/>
                  </a:cubicBezTo>
                  <a:cubicBezTo>
                    <a:pt x="5325" y="7034"/>
                    <a:pt x="5231" y="7074"/>
                    <a:pt x="5168" y="7153"/>
                  </a:cubicBezTo>
                  <a:cubicBezTo>
                    <a:pt x="5010" y="7310"/>
                    <a:pt x="5010" y="7562"/>
                    <a:pt x="5168" y="7688"/>
                  </a:cubicBezTo>
                  <a:cubicBezTo>
                    <a:pt x="5514" y="8035"/>
                    <a:pt x="6018" y="8224"/>
                    <a:pt x="6491" y="8224"/>
                  </a:cubicBezTo>
                  <a:cubicBezTo>
                    <a:pt x="6585" y="8224"/>
                    <a:pt x="6711" y="8224"/>
                    <a:pt x="6837" y="8192"/>
                  </a:cubicBezTo>
                  <a:lnTo>
                    <a:pt x="6837" y="9326"/>
                  </a:lnTo>
                  <a:lnTo>
                    <a:pt x="6837" y="9673"/>
                  </a:lnTo>
                  <a:cubicBezTo>
                    <a:pt x="6711" y="9673"/>
                    <a:pt x="6554" y="9736"/>
                    <a:pt x="6428" y="9736"/>
                  </a:cubicBezTo>
                  <a:cubicBezTo>
                    <a:pt x="4569" y="9673"/>
                    <a:pt x="3057" y="8192"/>
                    <a:pt x="3057" y="6333"/>
                  </a:cubicBezTo>
                  <a:cubicBezTo>
                    <a:pt x="3057" y="3908"/>
                    <a:pt x="3057" y="3971"/>
                    <a:pt x="3088" y="3687"/>
                  </a:cubicBezTo>
                  <a:cubicBezTo>
                    <a:pt x="3939" y="3592"/>
                    <a:pt x="4790" y="3151"/>
                    <a:pt x="5325" y="2490"/>
                  </a:cubicBezTo>
                  <a:close/>
                  <a:moveTo>
                    <a:pt x="6459" y="694"/>
                  </a:moveTo>
                  <a:cubicBezTo>
                    <a:pt x="8287" y="757"/>
                    <a:pt x="9830" y="2238"/>
                    <a:pt x="9830" y="4097"/>
                  </a:cubicBezTo>
                  <a:lnTo>
                    <a:pt x="9830" y="11941"/>
                  </a:lnTo>
                  <a:cubicBezTo>
                    <a:pt x="8570" y="11721"/>
                    <a:pt x="7562" y="10618"/>
                    <a:pt x="7562" y="9295"/>
                  </a:cubicBezTo>
                  <a:lnTo>
                    <a:pt x="7562" y="4065"/>
                  </a:lnTo>
                  <a:cubicBezTo>
                    <a:pt x="7562" y="3845"/>
                    <a:pt x="7404" y="3687"/>
                    <a:pt x="7215" y="3687"/>
                  </a:cubicBezTo>
                  <a:cubicBezTo>
                    <a:pt x="6585" y="3687"/>
                    <a:pt x="6113" y="3183"/>
                    <a:pt x="6113" y="2584"/>
                  </a:cubicBezTo>
                  <a:lnTo>
                    <a:pt x="6113" y="757"/>
                  </a:lnTo>
                  <a:cubicBezTo>
                    <a:pt x="6239" y="757"/>
                    <a:pt x="6365" y="694"/>
                    <a:pt x="6459" y="694"/>
                  </a:cubicBezTo>
                  <a:close/>
                  <a:moveTo>
                    <a:pt x="3057" y="8665"/>
                  </a:moveTo>
                  <a:cubicBezTo>
                    <a:pt x="3781" y="9704"/>
                    <a:pt x="5010" y="10429"/>
                    <a:pt x="6428" y="10429"/>
                  </a:cubicBezTo>
                  <a:cubicBezTo>
                    <a:pt x="6617" y="10429"/>
                    <a:pt x="6774" y="10429"/>
                    <a:pt x="6995" y="10398"/>
                  </a:cubicBezTo>
                  <a:cubicBezTo>
                    <a:pt x="7184" y="11028"/>
                    <a:pt x="7562" y="11563"/>
                    <a:pt x="8098" y="11973"/>
                  </a:cubicBezTo>
                  <a:lnTo>
                    <a:pt x="3057" y="11973"/>
                  </a:lnTo>
                  <a:lnTo>
                    <a:pt x="3057" y="8665"/>
                  </a:lnTo>
                  <a:close/>
                  <a:moveTo>
                    <a:pt x="6396" y="1"/>
                  </a:moveTo>
                  <a:cubicBezTo>
                    <a:pt x="4096" y="1"/>
                    <a:pt x="2269" y="1860"/>
                    <a:pt x="2269" y="4097"/>
                  </a:cubicBezTo>
                  <a:lnTo>
                    <a:pt x="2269" y="4443"/>
                  </a:lnTo>
                  <a:cubicBezTo>
                    <a:pt x="1356" y="4443"/>
                    <a:pt x="631" y="5231"/>
                    <a:pt x="757" y="6144"/>
                  </a:cubicBezTo>
                  <a:cubicBezTo>
                    <a:pt x="284" y="6428"/>
                    <a:pt x="1" y="6900"/>
                    <a:pt x="1" y="7436"/>
                  </a:cubicBezTo>
                  <a:cubicBezTo>
                    <a:pt x="1" y="8255"/>
                    <a:pt x="694" y="8948"/>
                    <a:pt x="1513" y="8948"/>
                  </a:cubicBezTo>
                  <a:cubicBezTo>
                    <a:pt x="1797" y="8948"/>
                    <a:pt x="2017" y="8854"/>
                    <a:pt x="2269" y="8728"/>
                  </a:cubicBezTo>
                  <a:lnTo>
                    <a:pt x="2269" y="12351"/>
                  </a:lnTo>
                  <a:cubicBezTo>
                    <a:pt x="2269" y="12571"/>
                    <a:pt x="2427" y="12729"/>
                    <a:pt x="2616" y="12729"/>
                  </a:cubicBezTo>
                  <a:lnTo>
                    <a:pt x="10145" y="12729"/>
                  </a:lnTo>
                  <a:cubicBezTo>
                    <a:pt x="10334" y="12729"/>
                    <a:pt x="10492" y="12571"/>
                    <a:pt x="10492" y="12351"/>
                  </a:cubicBezTo>
                  <a:lnTo>
                    <a:pt x="10492" y="8728"/>
                  </a:lnTo>
                  <a:cubicBezTo>
                    <a:pt x="10712" y="8854"/>
                    <a:pt x="10965" y="8948"/>
                    <a:pt x="11248" y="8948"/>
                  </a:cubicBezTo>
                  <a:cubicBezTo>
                    <a:pt x="12067" y="8948"/>
                    <a:pt x="12729" y="8255"/>
                    <a:pt x="12729" y="7436"/>
                  </a:cubicBezTo>
                  <a:cubicBezTo>
                    <a:pt x="12823" y="6932"/>
                    <a:pt x="12508" y="6428"/>
                    <a:pt x="12036" y="6144"/>
                  </a:cubicBezTo>
                  <a:cubicBezTo>
                    <a:pt x="12130" y="5231"/>
                    <a:pt x="11437" y="4443"/>
                    <a:pt x="10523" y="4443"/>
                  </a:cubicBezTo>
                  <a:lnTo>
                    <a:pt x="10523" y="4097"/>
                  </a:lnTo>
                  <a:cubicBezTo>
                    <a:pt x="10523" y="1860"/>
                    <a:pt x="8665" y="1"/>
                    <a:pt x="6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5" name="Google Shape;885;p106"/>
          <p:cNvGrpSpPr/>
          <p:nvPr/>
        </p:nvGrpSpPr>
        <p:grpSpPr>
          <a:xfrm>
            <a:off x="4411059" y="2974124"/>
            <a:ext cx="337997" cy="336411"/>
            <a:chOff x="-55620175" y="2686900"/>
            <a:chExt cx="319800" cy="318300"/>
          </a:xfrm>
        </p:grpSpPr>
        <p:sp>
          <p:nvSpPr>
            <p:cNvPr id="886" name="Google Shape;886;p106"/>
            <p:cNvSpPr/>
            <p:nvPr/>
          </p:nvSpPr>
          <p:spPr>
            <a:xfrm>
              <a:off x="-55514650" y="2917925"/>
              <a:ext cx="72500" cy="29775"/>
            </a:xfrm>
            <a:custGeom>
              <a:avLst/>
              <a:gdLst/>
              <a:ahLst/>
              <a:cxnLst/>
              <a:rect l="l" t="t" r="r" b="b"/>
              <a:pathLst>
                <a:path w="2900" h="1191" extrusionOk="0">
                  <a:moveTo>
                    <a:pt x="387" y="1"/>
                  </a:moveTo>
                  <a:cubicBezTo>
                    <a:pt x="292" y="1"/>
                    <a:pt x="206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54" y="1190"/>
                    <a:pt x="2427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79" y="72"/>
                    <a:pt x="2592" y="48"/>
                    <a:pt x="2502" y="48"/>
                  </a:cubicBezTo>
                  <a:cubicBezTo>
                    <a:pt x="2411" y="48"/>
                    <a:pt x="2317" y="72"/>
                    <a:pt x="2238" y="119"/>
                  </a:cubicBezTo>
                  <a:cubicBezTo>
                    <a:pt x="2049" y="340"/>
                    <a:pt x="1734" y="434"/>
                    <a:pt x="1450" y="434"/>
                  </a:cubicBezTo>
                  <a:cubicBezTo>
                    <a:pt x="1135" y="434"/>
                    <a:pt x="852" y="340"/>
                    <a:pt x="663" y="119"/>
                  </a:cubicBezTo>
                  <a:cubicBezTo>
                    <a:pt x="584" y="40"/>
                    <a:pt x="481" y="1"/>
                    <a:pt x="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106"/>
            <p:cNvSpPr/>
            <p:nvPr/>
          </p:nvSpPr>
          <p:spPr>
            <a:xfrm>
              <a:off x="-55450050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106"/>
            <p:cNvSpPr/>
            <p:nvPr/>
          </p:nvSpPr>
          <p:spPr>
            <a:xfrm>
              <a:off x="-55524875" y="2855525"/>
              <a:ext cx="18925" cy="17450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410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693"/>
                    <a:pt x="410" y="693"/>
                  </a:cubicBezTo>
                  <a:cubicBezTo>
                    <a:pt x="423" y="696"/>
                    <a:pt x="437" y="697"/>
                    <a:pt x="451" y="697"/>
                  </a:cubicBezTo>
                  <a:cubicBezTo>
                    <a:pt x="598" y="697"/>
                    <a:pt x="756" y="548"/>
                    <a:pt x="756" y="347"/>
                  </a:cubicBez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106"/>
            <p:cNvSpPr/>
            <p:nvPr/>
          </p:nvSpPr>
          <p:spPr>
            <a:xfrm>
              <a:off x="-55620175" y="2686900"/>
              <a:ext cx="319800" cy="318300"/>
            </a:xfrm>
            <a:custGeom>
              <a:avLst/>
              <a:gdLst/>
              <a:ahLst/>
              <a:cxnLst/>
              <a:rect l="l" t="t" r="r" b="b"/>
              <a:pathLst>
                <a:path w="12792" h="12732" extrusionOk="0">
                  <a:moveTo>
                    <a:pt x="5671" y="2240"/>
                  </a:moveTo>
                  <a:cubicBezTo>
                    <a:pt x="6333" y="2240"/>
                    <a:pt x="6931" y="2429"/>
                    <a:pt x="7435" y="2744"/>
                  </a:cubicBezTo>
                  <a:cubicBezTo>
                    <a:pt x="7057" y="4225"/>
                    <a:pt x="5703" y="5233"/>
                    <a:pt x="4159" y="5233"/>
                  </a:cubicBezTo>
                  <a:lnTo>
                    <a:pt x="2332" y="5233"/>
                  </a:lnTo>
                  <a:cubicBezTo>
                    <a:pt x="2489" y="3532"/>
                    <a:pt x="3938" y="2240"/>
                    <a:pt x="5671" y="2240"/>
                  </a:cubicBezTo>
                  <a:close/>
                  <a:moveTo>
                    <a:pt x="8318" y="732"/>
                  </a:moveTo>
                  <a:cubicBezTo>
                    <a:pt x="8434" y="732"/>
                    <a:pt x="8549" y="741"/>
                    <a:pt x="8664" y="759"/>
                  </a:cubicBezTo>
                  <a:cubicBezTo>
                    <a:pt x="9735" y="917"/>
                    <a:pt x="10523" y="1925"/>
                    <a:pt x="10523" y="3059"/>
                  </a:cubicBezTo>
                  <a:lnTo>
                    <a:pt x="10523" y="6147"/>
                  </a:lnTo>
                  <a:cubicBezTo>
                    <a:pt x="10271" y="6021"/>
                    <a:pt x="10050" y="5958"/>
                    <a:pt x="9767" y="5958"/>
                  </a:cubicBezTo>
                  <a:lnTo>
                    <a:pt x="9767" y="5580"/>
                  </a:lnTo>
                  <a:cubicBezTo>
                    <a:pt x="9767" y="3626"/>
                    <a:pt x="8349" y="1957"/>
                    <a:pt x="6490" y="1578"/>
                  </a:cubicBezTo>
                  <a:cubicBezTo>
                    <a:pt x="6975" y="1040"/>
                    <a:pt x="7643" y="732"/>
                    <a:pt x="8318" y="732"/>
                  </a:cubicBezTo>
                  <a:close/>
                  <a:moveTo>
                    <a:pt x="1544" y="6745"/>
                  </a:moveTo>
                  <a:lnTo>
                    <a:pt x="1544" y="8226"/>
                  </a:lnTo>
                  <a:cubicBezTo>
                    <a:pt x="1134" y="8226"/>
                    <a:pt x="788" y="7879"/>
                    <a:pt x="788" y="7470"/>
                  </a:cubicBezTo>
                  <a:cubicBezTo>
                    <a:pt x="788" y="7092"/>
                    <a:pt x="1134" y="6745"/>
                    <a:pt x="1544" y="6745"/>
                  </a:cubicBezTo>
                  <a:close/>
                  <a:moveTo>
                    <a:pt x="9798" y="6745"/>
                  </a:moveTo>
                  <a:cubicBezTo>
                    <a:pt x="10208" y="6745"/>
                    <a:pt x="10554" y="7060"/>
                    <a:pt x="10554" y="7470"/>
                  </a:cubicBezTo>
                  <a:cubicBezTo>
                    <a:pt x="10554" y="7879"/>
                    <a:pt x="10208" y="8226"/>
                    <a:pt x="9798" y="8226"/>
                  </a:cubicBezTo>
                  <a:lnTo>
                    <a:pt x="9798" y="6745"/>
                  </a:lnTo>
                  <a:close/>
                  <a:moveTo>
                    <a:pt x="10712" y="8667"/>
                  </a:moveTo>
                  <a:cubicBezTo>
                    <a:pt x="10775" y="8888"/>
                    <a:pt x="10869" y="9108"/>
                    <a:pt x="11027" y="9297"/>
                  </a:cubicBezTo>
                  <a:cubicBezTo>
                    <a:pt x="11090" y="9455"/>
                    <a:pt x="11216" y="9549"/>
                    <a:pt x="11342" y="9707"/>
                  </a:cubicBezTo>
                  <a:lnTo>
                    <a:pt x="9652" y="9707"/>
                  </a:lnTo>
                  <a:cubicBezTo>
                    <a:pt x="9738" y="9468"/>
                    <a:pt x="9768" y="9254"/>
                    <a:pt x="9798" y="8982"/>
                  </a:cubicBezTo>
                  <a:cubicBezTo>
                    <a:pt x="10145" y="8982"/>
                    <a:pt x="10460" y="8856"/>
                    <a:pt x="10712" y="8667"/>
                  </a:cubicBezTo>
                  <a:close/>
                  <a:moveTo>
                    <a:pt x="8066" y="3280"/>
                  </a:moveTo>
                  <a:cubicBezTo>
                    <a:pt x="8664" y="3847"/>
                    <a:pt x="9042" y="4729"/>
                    <a:pt x="9042" y="5643"/>
                  </a:cubicBezTo>
                  <a:lnTo>
                    <a:pt x="9042" y="8636"/>
                  </a:lnTo>
                  <a:cubicBezTo>
                    <a:pt x="9042" y="10463"/>
                    <a:pt x="7530" y="11975"/>
                    <a:pt x="5671" y="11975"/>
                  </a:cubicBezTo>
                  <a:cubicBezTo>
                    <a:pt x="3812" y="11975"/>
                    <a:pt x="2269" y="10431"/>
                    <a:pt x="2269" y="8573"/>
                  </a:cubicBezTo>
                  <a:lnTo>
                    <a:pt x="2269" y="5989"/>
                  </a:lnTo>
                  <a:lnTo>
                    <a:pt x="4159" y="5989"/>
                  </a:lnTo>
                  <a:cubicBezTo>
                    <a:pt x="5104" y="5989"/>
                    <a:pt x="6049" y="5643"/>
                    <a:pt x="6805" y="5044"/>
                  </a:cubicBezTo>
                  <a:cubicBezTo>
                    <a:pt x="7404" y="4571"/>
                    <a:pt x="7782" y="3941"/>
                    <a:pt x="8066" y="3280"/>
                  </a:cubicBezTo>
                  <a:close/>
                  <a:moveTo>
                    <a:pt x="8329" y="0"/>
                  </a:moveTo>
                  <a:cubicBezTo>
                    <a:pt x="7237" y="0"/>
                    <a:pt x="6224" y="580"/>
                    <a:pt x="5671" y="1547"/>
                  </a:cubicBezTo>
                  <a:lnTo>
                    <a:pt x="5640" y="1547"/>
                  </a:lnTo>
                  <a:cubicBezTo>
                    <a:pt x="3340" y="1547"/>
                    <a:pt x="1481" y="3374"/>
                    <a:pt x="1481" y="5643"/>
                  </a:cubicBezTo>
                  <a:lnTo>
                    <a:pt x="1481" y="5989"/>
                  </a:lnTo>
                  <a:cubicBezTo>
                    <a:pt x="662" y="5989"/>
                    <a:pt x="0" y="6651"/>
                    <a:pt x="0" y="7470"/>
                  </a:cubicBezTo>
                  <a:cubicBezTo>
                    <a:pt x="0" y="8320"/>
                    <a:pt x="662" y="8982"/>
                    <a:pt x="1481" y="8982"/>
                  </a:cubicBezTo>
                  <a:cubicBezTo>
                    <a:pt x="1702" y="11061"/>
                    <a:pt x="3466" y="12731"/>
                    <a:pt x="5577" y="12731"/>
                  </a:cubicBezTo>
                  <a:cubicBezTo>
                    <a:pt x="7215" y="12731"/>
                    <a:pt x="8570" y="11818"/>
                    <a:pt x="9263" y="10463"/>
                  </a:cubicBezTo>
                  <a:lnTo>
                    <a:pt x="12319" y="10463"/>
                  </a:lnTo>
                  <a:cubicBezTo>
                    <a:pt x="12476" y="10463"/>
                    <a:pt x="12634" y="10368"/>
                    <a:pt x="12665" y="10211"/>
                  </a:cubicBezTo>
                  <a:cubicBezTo>
                    <a:pt x="12791" y="9990"/>
                    <a:pt x="12728" y="9833"/>
                    <a:pt x="12571" y="9770"/>
                  </a:cubicBezTo>
                  <a:cubicBezTo>
                    <a:pt x="11783" y="9360"/>
                    <a:pt x="11248" y="8573"/>
                    <a:pt x="11248" y="7690"/>
                  </a:cubicBezTo>
                  <a:lnTo>
                    <a:pt x="11248" y="3122"/>
                  </a:lnTo>
                  <a:cubicBezTo>
                    <a:pt x="11248" y="1578"/>
                    <a:pt x="10208" y="287"/>
                    <a:pt x="8790" y="35"/>
                  </a:cubicBezTo>
                  <a:cubicBezTo>
                    <a:pt x="8636" y="12"/>
                    <a:pt x="8481" y="0"/>
                    <a:pt x="83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0" name="Google Shape;890;p106"/>
          <p:cNvGrpSpPr/>
          <p:nvPr/>
        </p:nvGrpSpPr>
        <p:grpSpPr>
          <a:xfrm>
            <a:off x="5450711" y="1256258"/>
            <a:ext cx="295536" cy="336332"/>
            <a:chOff x="-56774050" y="1904075"/>
            <a:chExt cx="279625" cy="318225"/>
          </a:xfrm>
        </p:grpSpPr>
        <p:sp>
          <p:nvSpPr>
            <p:cNvPr id="891" name="Google Shape;891;p106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106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7" name="Google Shape;897;p106"/>
          <p:cNvSpPr txBox="1">
            <a:spLocks noGrp="1"/>
          </p:cNvSpPr>
          <p:nvPr>
            <p:ph type="subTitle" idx="4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Here you could describe who this person is</a:t>
            </a:r>
            <a:endParaRPr lang="en-GB"/>
          </a:p>
        </p:txBody>
      </p:sp>
      <p:sp>
        <p:nvSpPr>
          <p:cNvPr id="899" name="Google Shape;899;p106"/>
          <p:cNvSpPr txBox="1">
            <a:spLocks noGrp="1"/>
          </p:cNvSpPr>
          <p:nvPr>
            <p:ph type="subTitle" idx="6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Here you could describe who this person is</a:t>
            </a:r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6791" y="229602"/>
            <a:ext cx="4359635" cy="4710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TextBox 8"/>
          <p:cNvSpPr txBox="1"/>
          <p:nvPr/>
        </p:nvSpPr>
        <p:spPr>
          <a:xfrm>
            <a:off x="195406" y="544012"/>
            <a:ext cx="315067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Profile Information (</a:t>
            </a:r>
            <a:r>
              <a:rPr lang="en-US" sz="1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View Only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71086" y="316178"/>
            <a:ext cx="629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>
                <a:solidFill>
                  <a:srgbClr val="00B050"/>
                </a:solidFill>
                <a:latin typeface="Calisto MT" panose="02040603050505030304"/>
              </a:rPr>
              <a:t>3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235" y="1961298"/>
            <a:ext cx="8563530" cy="2858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288610" y="1431424"/>
            <a:ext cx="4283390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1.Click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Trainees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manage and track progress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3572" y="1489350"/>
            <a:ext cx="3594100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2.Click here to view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attendance  records</a:t>
            </a:r>
            <a:endParaRPr 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565" y="246644"/>
            <a:ext cx="40421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TRAINEES ATTENDANCE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1067" y="2467435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dirty="0">
                <a:solidFill>
                  <a:srgbClr val="00B050"/>
                </a:solidFill>
                <a:latin typeface="Calisto MT" panose="02040603050505030304"/>
              </a:rPr>
              <a:t>1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85863" y="2693126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kern="1200" dirty="0">
                <a:solidFill>
                  <a:srgbClr val="00B050"/>
                </a:solidFill>
                <a:latin typeface="Calisto MT" panose="02040603050505030304"/>
                <a:ea typeface="+mn-ea"/>
                <a:cs typeface="+mn-cs"/>
              </a:rPr>
              <a:t>2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107"/>
          <p:cNvGrpSpPr/>
          <p:nvPr/>
        </p:nvGrpSpPr>
        <p:grpSpPr>
          <a:xfrm>
            <a:off x="2137119" y="1878652"/>
            <a:ext cx="338842" cy="336332"/>
            <a:chOff x="-56012425" y="1903275"/>
            <a:chExt cx="320600" cy="318225"/>
          </a:xfrm>
        </p:grpSpPr>
        <p:sp>
          <p:nvSpPr>
            <p:cNvPr id="905" name="Google Shape;905;p107"/>
            <p:cNvSpPr/>
            <p:nvPr/>
          </p:nvSpPr>
          <p:spPr>
            <a:xfrm>
              <a:off x="-55897425" y="20151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6" name="Google Shape;906;p107"/>
            <p:cNvSpPr/>
            <p:nvPr/>
          </p:nvSpPr>
          <p:spPr>
            <a:xfrm>
              <a:off x="-56012425" y="1903275"/>
              <a:ext cx="320600" cy="318225"/>
            </a:xfrm>
            <a:custGeom>
              <a:avLst/>
              <a:gdLst/>
              <a:ahLst/>
              <a:cxnLst/>
              <a:rect l="l" t="t" r="r" b="b"/>
              <a:pathLst>
                <a:path w="12824" h="12729" extrusionOk="0">
                  <a:moveTo>
                    <a:pt x="5262" y="946"/>
                  </a:moveTo>
                  <a:lnTo>
                    <a:pt x="5262" y="946"/>
                  </a:lnTo>
                  <a:cubicBezTo>
                    <a:pt x="5010" y="1923"/>
                    <a:pt x="4254" y="2679"/>
                    <a:pt x="3277" y="2899"/>
                  </a:cubicBezTo>
                  <a:cubicBezTo>
                    <a:pt x="3592" y="2017"/>
                    <a:pt x="4348" y="1293"/>
                    <a:pt x="5262" y="946"/>
                  </a:cubicBezTo>
                  <a:close/>
                  <a:moveTo>
                    <a:pt x="2301" y="5231"/>
                  </a:moveTo>
                  <a:lnTo>
                    <a:pt x="2301" y="6333"/>
                  </a:lnTo>
                  <a:lnTo>
                    <a:pt x="2301" y="6680"/>
                  </a:lnTo>
                  <a:cubicBezTo>
                    <a:pt x="1891" y="6680"/>
                    <a:pt x="1545" y="6365"/>
                    <a:pt x="1545" y="5955"/>
                  </a:cubicBezTo>
                  <a:cubicBezTo>
                    <a:pt x="1545" y="5514"/>
                    <a:pt x="1891" y="5231"/>
                    <a:pt x="2301" y="5231"/>
                  </a:cubicBezTo>
                  <a:close/>
                  <a:moveTo>
                    <a:pt x="10555" y="5231"/>
                  </a:moveTo>
                  <a:cubicBezTo>
                    <a:pt x="10965" y="5231"/>
                    <a:pt x="11311" y="5546"/>
                    <a:pt x="11311" y="5987"/>
                  </a:cubicBezTo>
                  <a:cubicBezTo>
                    <a:pt x="11311" y="6365"/>
                    <a:pt x="10965" y="6743"/>
                    <a:pt x="10555" y="6743"/>
                  </a:cubicBezTo>
                  <a:lnTo>
                    <a:pt x="10555" y="5231"/>
                  </a:lnTo>
                  <a:close/>
                  <a:moveTo>
                    <a:pt x="1103" y="6837"/>
                  </a:moveTo>
                  <a:cubicBezTo>
                    <a:pt x="1387" y="7216"/>
                    <a:pt x="1828" y="7436"/>
                    <a:pt x="2301" y="7436"/>
                  </a:cubicBezTo>
                  <a:cubicBezTo>
                    <a:pt x="2301" y="7877"/>
                    <a:pt x="1986" y="8192"/>
                    <a:pt x="1545" y="8192"/>
                  </a:cubicBezTo>
                  <a:cubicBezTo>
                    <a:pt x="1166" y="8192"/>
                    <a:pt x="788" y="7877"/>
                    <a:pt x="788" y="7436"/>
                  </a:cubicBezTo>
                  <a:cubicBezTo>
                    <a:pt x="788" y="7216"/>
                    <a:pt x="914" y="6963"/>
                    <a:pt x="1103" y="6837"/>
                  </a:cubicBezTo>
                  <a:close/>
                  <a:moveTo>
                    <a:pt x="11752" y="6837"/>
                  </a:moveTo>
                  <a:cubicBezTo>
                    <a:pt x="11941" y="6995"/>
                    <a:pt x="12067" y="7216"/>
                    <a:pt x="12067" y="7436"/>
                  </a:cubicBezTo>
                  <a:cubicBezTo>
                    <a:pt x="12067" y="7877"/>
                    <a:pt x="11721" y="8192"/>
                    <a:pt x="11311" y="8192"/>
                  </a:cubicBezTo>
                  <a:cubicBezTo>
                    <a:pt x="10933" y="8192"/>
                    <a:pt x="10555" y="7877"/>
                    <a:pt x="10555" y="7436"/>
                  </a:cubicBezTo>
                  <a:cubicBezTo>
                    <a:pt x="11028" y="7436"/>
                    <a:pt x="11469" y="7216"/>
                    <a:pt x="11752" y="6837"/>
                  </a:cubicBezTo>
                  <a:close/>
                  <a:moveTo>
                    <a:pt x="5325" y="2490"/>
                  </a:moveTo>
                  <a:lnTo>
                    <a:pt x="5325" y="2647"/>
                  </a:lnTo>
                  <a:cubicBezTo>
                    <a:pt x="5325" y="3529"/>
                    <a:pt x="5955" y="4286"/>
                    <a:pt x="6837" y="4443"/>
                  </a:cubicBezTo>
                  <a:lnTo>
                    <a:pt x="6837" y="7405"/>
                  </a:lnTo>
                  <a:cubicBezTo>
                    <a:pt x="6711" y="7436"/>
                    <a:pt x="6585" y="7468"/>
                    <a:pt x="6491" y="7468"/>
                  </a:cubicBezTo>
                  <a:cubicBezTo>
                    <a:pt x="6176" y="7468"/>
                    <a:pt x="5892" y="7373"/>
                    <a:pt x="5703" y="7153"/>
                  </a:cubicBezTo>
                  <a:cubicBezTo>
                    <a:pt x="5624" y="7074"/>
                    <a:pt x="5522" y="7034"/>
                    <a:pt x="5424" y="7034"/>
                  </a:cubicBezTo>
                  <a:cubicBezTo>
                    <a:pt x="5325" y="7034"/>
                    <a:pt x="5231" y="7074"/>
                    <a:pt x="5168" y="7153"/>
                  </a:cubicBezTo>
                  <a:cubicBezTo>
                    <a:pt x="5010" y="7310"/>
                    <a:pt x="5010" y="7562"/>
                    <a:pt x="5168" y="7688"/>
                  </a:cubicBezTo>
                  <a:cubicBezTo>
                    <a:pt x="5514" y="8035"/>
                    <a:pt x="6018" y="8224"/>
                    <a:pt x="6491" y="8224"/>
                  </a:cubicBezTo>
                  <a:cubicBezTo>
                    <a:pt x="6585" y="8224"/>
                    <a:pt x="6711" y="8224"/>
                    <a:pt x="6837" y="8192"/>
                  </a:cubicBezTo>
                  <a:lnTo>
                    <a:pt x="6837" y="9326"/>
                  </a:lnTo>
                  <a:lnTo>
                    <a:pt x="6837" y="9673"/>
                  </a:lnTo>
                  <a:cubicBezTo>
                    <a:pt x="6711" y="9673"/>
                    <a:pt x="6554" y="9736"/>
                    <a:pt x="6428" y="9736"/>
                  </a:cubicBezTo>
                  <a:cubicBezTo>
                    <a:pt x="4569" y="9673"/>
                    <a:pt x="3057" y="8192"/>
                    <a:pt x="3057" y="6333"/>
                  </a:cubicBezTo>
                  <a:cubicBezTo>
                    <a:pt x="3057" y="3908"/>
                    <a:pt x="3057" y="3971"/>
                    <a:pt x="3088" y="3687"/>
                  </a:cubicBezTo>
                  <a:cubicBezTo>
                    <a:pt x="3939" y="3592"/>
                    <a:pt x="4790" y="3151"/>
                    <a:pt x="5325" y="2490"/>
                  </a:cubicBezTo>
                  <a:close/>
                  <a:moveTo>
                    <a:pt x="6459" y="694"/>
                  </a:moveTo>
                  <a:cubicBezTo>
                    <a:pt x="8287" y="757"/>
                    <a:pt x="9830" y="2238"/>
                    <a:pt x="9830" y="4097"/>
                  </a:cubicBezTo>
                  <a:lnTo>
                    <a:pt x="9830" y="11941"/>
                  </a:lnTo>
                  <a:cubicBezTo>
                    <a:pt x="8570" y="11721"/>
                    <a:pt x="7562" y="10618"/>
                    <a:pt x="7562" y="9295"/>
                  </a:cubicBezTo>
                  <a:lnTo>
                    <a:pt x="7562" y="4065"/>
                  </a:lnTo>
                  <a:cubicBezTo>
                    <a:pt x="7562" y="3845"/>
                    <a:pt x="7404" y="3687"/>
                    <a:pt x="7215" y="3687"/>
                  </a:cubicBezTo>
                  <a:cubicBezTo>
                    <a:pt x="6585" y="3687"/>
                    <a:pt x="6113" y="3183"/>
                    <a:pt x="6113" y="2584"/>
                  </a:cubicBezTo>
                  <a:lnTo>
                    <a:pt x="6113" y="757"/>
                  </a:lnTo>
                  <a:cubicBezTo>
                    <a:pt x="6239" y="757"/>
                    <a:pt x="6365" y="694"/>
                    <a:pt x="6459" y="694"/>
                  </a:cubicBezTo>
                  <a:close/>
                  <a:moveTo>
                    <a:pt x="3057" y="8665"/>
                  </a:moveTo>
                  <a:cubicBezTo>
                    <a:pt x="3781" y="9704"/>
                    <a:pt x="5010" y="10429"/>
                    <a:pt x="6428" y="10429"/>
                  </a:cubicBezTo>
                  <a:cubicBezTo>
                    <a:pt x="6617" y="10429"/>
                    <a:pt x="6774" y="10429"/>
                    <a:pt x="6995" y="10398"/>
                  </a:cubicBezTo>
                  <a:cubicBezTo>
                    <a:pt x="7184" y="11028"/>
                    <a:pt x="7562" y="11563"/>
                    <a:pt x="8098" y="11973"/>
                  </a:cubicBezTo>
                  <a:lnTo>
                    <a:pt x="3057" y="11973"/>
                  </a:lnTo>
                  <a:lnTo>
                    <a:pt x="3057" y="8665"/>
                  </a:lnTo>
                  <a:close/>
                  <a:moveTo>
                    <a:pt x="6396" y="1"/>
                  </a:moveTo>
                  <a:cubicBezTo>
                    <a:pt x="4096" y="1"/>
                    <a:pt x="2269" y="1860"/>
                    <a:pt x="2269" y="4097"/>
                  </a:cubicBezTo>
                  <a:lnTo>
                    <a:pt x="2269" y="4443"/>
                  </a:lnTo>
                  <a:cubicBezTo>
                    <a:pt x="1356" y="4443"/>
                    <a:pt x="631" y="5231"/>
                    <a:pt x="757" y="6144"/>
                  </a:cubicBezTo>
                  <a:cubicBezTo>
                    <a:pt x="284" y="6428"/>
                    <a:pt x="1" y="6900"/>
                    <a:pt x="1" y="7436"/>
                  </a:cubicBezTo>
                  <a:cubicBezTo>
                    <a:pt x="1" y="8255"/>
                    <a:pt x="694" y="8948"/>
                    <a:pt x="1513" y="8948"/>
                  </a:cubicBezTo>
                  <a:cubicBezTo>
                    <a:pt x="1797" y="8948"/>
                    <a:pt x="2017" y="8854"/>
                    <a:pt x="2269" y="8728"/>
                  </a:cubicBezTo>
                  <a:lnTo>
                    <a:pt x="2269" y="12351"/>
                  </a:lnTo>
                  <a:cubicBezTo>
                    <a:pt x="2269" y="12571"/>
                    <a:pt x="2427" y="12729"/>
                    <a:pt x="2616" y="12729"/>
                  </a:cubicBezTo>
                  <a:lnTo>
                    <a:pt x="10145" y="12729"/>
                  </a:lnTo>
                  <a:cubicBezTo>
                    <a:pt x="10334" y="12729"/>
                    <a:pt x="10492" y="12571"/>
                    <a:pt x="10492" y="12351"/>
                  </a:cubicBezTo>
                  <a:lnTo>
                    <a:pt x="10492" y="8728"/>
                  </a:lnTo>
                  <a:cubicBezTo>
                    <a:pt x="10712" y="8854"/>
                    <a:pt x="10965" y="8948"/>
                    <a:pt x="11248" y="8948"/>
                  </a:cubicBezTo>
                  <a:cubicBezTo>
                    <a:pt x="12067" y="8948"/>
                    <a:pt x="12729" y="8255"/>
                    <a:pt x="12729" y="7436"/>
                  </a:cubicBezTo>
                  <a:cubicBezTo>
                    <a:pt x="12823" y="6932"/>
                    <a:pt x="12508" y="6428"/>
                    <a:pt x="12036" y="6144"/>
                  </a:cubicBezTo>
                  <a:cubicBezTo>
                    <a:pt x="12130" y="5231"/>
                    <a:pt x="11437" y="4443"/>
                    <a:pt x="10523" y="4443"/>
                  </a:cubicBezTo>
                  <a:lnTo>
                    <a:pt x="10523" y="4097"/>
                  </a:lnTo>
                  <a:cubicBezTo>
                    <a:pt x="10523" y="1860"/>
                    <a:pt x="8665" y="1"/>
                    <a:pt x="6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907" name="Google Shape;907;p107"/>
          <p:cNvGrpSpPr/>
          <p:nvPr/>
        </p:nvGrpSpPr>
        <p:grpSpPr>
          <a:xfrm>
            <a:off x="6527042" y="1878603"/>
            <a:ext cx="337997" cy="336411"/>
            <a:chOff x="-55620175" y="2686900"/>
            <a:chExt cx="319800" cy="318300"/>
          </a:xfrm>
        </p:grpSpPr>
        <p:sp>
          <p:nvSpPr>
            <p:cNvPr id="908" name="Google Shape;908;p107"/>
            <p:cNvSpPr/>
            <p:nvPr/>
          </p:nvSpPr>
          <p:spPr>
            <a:xfrm>
              <a:off x="-55514650" y="2917925"/>
              <a:ext cx="72500" cy="29775"/>
            </a:xfrm>
            <a:custGeom>
              <a:avLst/>
              <a:gdLst/>
              <a:ahLst/>
              <a:cxnLst/>
              <a:rect l="l" t="t" r="r" b="b"/>
              <a:pathLst>
                <a:path w="2900" h="1191" extrusionOk="0">
                  <a:moveTo>
                    <a:pt x="387" y="1"/>
                  </a:moveTo>
                  <a:cubicBezTo>
                    <a:pt x="292" y="1"/>
                    <a:pt x="206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54" y="1190"/>
                    <a:pt x="2427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79" y="72"/>
                    <a:pt x="2592" y="48"/>
                    <a:pt x="2502" y="48"/>
                  </a:cubicBezTo>
                  <a:cubicBezTo>
                    <a:pt x="2411" y="48"/>
                    <a:pt x="2317" y="72"/>
                    <a:pt x="2238" y="119"/>
                  </a:cubicBezTo>
                  <a:cubicBezTo>
                    <a:pt x="2049" y="340"/>
                    <a:pt x="1734" y="434"/>
                    <a:pt x="1450" y="434"/>
                  </a:cubicBezTo>
                  <a:cubicBezTo>
                    <a:pt x="1135" y="434"/>
                    <a:pt x="852" y="340"/>
                    <a:pt x="663" y="119"/>
                  </a:cubicBezTo>
                  <a:cubicBezTo>
                    <a:pt x="584" y="40"/>
                    <a:pt x="481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9" name="Google Shape;909;p107"/>
            <p:cNvSpPr/>
            <p:nvPr/>
          </p:nvSpPr>
          <p:spPr>
            <a:xfrm>
              <a:off x="-55450050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0" name="Google Shape;910;p107"/>
            <p:cNvSpPr/>
            <p:nvPr/>
          </p:nvSpPr>
          <p:spPr>
            <a:xfrm>
              <a:off x="-55524875" y="2855525"/>
              <a:ext cx="18925" cy="17450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410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693"/>
                    <a:pt x="410" y="693"/>
                  </a:cubicBezTo>
                  <a:cubicBezTo>
                    <a:pt x="423" y="696"/>
                    <a:pt x="437" y="697"/>
                    <a:pt x="451" y="697"/>
                  </a:cubicBezTo>
                  <a:cubicBezTo>
                    <a:pt x="598" y="697"/>
                    <a:pt x="756" y="548"/>
                    <a:pt x="756" y="347"/>
                  </a:cubicBez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1" name="Google Shape;911;p107"/>
            <p:cNvSpPr/>
            <p:nvPr/>
          </p:nvSpPr>
          <p:spPr>
            <a:xfrm>
              <a:off x="-55620175" y="2686900"/>
              <a:ext cx="319800" cy="318300"/>
            </a:xfrm>
            <a:custGeom>
              <a:avLst/>
              <a:gdLst/>
              <a:ahLst/>
              <a:cxnLst/>
              <a:rect l="l" t="t" r="r" b="b"/>
              <a:pathLst>
                <a:path w="12792" h="12732" extrusionOk="0">
                  <a:moveTo>
                    <a:pt x="5671" y="2240"/>
                  </a:moveTo>
                  <a:cubicBezTo>
                    <a:pt x="6333" y="2240"/>
                    <a:pt x="6931" y="2429"/>
                    <a:pt x="7435" y="2744"/>
                  </a:cubicBezTo>
                  <a:cubicBezTo>
                    <a:pt x="7057" y="4225"/>
                    <a:pt x="5703" y="5233"/>
                    <a:pt x="4159" y="5233"/>
                  </a:cubicBezTo>
                  <a:lnTo>
                    <a:pt x="2332" y="5233"/>
                  </a:lnTo>
                  <a:cubicBezTo>
                    <a:pt x="2489" y="3532"/>
                    <a:pt x="3938" y="2240"/>
                    <a:pt x="5671" y="2240"/>
                  </a:cubicBezTo>
                  <a:close/>
                  <a:moveTo>
                    <a:pt x="8318" y="732"/>
                  </a:moveTo>
                  <a:cubicBezTo>
                    <a:pt x="8434" y="732"/>
                    <a:pt x="8549" y="741"/>
                    <a:pt x="8664" y="759"/>
                  </a:cubicBezTo>
                  <a:cubicBezTo>
                    <a:pt x="9735" y="917"/>
                    <a:pt x="10523" y="1925"/>
                    <a:pt x="10523" y="3059"/>
                  </a:cubicBezTo>
                  <a:lnTo>
                    <a:pt x="10523" y="6147"/>
                  </a:lnTo>
                  <a:cubicBezTo>
                    <a:pt x="10271" y="6021"/>
                    <a:pt x="10050" y="5958"/>
                    <a:pt x="9767" y="5958"/>
                  </a:cubicBezTo>
                  <a:lnTo>
                    <a:pt x="9767" y="5580"/>
                  </a:lnTo>
                  <a:cubicBezTo>
                    <a:pt x="9767" y="3626"/>
                    <a:pt x="8349" y="1957"/>
                    <a:pt x="6490" y="1578"/>
                  </a:cubicBezTo>
                  <a:cubicBezTo>
                    <a:pt x="6975" y="1040"/>
                    <a:pt x="7643" y="732"/>
                    <a:pt x="8318" y="732"/>
                  </a:cubicBezTo>
                  <a:close/>
                  <a:moveTo>
                    <a:pt x="1544" y="6745"/>
                  </a:moveTo>
                  <a:lnTo>
                    <a:pt x="1544" y="8226"/>
                  </a:lnTo>
                  <a:cubicBezTo>
                    <a:pt x="1134" y="8226"/>
                    <a:pt x="788" y="7879"/>
                    <a:pt x="788" y="7470"/>
                  </a:cubicBezTo>
                  <a:cubicBezTo>
                    <a:pt x="788" y="7092"/>
                    <a:pt x="1134" y="6745"/>
                    <a:pt x="1544" y="6745"/>
                  </a:cubicBezTo>
                  <a:close/>
                  <a:moveTo>
                    <a:pt x="9798" y="6745"/>
                  </a:moveTo>
                  <a:cubicBezTo>
                    <a:pt x="10208" y="6745"/>
                    <a:pt x="10554" y="7060"/>
                    <a:pt x="10554" y="7470"/>
                  </a:cubicBezTo>
                  <a:cubicBezTo>
                    <a:pt x="10554" y="7879"/>
                    <a:pt x="10208" y="8226"/>
                    <a:pt x="9798" y="8226"/>
                  </a:cubicBezTo>
                  <a:lnTo>
                    <a:pt x="9798" y="6745"/>
                  </a:lnTo>
                  <a:close/>
                  <a:moveTo>
                    <a:pt x="10712" y="8667"/>
                  </a:moveTo>
                  <a:cubicBezTo>
                    <a:pt x="10775" y="8888"/>
                    <a:pt x="10869" y="9108"/>
                    <a:pt x="11027" y="9297"/>
                  </a:cubicBezTo>
                  <a:cubicBezTo>
                    <a:pt x="11090" y="9455"/>
                    <a:pt x="11216" y="9549"/>
                    <a:pt x="11342" y="9707"/>
                  </a:cubicBezTo>
                  <a:lnTo>
                    <a:pt x="9652" y="9707"/>
                  </a:lnTo>
                  <a:cubicBezTo>
                    <a:pt x="9738" y="9468"/>
                    <a:pt x="9768" y="9254"/>
                    <a:pt x="9798" y="8982"/>
                  </a:cubicBezTo>
                  <a:cubicBezTo>
                    <a:pt x="10145" y="8982"/>
                    <a:pt x="10460" y="8856"/>
                    <a:pt x="10712" y="8667"/>
                  </a:cubicBezTo>
                  <a:close/>
                  <a:moveTo>
                    <a:pt x="8066" y="3280"/>
                  </a:moveTo>
                  <a:cubicBezTo>
                    <a:pt x="8664" y="3847"/>
                    <a:pt x="9042" y="4729"/>
                    <a:pt x="9042" y="5643"/>
                  </a:cubicBezTo>
                  <a:lnTo>
                    <a:pt x="9042" y="8636"/>
                  </a:lnTo>
                  <a:cubicBezTo>
                    <a:pt x="9042" y="10463"/>
                    <a:pt x="7530" y="11975"/>
                    <a:pt x="5671" y="11975"/>
                  </a:cubicBezTo>
                  <a:cubicBezTo>
                    <a:pt x="3812" y="11975"/>
                    <a:pt x="2269" y="10431"/>
                    <a:pt x="2269" y="8573"/>
                  </a:cubicBezTo>
                  <a:lnTo>
                    <a:pt x="2269" y="5989"/>
                  </a:lnTo>
                  <a:lnTo>
                    <a:pt x="4159" y="5989"/>
                  </a:lnTo>
                  <a:cubicBezTo>
                    <a:pt x="5104" y="5989"/>
                    <a:pt x="6049" y="5643"/>
                    <a:pt x="6805" y="5044"/>
                  </a:cubicBezTo>
                  <a:cubicBezTo>
                    <a:pt x="7404" y="4571"/>
                    <a:pt x="7782" y="3941"/>
                    <a:pt x="8066" y="3280"/>
                  </a:cubicBezTo>
                  <a:close/>
                  <a:moveTo>
                    <a:pt x="8329" y="0"/>
                  </a:moveTo>
                  <a:cubicBezTo>
                    <a:pt x="7237" y="0"/>
                    <a:pt x="6224" y="580"/>
                    <a:pt x="5671" y="1547"/>
                  </a:cubicBezTo>
                  <a:lnTo>
                    <a:pt x="5640" y="1547"/>
                  </a:lnTo>
                  <a:cubicBezTo>
                    <a:pt x="3340" y="1547"/>
                    <a:pt x="1481" y="3374"/>
                    <a:pt x="1481" y="5643"/>
                  </a:cubicBezTo>
                  <a:lnTo>
                    <a:pt x="1481" y="5989"/>
                  </a:lnTo>
                  <a:cubicBezTo>
                    <a:pt x="662" y="5989"/>
                    <a:pt x="0" y="6651"/>
                    <a:pt x="0" y="7470"/>
                  </a:cubicBezTo>
                  <a:cubicBezTo>
                    <a:pt x="0" y="8320"/>
                    <a:pt x="662" y="8982"/>
                    <a:pt x="1481" y="8982"/>
                  </a:cubicBezTo>
                  <a:cubicBezTo>
                    <a:pt x="1702" y="11061"/>
                    <a:pt x="3466" y="12731"/>
                    <a:pt x="5577" y="12731"/>
                  </a:cubicBezTo>
                  <a:cubicBezTo>
                    <a:pt x="7215" y="12731"/>
                    <a:pt x="8570" y="11818"/>
                    <a:pt x="9263" y="10463"/>
                  </a:cubicBezTo>
                  <a:lnTo>
                    <a:pt x="12319" y="10463"/>
                  </a:lnTo>
                  <a:cubicBezTo>
                    <a:pt x="12476" y="10463"/>
                    <a:pt x="12634" y="10368"/>
                    <a:pt x="12665" y="10211"/>
                  </a:cubicBezTo>
                  <a:cubicBezTo>
                    <a:pt x="12791" y="9990"/>
                    <a:pt x="12728" y="9833"/>
                    <a:pt x="12571" y="9770"/>
                  </a:cubicBezTo>
                  <a:cubicBezTo>
                    <a:pt x="11783" y="9360"/>
                    <a:pt x="11248" y="8573"/>
                    <a:pt x="11248" y="7690"/>
                  </a:cubicBezTo>
                  <a:lnTo>
                    <a:pt x="11248" y="3122"/>
                  </a:lnTo>
                  <a:cubicBezTo>
                    <a:pt x="11248" y="1578"/>
                    <a:pt x="10208" y="287"/>
                    <a:pt x="8790" y="35"/>
                  </a:cubicBezTo>
                  <a:cubicBezTo>
                    <a:pt x="8636" y="12"/>
                    <a:pt x="8481" y="0"/>
                    <a:pt x="8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912" name="Google Shape;912;p107"/>
          <p:cNvGrpSpPr/>
          <p:nvPr/>
        </p:nvGrpSpPr>
        <p:grpSpPr>
          <a:xfrm>
            <a:off x="4353522" y="1878648"/>
            <a:ext cx="295536" cy="336332"/>
            <a:chOff x="-56774050" y="1904075"/>
            <a:chExt cx="279625" cy="318225"/>
          </a:xfrm>
        </p:grpSpPr>
        <p:sp>
          <p:nvSpPr>
            <p:cNvPr id="913" name="Google Shape;913;p107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4" name="Google Shape;914;p107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449" y="883915"/>
            <a:ext cx="7703218" cy="3840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8"/>
          <p:cNvSpPr txBox="1"/>
          <p:nvPr/>
        </p:nvSpPr>
        <p:spPr>
          <a:xfrm>
            <a:off x="565948" y="214048"/>
            <a:ext cx="365045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ATTENDANCE RECORDS</a:t>
            </a:r>
            <a:endParaRPr 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268" y="1219411"/>
            <a:ext cx="7860601" cy="3278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Rectangle 1"/>
          <p:cNvSpPr/>
          <p:nvPr/>
        </p:nvSpPr>
        <p:spPr>
          <a:xfrm>
            <a:off x="310127" y="147305"/>
            <a:ext cx="2491268" cy="392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NOTIFICATIONS</a:t>
            </a:r>
            <a:endParaRPr lang="en-US" sz="2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38925" y="1371600"/>
            <a:ext cx="1866900" cy="390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05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296" y="746884"/>
            <a:ext cx="1932530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en-GB" sz="1050" dirty="0"/>
              <a:t>Click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Notifications</a:t>
            </a:r>
            <a:r>
              <a:rPr lang="en-GB" sz="1050" dirty="0"/>
              <a:t>.</a:t>
            </a:r>
            <a:endParaRPr lang="en-US" sz="1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6644" y="2396840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dirty="0">
                <a:solidFill>
                  <a:srgbClr val="00B050"/>
                </a:solidFill>
                <a:latin typeface="Calisto MT" panose="02040603050505030304"/>
              </a:rPr>
              <a:t>1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54506" y="734803"/>
            <a:ext cx="2861276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GB" dirty="0"/>
              <a:t>.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Type the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01395" y="1128435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kern="1200" dirty="0">
                <a:solidFill>
                  <a:srgbClr val="00B050"/>
                </a:solidFill>
                <a:latin typeface="Calisto MT" panose="02040603050505030304"/>
                <a:ea typeface="+mn-ea"/>
                <a:cs typeface="+mn-cs"/>
              </a:rPr>
              <a:t>2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0578" y="4692054"/>
            <a:ext cx="2210818" cy="28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Click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button.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07922" y="2388596"/>
            <a:ext cx="4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5400" kern="1200" dirty="0">
                <a:solidFill>
                  <a:srgbClr val="00B050"/>
                </a:solidFill>
                <a:latin typeface="Calisto MT" panose="02040603050505030304"/>
                <a:ea typeface="+mn-ea"/>
                <a:cs typeface="+mn-cs"/>
              </a:rPr>
              <a:t>3</a:t>
            </a:r>
            <a:endParaRPr lang="en-PH" sz="1350" kern="1200" dirty="0">
              <a:solidFill>
                <a:srgbClr val="00B050"/>
              </a:solidFill>
              <a:latin typeface="Calisto MT" panose="020406030505050303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0" y="863600"/>
            <a:ext cx="6261100" cy="40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TextBox 15"/>
          <p:cNvSpPr txBox="1"/>
          <p:nvPr/>
        </p:nvSpPr>
        <p:spPr>
          <a:xfrm>
            <a:off x="299804" y="0"/>
            <a:ext cx="470399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DEVELOPER CREDITS</a:t>
            </a:r>
            <a:endParaRPr lang="en-P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11171" y="1856696"/>
            <a:ext cx="57464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Provides an overview of the current progress.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98559" y="2720558"/>
            <a:ext cx="936871" cy="0"/>
          </a:xfrm>
          <a:prstGeom prst="straightConnector1">
            <a:avLst/>
          </a:prstGeom>
          <a:noFill/>
        </p:spPr>
      </p:cxnSp>
      <p:sp>
        <p:nvSpPr>
          <p:cNvPr id="8" name="Rectangle 7"/>
          <p:cNvSpPr/>
          <p:nvPr/>
        </p:nvSpPr>
        <p:spPr>
          <a:xfrm>
            <a:off x="3898816" y="2331638"/>
            <a:ext cx="555882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Manages your weekly reports and submissions.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97945" y="2894336"/>
            <a:ext cx="590164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Tracks your attendance and time spent working.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8516" y="32460"/>
            <a:ext cx="411362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TRAINEE NAVIGATION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41309" y="2030359"/>
            <a:ext cx="9368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41307" y="3914137"/>
            <a:ext cx="9368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98816" y="3747310"/>
            <a:ext cx="273200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Developer credits.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41308" y="2516304"/>
            <a:ext cx="9368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41307" y="3061595"/>
            <a:ext cx="9368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516" y="652363"/>
            <a:ext cx="3479429" cy="43054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7023" y="1798935"/>
            <a:ext cx="6109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!!!!!!!</a:t>
            </a:r>
            <a:endParaRPr lang="en-US" sz="54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35" y="1097879"/>
            <a:ext cx="8959566" cy="4017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50293" y="133063"/>
            <a:ext cx="3162807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 DASHBOARD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06143" y="3606879"/>
            <a:ext cx="185911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Click add report, to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new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report. </a:t>
            </a:r>
            <a:endParaRPr lang="en-P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17471" y="1178518"/>
            <a:ext cx="0" cy="1671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478074" y="2900668"/>
            <a:ext cx="0" cy="706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TextBox 8"/>
          <p:cNvSpPr txBox="1"/>
          <p:nvPr/>
        </p:nvSpPr>
        <p:spPr>
          <a:xfrm>
            <a:off x="6770751" y="45035"/>
            <a:ext cx="237325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1400" dirty="0"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PH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bell </a:t>
            </a:r>
            <a:r>
              <a:rPr lang="en-PH" sz="1400" dirty="0">
                <a:latin typeface="Arial" panose="020B0604020202020204" pitchFamily="34" charset="0"/>
                <a:cs typeface="Arial" panose="020B0604020202020204" pitchFamily="34" charset="0"/>
              </a:rPr>
              <a:t>if you have notifications.</a:t>
            </a:r>
            <a:endParaRPr lang="en-P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369817" y="568255"/>
            <a:ext cx="0" cy="580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8"/>
          <p:cNvSpPr txBox="1"/>
          <p:nvPr/>
        </p:nvSpPr>
        <p:spPr>
          <a:xfrm>
            <a:off x="198460" y="2952543"/>
            <a:ext cx="360866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the </a:t>
            </a:r>
            <a:r>
              <a:rPr lang="en-PH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hours </a:t>
            </a:r>
            <a:r>
              <a:rPr lang="en-P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need to render.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48659" y="1770516"/>
            <a:ext cx="0" cy="711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81290" y="3260320"/>
            <a:ext cx="0" cy="349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8"/>
          <p:cNvSpPr txBox="1"/>
          <p:nvPr/>
        </p:nvSpPr>
        <p:spPr>
          <a:xfrm>
            <a:off x="464459" y="1247296"/>
            <a:ext cx="194491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the </a:t>
            </a:r>
            <a:r>
              <a:rPr lang="en-PH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  <a:r>
              <a:rPr lang="en-P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hours you render.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3074" y="3664432"/>
            <a:ext cx="275332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1400" dirty="0">
                <a:latin typeface="Arial" panose="020B0604020202020204" pitchFamily="34" charset="0"/>
                <a:cs typeface="Arial" panose="020B0604020202020204" pitchFamily="34" charset="0"/>
              </a:rPr>
              <a:t>Shows </a:t>
            </a:r>
            <a:r>
              <a:rPr lang="en-PH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time progress </a:t>
            </a:r>
            <a:r>
              <a:rPr lang="en-PH" sz="1400" dirty="0"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PH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hours </a:t>
            </a:r>
            <a:r>
              <a:rPr lang="en-PH" sz="1400" dirty="0">
                <a:latin typeface="Arial" panose="020B0604020202020204" pitchFamily="34" charset="0"/>
                <a:cs typeface="Arial" panose="020B0604020202020204" pitchFamily="34" charset="0"/>
              </a:rPr>
              <a:t>you rendered.</a:t>
            </a:r>
            <a:endParaRPr lang="en-P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36256" y="4187652"/>
            <a:ext cx="0" cy="329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Box 8"/>
          <p:cNvSpPr txBox="1"/>
          <p:nvPr/>
        </p:nvSpPr>
        <p:spPr>
          <a:xfrm>
            <a:off x="7025368" y="1610010"/>
            <a:ext cx="18591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Shows the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 user</a:t>
            </a:r>
            <a:endParaRPr lang="en-PH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004903" y="1333785"/>
            <a:ext cx="0" cy="276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Box 8"/>
          <p:cNvSpPr txBox="1"/>
          <p:nvPr/>
        </p:nvSpPr>
        <p:spPr>
          <a:xfrm>
            <a:off x="4151501" y="3202767"/>
            <a:ext cx="286099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Shows the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date and time.</a:t>
            </a:r>
            <a:endParaRPr lang="en-P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137993" y="1360483"/>
            <a:ext cx="0" cy="174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8"/>
          <p:cNvSpPr txBox="1"/>
          <p:nvPr/>
        </p:nvSpPr>
        <p:spPr>
          <a:xfrm>
            <a:off x="3807131" y="409920"/>
            <a:ext cx="2860991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1400" dirty="0">
                <a:latin typeface="Arial" panose="020B0604020202020204" pitchFamily="34" charset="0"/>
                <a:cs typeface="Arial" panose="020B0604020202020204" pitchFamily="34" charset="0"/>
              </a:rPr>
              <a:t>Click the ‘</a:t>
            </a:r>
            <a:r>
              <a:rPr lang="en-PH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In</a:t>
            </a:r>
            <a:r>
              <a:rPr lang="en-PH" sz="1400" dirty="0">
                <a:latin typeface="Arial" panose="020B0604020202020204" pitchFamily="34" charset="0"/>
                <a:cs typeface="Arial" panose="020B0604020202020204" pitchFamily="34" charset="0"/>
              </a:rPr>
              <a:t>' button to start your timesheet and click the ‘</a:t>
            </a:r>
            <a:r>
              <a:rPr lang="en-PH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Out</a:t>
            </a:r>
            <a:r>
              <a:rPr lang="en-PH" sz="1400" dirty="0">
                <a:latin typeface="Arial" panose="020B0604020202020204" pitchFamily="34" charset="0"/>
                <a:cs typeface="Arial" panose="020B0604020202020204" pitchFamily="34" charset="0"/>
              </a:rPr>
              <a:t>’ to end your timesheet.</a:t>
            </a:r>
            <a:endParaRPr lang="en-P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4562" y="102867"/>
            <a:ext cx="18320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TIME IN</a:t>
            </a:r>
            <a:endParaRPr lang="en-US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09583" y="130040"/>
            <a:ext cx="555239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Turn on 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ocation in your device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sz="1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Time in 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button to start your shift.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"/>
          <a:srcRect l="45231" t="16986" r="27538" b="40705"/>
          <a:stretch>
            <a:fillRect/>
          </a:stretch>
        </p:blipFill>
        <p:spPr>
          <a:xfrm>
            <a:off x="5327330" y="1269766"/>
            <a:ext cx="3418699" cy="232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8"/>
          <p:cNvSpPr txBox="1"/>
          <p:nvPr/>
        </p:nvSpPr>
        <p:spPr>
          <a:xfrm>
            <a:off x="6443501" y="3536133"/>
            <a:ext cx="190073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Click here to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in</a:t>
            </a:r>
            <a:endParaRPr lang="en-PH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83420" y="3952613"/>
            <a:ext cx="390651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sz="18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capture</a:t>
            </a:r>
            <a:r>
              <a:rPr lang="en-GB" sz="18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take picture of your  face , along with location data.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531568" y="2950761"/>
            <a:ext cx="0" cy="540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41234" y="1255002"/>
            <a:ext cx="74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B050"/>
                </a:solidFill>
              </a:rPr>
              <a:t>1</a:t>
            </a:r>
            <a:endParaRPr lang="en-PH" dirty="0">
              <a:solidFill>
                <a:srgbClr val="00B05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2" y="1401509"/>
            <a:ext cx="4779285" cy="3639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51" y="2166181"/>
            <a:ext cx="1929866" cy="11068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9436" y="3180250"/>
            <a:ext cx="74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B050"/>
                </a:solidFill>
              </a:rPr>
              <a:t>2</a:t>
            </a:r>
            <a:endParaRPr lang="en-PH" dirty="0">
              <a:solidFill>
                <a:srgbClr val="00B050"/>
              </a:solidFill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2617868" y="4137944"/>
            <a:ext cx="149767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Click here to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endParaRPr lang="en-PH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730500" y="3590927"/>
            <a:ext cx="152415" cy="522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2060" y="103305"/>
            <a:ext cx="244624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 OUT</a:t>
            </a:r>
            <a:endParaRPr kumimoji="0" lang="en-US" sz="3200" b="1" i="0" u="none" strike="noStrike" kern="1200" cap="none" spc="0" normalizeH="0" baseline="0" noProof="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2210" y="343839"/>
            <a:ext cx="4225332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kumimoji="0" lang="en-US" sz="1800" b="0" i="0" u="none" strike="noStrike" kern="1200" cap="none" spc="0" normalizeH="0" baseline="0" noProof="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Turn on location in your device.</a:t>
            </a:r>
            <a:endParaRPr kumimoji="0" lang="en-US" sz="1800" b="0" i="0" u="none" strike="noStrike" kern="1200" cap="none" spc="0" normalizeH="0" baseline="0" noProof="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</a:t>
            </a:r>
            <a:r>
              <a:rPr kumimoji="0" lang="en-US" sz="1800" b="1" i="0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 </a:t>
            </a:r>
            <a:r>
              <a:rPr lang="en-US" sz="1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kumimoji="0" lang="en-US" sz="1800" b="1" i="0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button to end your shift.</a:t>
            </a:r>
            <a:endParaRPr kumimoji="0" lang="en-US" sz="1800" b="0" i="0" u="none" strike="noStrike" kern="1200" cap="none" spc="0" normalizeH="0" baseline="0" noProof="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61269" y="3875011"/>
            <a:ext cx="42253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 Click  </a:t>
            </a:r>
            <a:r>
              <a:rPr kumimoji="0" lang="en-US" sz="1800" b="1" i="0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capture</a:t>
            </a:r>
            <a:r>
              <a:rPr kumimoji="0" lang="en-GB" sz="1800" b="0" i="0" u="none" strike="noStrike" kern="1200" cap="none" spc="0" normalizeH="0" baseline="0" noProof="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button to take picture of your  face , along with location data.</a:t>
            </a:r>
            <a:endParaRPr kumimoji="0" lang="en-US" sz="1800" b="0" i="0" u="none" strike="noStrike" kern="1200" cap="none" spc="0" normalizeH="0" baseline="0" noProof="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"/>
          <a:srcRect l="8360" t="2016" r="11846" b="-1"/>
          <a:stretch>
            <a:fillRect/>
          </a:stretch>
        </p:blipFill>
        <p:spPr>
          <a:xfrm>
            <a:off x="117808" y="1365111"/>
            <a:ext cx="3425340" cy="3391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8"/>
          <p:cNvSpPr txBox="1"/>
          <p:nvPr/>
        </p:nvSpPr>
        <p:spPr>
          <a:xfrm>
            <a:off x="2115343" y="4028900"/>
            <a:ext cx="270953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here to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capture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photo</a:t>
            </a:r>
            <a:endParaRPr kumimoji="0" lang="en-PH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020647" y="3522302"/>
            <a:ext cx="430275" cy="500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29738" t="14647" r="31242" b="28721"/>
          <a:stretch>
            <a:fillRect/>
          </a:stretch>
        </p:blipFill>
        <p:spPr>
          <a:xfrm>
            <a:off x="4107583" y="1422639"/>
            <a:ext cx="3425340" cy="2292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8"/>
          <p:cNvSpPr txBox="1"/>
          <p:nvPr/>
        </p:nvSpPr>
        <p:spPr>
          <a:xfrm>
            <a:off x="7622986" y="2605788"/>
            <a:ext cx="144663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here to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 ou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endParaRPr kumimoji="0" lang="en-PH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834339" y="2898176"/>
            <a:ext cx="69858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24876" y="1299314"/>
            <a:ext cx="57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1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462060" y="2302109"/>
            <a:ext cx="31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2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86" y="2210802"/>
            <a:ext cx="1364184" cy="113538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736333" y="4680840"/>
            <a:ext cx="5289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You need a minimum of 2 hours to time out</a:t>
            </a:r>
            <a:endParaRPr kumimoji="0" lang="en-US" sz="1800" b="0" i="0" u="none" strike="noStrike" kern="1200" cap="none" spc="0" normalizeH="0" baseline="0" noProof="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8945</Words>
  <Application>WPS Presentation</Application>
  <PresentationFormat>On-screen Show (16:9)</PresentationFormat>
  <Paragraphs>612</Paragraphs>
  <Slides>60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6" baseType="lpstr">
      <vt:lpstr>Arial</vt:lpstr>
      <vt:lpstr>SimSun</vt:lpstr>
      <vt:lpstr>Wingdings</vt:lpstr>
      <vt:lpstr>Arial</vt:lpstr>
      <vt:lpstr>Squada One</vt:lpstr>
      <vt:lpstr>Segoe Print</vt:lpstr>
      <vt:lpstr>Roboto Condensed Light</vt:lpstr>
      <vt:lpstr>Fira Sans Extra Condensed Medium</vt:lpstr>
      <vt:lpstr>Livvic</vt:lpstr>
      <vt:lpstr>Calibri</vt:lpstr>
      <vt:lpstr>Times New Roman</vt:lpstr>
      <vt:lpstr>Calisto MT</vt:lpstr>
      <vt:lpstr>Microsoft YaHei</vt:lpstr>
      <vt:lpstr>Arial Unicode MS</vt:lpstr>
      <vt:lpstr>Wingdings</vt:lpstr>
      <vt:lpstr>Tech Startup XL by Slidesgo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OJT</dc:creator>
  <cp:lastModifiedBy>OJT</cp:lastModifiedBy>
  <cp:revision>4</cp:revision>
  <dcterms:created xsi:type="dcterms:W3CDTF">2024-06-28T06:17:01Z</dcterms:created>
  <dcterms:modified xsi:type="dcterms:W3CDTF">2024-06-28T06:32:56Z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05AD45199EA24773A3FDC0EEAE7EADF3_12</vt:lpwstr>
  </property>
  <property fmtid="{D5CDD505-2E9C-101B-9397-08002B2CF9AE}" pid="3" name="KSOProductBuildVer">
    <vt:lpwstr>2057-12.2.0.17119</vt:lpwstr>
  </property>
</Properties>
</file>