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AB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4/5/2023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4/5/2023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4/5/2023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4/5/2023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4/5/2023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4/5/2023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098670-B135-A04D-F88E-35425920F489}"/>
              </a:ext>
            </a:extLst>
          </p:cNvPr>
          <p:cNvSpPr>
            <a:spLocks noGrp="1"/>
          </p:cNvSpPr>
          <p:nvPr>
            <p:ph type="ctrTitle"/>
          </p:nvPr>
        </p:nvSpPr>
        <p:spPr/>
        <p:txBody>
          <a:bodyPr>
            <a:normAutofit/>
          </a:bodyPr>
          <a:lstStyle/>
          <a:p>
            <a:r>
              <a:rPr lang="es-419" dirty="0"/>
              <a:t>Algoritmos</a:t>
            </a:r>
            <a:endParaRPr lang="es-CO" dirty="0"/>
          </a:p>
        </p:txBody>
      </p:sp>
      <p:sp>
        <p:nvSpPr>
          <p:cNvPr id="3" name="Subtítulo 2">
            <a:extLst>
              <a:ext uri="{FF2B5EF4-FFF2-40B4-BE49-F238E27FC236}">
                <a16:creationId xmlns:a16="http://schemas.microsoft.com/office/drawing/2014/main" id="{415E848E-71C7-8436-CAA7-891A9A3CEB9D}"/>
              </a:ext>
            </a:extLst>
          </p:cNvPr>
          <p:cNvSpPr>
            <a:spLocks noGrp="1"/>
          </p:cNvSpPr>
          <p:nvPr>
            <p:ph type="subTitle" idx="1"/>
          </p:nvPr>
        </p:nvSpPr>
        <p:spPr/>
        <p:txBody>
          <a:bodyPr/>
          <a:lstStyle/>
          <a:p>
            <a:r>
              <a:rPr lang="es-419" dirty="0" err="1"/>
              <a:t>By</a:t>
            </a:r>
            <a:r>
              <a:rPr lang="es-419" dirty="0"/>
              <a:t> MORJAN</a:t>
            </a:r>
            <a:endParaRPr lang="es-CO" dirty="0"/>
          </a:p>
        </p:txBody>
      </p:sp>
    </p:spTree>
    <p:extLst>
      <p:ext uri="{BB962C8B-B14F-4D97-AF65-F5344CB8AC3E}">
        <p14:creationId xmlns:p14="http://schemas.microsoft.com/office/powerpoint/2010/main" val="407693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098670-B135-A04D-F88E-35425920F489}"/>
              </a:ext>
            </a:extLst>
          </p:cNvPr>
          <p:cNvSpPr>
            <a:spLocks noGrp="1"/>
          </p:cNvSpPr>
          <p:nvPr>
            <p:ph type="ctrTitle"/>
          </p:nvPr>
        </p:nvSpPr>
        <p:spPr>
          <a:xfrm>
            <a:off x="1993341" y="3598331"/>
            <a:ext cx="6346326" cy="2268559"/>
          </a:xfrm>
        </p:spPr>
        <p:txBody>
          <a:bodyPr>
            <a:normAutofit/>
          </a:bodyPr>
          <a:lstStyle/>
          <a:p>
            <a:pPr algn="l"/>
            <a:r>
              <a:rPr lang="es-ES" sz="2000" b="0" i="0" dirty="0">
                <a:effectLst/>
                <a:latin typeface="Ferrovial New"/>
              </a:rPr>
              <a:t>En informática, se llaman </a:t>
            </a:r>
            <a:r>
              <a:rPr lang="es-ES" sz="2000" b="0" i="1" dirty="0">
                <a:effectLst/>
                <a:latin typeface="Ferrovial New"/>
              </a:rPr>
              <a:t>algoritmos</a:t>
            </a:r>
            <a:r>
              <a:rPr lang="es-ES" sz="2000" b="0" i="0" dirty="0">
                <a:effectLst/>
                <a:latin typeface="Ferrovial New"/>
              </a:rPr>
              <a:t> a: </a:t>
            </a:r>
            <a:br>
              <a:rPr lang="es-ES" sz="2000" b="0" i="0" dirty="0">
                <a:effectLst/>
                <a:latin typeface="Ferrovial New"/>
              </a:rPr>
            </a:br>
            <a:br>
              <a:rPr lang="es-ES" sz="2000" b="0" i="0" dirty="0">
                <a:effectLst/>
                <a:latin typeface="Ferrovial New"/>
              </a:rPr>
            </a:br>
            <a:r>
              <a:rPr lang="es-ES" sz="2000" b="0" i="0" dirty="0">
                <a:effectLst/>
                <a:latin typeface="Ferrovial New"/>
              </a:rPr>
              <a:t>el </a:t>
            </a:r>
            <a:r>
              <a:rPr lang="es-ES" sz="2000" b="1" i="0" dirty="0">
                <a:effectLst/>
                <a:latin typeface="Ferrovial New"/>
              </a:rPr>
              <a:t>conjunto de instrucciones sistemáticas y previamente definidas que se utilizan para realizar una determinada tarea</a:t>
            </a:r>
            <a:r>
              <a:rPr lang="es-ES" sz="2000" b="0" i="0" dirty="0">
                <a:effectLst/>
                <a:latin typeface="Ferrovial New"/>
              </a:rPr>
              <a:t>. Estas instrucciones </a:t>
            </a:r>
            <a:r>
              <a:rPr lang="es-ES" sz="2000" b="1" i="0" dirty="0">
                <a:effectLst/>
                <a:latin typeface="Ferrovial New"/>
              </a:rPr>
              <a:t>están ordenadas y acotadas</a:t>
            </a:r>
            <a:r>
              <a:rPr lang="es-ES" sz="2000" b="0" i="0" dirty="0">
                <a:effectLst/>
                <a:latin typeface="Ferrovial New"/>
              </a:rPr>
              <a:t> a manera de pasos a seguir para alcanzar un objetivo o meta.</a:t>
            </a:r>
            <a:endParaRPr lang="es-CO" sz="11500" dirty="0"/>
          </a:p>
        </p:txBody>
      </p:sp>
      <p:sp>
        <p:nvSpPr>
          <p:cNvPr id="3" name="Subtítulo 2">
            <a:extLst>
              <a:ext uri="{FF2B5EF4-FFF2-40B4-BE49-F238E27FC236}">
                <a16:creationId xmlns:a16="http://schemas.microsoft.com/office/drawing/2014/main" id="{415E848E-71C7-8436-CAA7-891A9A3CEB9D}"/>
              </a:ext>
            </a:extLst>
          </p:cNvPr>
          <p:cNvSpPr>
            <a:spLocks noGrp="1"/>
          </p:cNvSpPr>
          <p:nvPr>
            <p:ph type="subTitle" idx="1"/>
          </p:nvPr>
        </p:nvSpPr>
        <p:spPr/>
        <p:txBody>
          <a:bodyPr/>
          <a:lstStyle/>
          <a:p>
            <a:r>
              <a:rPr lang="es-419" dirty="0"/>
              <a:t>Definición</a:t>
            </a:r>
            <a:endParaRPr lang="es-CO" dirty="0"/>
          </a:p>
        </p:txBody>
      </p:sp>
    </p:spTree>
    <p:extLst>
      <p:ext uri="{BB962C8B-B14F-4D97-AF65-F5344CB8AC3E}">
        <p14:creationId xmlns:p14="http://schemas.microsoft.com/office/powerpoint/2010/main" val="3725807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098670-B135-A04D-F88E-35425920F489}"/>
              </a:ext>
            </a:extLst>
          </p:cNvPr>
          <p:cNvSpPr>
            <a:spLocks noGrp="1"/>
          </p:cNvSpPr>
          <p:nvPr>
            <p:ph type="ctrTitle"/>
          </p:nvPr>
        </p:nvSpPr>
        <p:spPr>
          <a:xfrm>
            <a:off x="2467875" y="1456265"/>
            <a:ext cx="5518066" cy="3869268"/>
          </a:xfrm>
        </p:spPr>
        <p:txBody>
          <a:bodyPr>
            <a:noAutofit/>
          </a:bodyPr>
          <a:lstStyle/>
          <a:p>
            <a:pPr algn="l"/>
            <a:r>
              <a:rPr lang="es-ES" sz="1600" b="0" i="0" dirty="0">
                <a:effectLst/>
                <a:latin typeface="Ferrovial New"/>
              </a:rPr>
              <a:t>Independientemente del uso que se le dé a los algoritmos, todos guardan en común las siguientes características:</a:t>
            </a:r>
            <a:br>
              <a:rPr lang="es-ES" sz="1600" b="0" i="0" dirty="0">
                <a:effectLst/>
                <a:latin typeface="Ferrovial New"/>
              </a:rPr>
            </a:br>
            <a:br>
              <a:rPr lang="es-ES" sz="1600" b="0" i="0" dirty="0">
                <a:effectLst/>
                <a:latin typeface="Ferrovial New"/>
              </a:rPr>
            </a:br>
            <a:r>
              <a:rPr lang="es-ES" sz="1600" b="0" i="0" dirty="0">
                <a:effectLst/>
                <a:latin typeface="Ferrovial New"/>
              </a:rPr>
              <a:t>* </a:t>
            </a:r>
            <a:r>
              <a:rPr lang="es-ES" sz="1600" i="0" dirty="0">
                <a:effectLst/>
                <a:latin typeface="Ferrovial New"/>
              </a:rPr>
              <a:t>Inicio y fin: </a:t>
            </a:r>
            <a:r>
              <a:rPr lang="es-ES" sz="1600" b="0" i="0" dirty="0">
                <a:effectLst/>
                <a:latin typeface="Ferrovial New"/>
              </a:rPr>
              <a:t>parten de un estado inicial desde el cual ejecutan una serie de instrucciones para llegar a un estado final de salida o finalización.</a:t>
            </a:r>
            <a:br>
              <a:rPr lang="es-ES" sz="1600" b="0" i="0" dirty="0">
                <a:effectLst/>
                <a:latin typeface="Ferrovial New"/>
              </a:rPr>
            </a:br>
            <a:r>
              <a:rPr lang="es-ES" sz="1600" b="0" i="0" dirty="0">
                <a:effectLst/>
                <a:latin typeface="Ferrovial New"/>
              </a:rPr>
              <a:t>* </a:t>
            </a:r>
            <a:r>
              <a:rPr lang="es-ES" sz="1600" b="1" i="0" dirty="0">
                <a:effectLst/>
                <a:latin typeface="Ferrovial New"/>
              </a:rPr>
              <a:t>Exactitud:</a:t>
            </a:r>
            <a:r>
              <a:rPr lang="es-ES" sz="1600" i="0" dirty="0">
                <a:effectLst/>
                <a:latin typeface="Ferrovial New"/>
              </a:rPr>
              <a:t> </a:t>
            </a:r>
            <a:r>
              <a:rPr lang="es-ES" sz="1600" b="0" i="0" dirty="0">
                <a:effectLst/>
                <a:latin typeface="Ferrovial New"/>
              </a:rPr>
              <a:t>deben indicar un orden claro, específico y lógico de instrucciones para la ejecución de cada paso, sin que exista espacio para la ambigüedad.</a:t>
            </a:r>
            <a:br>
              <a:rPr lang="es-ES" sz="1600" b="0" i="0" dirty="0">
                <a:effectLst/>
                <a:latin typeface="Ferrovial New"/>
              </a:rPr>
            </a:br>
            <a:r>
              <a:rPr lang="es-ES" sz="1600" b="0" i="0" dirty="0">
                <a:effectLst/>
                <a:latin typeface="Ferrovial New"/>
              </a:rPr>
              <a:t>* </a:t>
            </a:r>
            <a:r>
              <a:rPr lang="es-ES" sz="1600" b="1" i="0" dirty="0">
                <a:effectLst/>
                <a:latin typeface="Ferrovial New"/>
              </a:rPr>
              <a:t>Secuencia:</a:t>
            </a:r>
            <a:r>
              <a:rPr lang="es-ES" sz="1600" i="0" dirty="0">
                <a:effectLst/>
                <a:latin typeface="Ferrovial New"/>
              </a:rPr>
              <a:t> </a:t>
            </a:r>
            <a:r>
              <a:rPr lang="es-ES" sz="1600" b="0" i="0" dirty="0">
                <a:effectLst/>
                <a:latin typeface="Ferrovial New"/>
              </a:rPr>
              <a:t>deben seguir una serie de pasos ordenados, entendibles y previamente establecidos. </a:t>
            </a:r>
            <a:br>
              <a:rPr lang="es-ES" sz="1600" b="0" i="0" dirty="0">
                <a:effectLst/>
                <a:latin typeface="Ferrovial New"/>
              </a:rPr>
            </a:br>
            <a:r>
              <a:rPr lang="es-ES" sz="1600" b="0" i="0" dirty="0">
                <a:effectLst/>
                <a:latin typeface="Ferrovial New"/>
              </a:rPr>
              <a:t>* </a:t>
            </a:r>
            <a:r>
              <a:rPr lang="es-ES" sz="1600" b="1" i="0" dirty="0">
                <a:effectLst/>
                <a:latin typeface="Ferrovial New"/>
              </a:rPr>
              <a:t>Completos:</a:t>
            </a:r>
            <a:r>
              <a:rPr lang="es-ES" sz="1600" i="0" dirty="0">
                <a:effectLst/>
                <a:latin typeface="Ferrovial New"/>
              </a:rPr>
              <a:t> </a:t>
            </a:r>
            <a:r>
              <a:rPr lang="es-ES" sz="1600" b="0" i="0" dirty="0">
                <a:effectLst/>
                <a:latin typeface="Ferrovial New"/>
              </a:rPr>
              <a:t>deben tener en cuenta todas las posibilidades y presentaciones del problema para ejecutar la solución exacta. </a:t>
            </a:r>
            <a:br>
              <a:rPr lang="es-ES" sz="1600" b="0" i="0" dirty="0">
                <a:effectLst/>
                <a:latin typeface="Ferrovial New"/>
              </a:rPr>
            </a:br>
            <a:r>
              <a:rPr lang="es-ES" sz="1600" b="0" i="0" dirty="0">
                <a:effectLst/>
                <a:latin typeface="Ferrovial New"/>
              </a:rPr>
              <a:t>* </a:t>
            </a:r>
            <a:r>
              <a:rPr lang="es-ES" sz="1600" b="1" i="0" dirty="0">
                <a:effectLst/>
                <a:latin typeface="Ferrovial New"/>
              </a:rPr>
              <a:t>Finitos:</a:t>
            </a:r>
            <a:r>
              <a:rPr lang="es-ES" sz="1600" i="0" dirty="0">
                <a:effectLst/>
                <a:latin typeface="Ferrovial New"/>
              </a:rPr>
              <a:t> </a:t>
            </a:r>
            <a:r>
              <a:rPr lang="es-ES" sz="1600" b="0" i="0" dirty="0">
                <a:effectLst/>
                <a:latin typeface="Ferrovial New"/>
              </a:rPr>
              <a:t>el número de pasos para ejecutar la tarea debe ser finito para darla por concluida. </a:t>
            </a:r>
            <a:br>
              <a:rPr lang="es-ES" sz="1600" b="0" i="0" dirty="0">
                <a:effectLst/>
                <a:latin typeface="Ferrovial New"/>
              </a:rPr>
            </a:br>
            <a:r>
              <a:rPr lang="es-ES" sz="1600" b="0" i="0" dirty="0">
                <a:effectLst/>
                <a:latin typeface="Ferrovial New"/>
              </a:rPr>
              <a:t>* </a:t>
            </a:r>
            <a:r>
              <a:rPr lang="es-ES" sz="1600" b="1" i="0" dirty="0">
                <a:effectLst/>
                <a:latin typeface="Ferrovial New"/>
              </a:rPr>
              <a:t>Abstractos:</a:t>
            </a:r>
            <a:r>
              <a:rPr lang="es-ES" sz="1600" b="0" i="0" dirty="0">
                <a:effectLst/>
                <a:latin typeface="Ferrovial New"/>
              </a:rPr>
              <a:t> representan una guía o modelo para ordenar procesos. </a:t>
            </a:r>
            <a:endParaRPr lang="es-CO" sz="1600" dirty="0"/>
          </a:p>
        </p:txBody>
      </p:sp>
      <p:sp>
        <p:nvSpPr>
          <p:cNvPr id="3" name="Subtítulo 2">
            <a:extLst>
              <a:ext uri="{FF2B5EF4-FFF2-40B4-BE49-F238E27FC236}">
                <a16:creationId xmlns:a16="http://schemas.microsoft.com/office/drawing/2014/main" id="{415E848E-71C7-8436-CAA7-891A9A3CEB9D}"/>
              </a:ext>
            </a:extLst>
          </p:cNvPr>
          <p:cNvSpPr>
            <a:spLocks noGrp="1"/>
          </p:cNvSpPr>
          <p:nvPr>
            <p:ph type="subTitle" idx="1"/>
          </p:nvPr>
        </p:nvSpPr>
        <p:spPr>
          <a:xfrm>
            <a:off x="2692041" y="194453"/>
            <a:ext cx="5357600" cy="1160213"/>
          </a:xfrm>
        </p:spPr>
        <p:txBody>
          <a:bodyPr/>
          <a:lstStyle/>
          <a:p>
            <a:r>
              <a:rPr lang="es-ES" b="1" i="0" dirty="0">
                <a:effectLst/>
                <a:latin typeface="Ferrovial New"/>
              </a:rPr>
              <a:t>¿Cuáles son las características de los algoritmos?</a:t>
            </a:r>
            <a:endParaRPr lang="es-CO" dirty="0"/>
          </a:p>
        </p:txBody>
      </p:sp>
    </p:spTree>
    <p:extLst>
      <p:ext uri="{BB962C8B-B14F-4D97-AF65-F5344CB8AC3E}">
        <p14:creationId xmlns:p14="http://schemas.microsoft.com/office/powerpoint/2010/main" val="4065433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098670-B135-A04D-F88E-35425920F489}"/>
              </a:ext>
            </a:extLst>
          </p:cNvPr>
          <p:cNvSpPr>
            <a:spLocks noGrp="1"/>
          </p:cNvSpPr>
          <p:nvPr>
            <p:ph type="ctrTitle"/>
          </p:nvPr>
        </p:nvSpPr>
        <p:spPr>
          <a:xfrm>
            <a:off x="1117598" y="795867"/>
            <a:ext cx="7789333" cy="5867680"/>
          </a:xfrm>
        </p:spPr>
        <p:txBody>
          <a:bodyPr>
            <a:noAutofit/>
          </a:bodyPr>
          <a:lstStyle/>
          <a:p>
            <a:pPr algn="l"/>
            <a:r>
              <a:rPr lang="es-ES" sz="1400" b="1" i="0" dirty="0">
                <a:effectLst/>
                <a:latin typeface="Ferrovial New"/>
              </a:rPr>
              <a:t>Según su sistema de signos, </a:t>
            </a:r>
            <a:r>
              <a:rPr lang="es-ES" sz="1400" b="0" i="0" dirty="0">
                <a:effectLst/>
                <a:latin typeface="Ferrovial New"/>
              </a:rPr>
              <a:t>es decir, cómo se describen los pasos a seguir, los algoritmos pueden ser:</a:t>
            </a:r>
            <a:br>
              <a:rPr lang="es-ES" sz="1400" b="0" i="0" dirty="0">
                <a:effectLst/>
                <a:latin typeface="Ferrovial New"/>
              </a:rPr>
            </a:br>
            <a:r>
              <a:rPr lang="es-ES" sz="1400" b="0" i="0" dirty="0">
                <a:effectLst/>
                <a:latin typeface="Ferrovial New"/>
              </a:rPr>
              <a:t>- </a:t>
            </a:r>
            <a:r>
              <a:rPr lang="es-ES" sz="1400" b="1" i="0" dirty="0">
                <a:effectLst/>
                <a:latin typeface="Ferrovial New"/>
              </a:rPr>
              <a:t>Cuantitativos y cualitativos: </a:t>
            </a:r>
            <a:r>
              <a:rPr lang="es-ES" sz="1400" b="0" i="0" dirty="0">
                <a:effectLst/>
                <a:latin typeface="Ferrovial New"/>
              </a:rPr>
              <a:t>si funcionan a través de cálculos matemáticos o secuencias lógicas.</a:t>
            </a:r>
            <a:br>
              <a:rPr lang="es-ES" sz="1400" b="0" i="0" dirty="0">
                <a:effectLst/>
                <a:latin typeface="Ferrovial New"/>
              </a:rPr>
            </a:br>
            <a:r>
              <a:rPr lang="es-ES" sz="1400" b="0" i="0" dirty="0">
                <a:effectLst/>
                <a:latin typeface="Ferrovial New"/>
              </a:rPr>
              <a:t>- </a:t>
            </a:r>
            <a:r>
              <a:rPr lang="es-ES" sz="1400" b="1" i="0" dirty="0">
                <a:effectLst/>
                <a:latin typeface="Ferrovial New"/>
              </a:rPr>
              <a:t>Computacionales o no computacionales: </a:t>
            </a:r>
            <a:r>
              <a:rPr lang="es-ES" sz="1400" b="0" i="0" dirty="0">
                <a:effectLst/>
                <a:latin typeface="Ferrovial New"/>
              </a:rPr>
              <a:t>si requieren o no del uso de un ordenador para la solución o ejecución de una determinada tarea.  </a:t>
            </a:r>
            <a:br>
              <a:rPr lang="es-ES" sz="1400" b="0" i="0" dirty="0">
                <a:effectLst/>
                <a:latin typeface="Ferrovial New"/>
              </a:rPr>
            </a:br>
            <a:r>
              <a:rPr lang="es-ES" sz="1400" b="1" i="0" dirty="0">
                <a:effectLst/>
                <a:latin typeface="Ferrovial New"/>
              </a:rPr>
              <a:t>Según su función y estrategia,</a:t>
            </a:r>
            <a:r>
              <a:rPr lang="es-ES" sz="1400" b="0" i="0" dirty="0">
                <a:effectLst/>
                <a:latin typeface="Ferrovial New"/>
              </a:rPr>
              <a:t> es decir, qué hacen y cómo lo hacen, existen cinco tipos de algoritmos:</a:t>
            </a:r>
            <a:br>
              <a:rPr lang="es-ES" sz="1400" b="0" i="0" dirty="0">
                <a:effectLst/>
                <a:latin typeface="Ferrovial New"/>
              </a:rPr>
            </a:br>
            <a:r>
              <a:rPr lang="es-ES" sz="1400" b="0" i="0" dirty="0">
                <a:effectLst/>
                <a:latin typeface="Ferrovial New"/>
              </a:rPr>
              <a:t>- </a:t>
            </a:r>
            <a:r>
              <a:rPr lang="es-ES" sz="1400" b="1" i="0" dirty="0">
                <a:effectLst/>
                <a:latin typeface="Ferrovial New"/>
              </a:rPr>
              <a:t>Algoritmos de búsqueda: </a:t>
            </a:r>
            <a:r>
              <a:rPr lang="es-ES" sz="1400" b="0" i="0" dirty="0">
                <a:effectLst/>
                <a:latin typeface="Ferrovial New"/>
              </a:rPr>
              <a:t>aquellos que encuentran uno o varios elementos que presenten un conjunto de propiedades dentro de una determinada estructura de datos. Las búsquedas pueden ser:</a:t>
            </a:r>
            <a:br>
              <a:rPr lang="es-ES" sz="1400" b="0" i="0" dirty="0">
                <a:effectLst/>
                <a:latin typeface="Ferrovial New"/>
              </a:rPr>
            </a:br>
            <a:r>
              <a:rPr lang="es-ES" sz="1400" b="0" i="0" dirty="0">
                <a:effectLst/>
                <a:latin typeface="Ferrovial New"/>
              </a:rPr>
              <a:t>  * </a:t>
            </a:r>
            <a:r>
              <a:rPr lang="es-ES" sz="1400" b="1" i="0" dirty="0">
                <a:effectLst/>
                <a:latin typeface="Ferrovial New"/>
              </a:rPr>
              <a:t>Secuenciales</a:t>
            </a:r>
            <a:r>
              <a:rPr lang="es-ES" sz="1400" b="0" i="0" dirty="0">
                <a:effectLst/>
                <a:latin typeface="Ferrovial New"/>
              </a:rPr>
              <a:t>: comparan el elemento a buscar con cada elemento del conjunto, hasta encontrarlo.</a:t>
            </a:r>
            <a:br>
              <a:rPr lang="es-ES" sz="1400" b="0" i="0" dirty="0">
                <a:effectLst/>
                <a:latin typeface="Ferrovial New"/>
              </a:rPr>
            </a:br>
            <a:r>
              <a:rPr lang="es-ES" sz="1400" b="0" i="0" dirty="0">
                <a:effectLst/>
                <a:latin typeface="Ferrovial New"/>
              </a:rPr>
              <a:t>  * </a:t>
            </a:r>
            <a:r>
              <a:rPr lang="es-ES" sz="1400" b="1" i="0" dirty="0">
                <a:effectLst/>
                <a:latin typeface="Ferrovial New"/>
              </a:rPr>
              <a:t>Binarias: </a:t>
            </a:r>
            <a:r>
              <a:rPr lang="es-ES" sz="1400" b="0" i="0" dirty="0">
                <a:effectLst/>
                <a:latin typeface="Ferrovial New"/>
              </a:rPr>
              <a:t>comparan el elemento de búsqueda con un elemento ubicado en el medio de una serie ordenada para determinar si son iguales. </a:t>
            </a:r>
            <a:br>
              <a:rPr lang="es-ES" sz="1400" b="0" i="0" dirty="0">
                <a:effectLst/>
                <a:latin typeface="Ferrovial New"/>
              </a:rPr>
            </a:br>
            <a:r>
              <a:rPr lang="es-ES" sz="1400" b="0" i="0" dirty="0">
                <a:effectLst/>
                <a:latin typeface="Ferrovial New"/>
              </a:rPr>
              <a:t>- </a:t>
            </a:r>
            <a:r>
              <a:rPr lang="es-ES" sz="1400" b="1" i="0" dirty="0">
                <a:effectLst/>
                <a:latin typeface="Ferrovial New"/>
              </a:rPr>
              <a:t>Algoritmo de ordenamiento: </a:t>
            </a:r>
            <a:r>
              <a:rPr lang="es-ES" sz="1400" b="0" i="0" dirty="0">
                <a:effectLst/>
                <a:latin typeface="Ferrovial New"/>
              </a:rPr>
              <a:t>son los que se utilizan para reorganizar elementos de un listado, siguiendo unas pautas de orden numérico o alfanumérico. Pueden ser:</a:t>
            </a:r>
            <a:br>
              <a:rPr lang="es-ES" sz="1400" b="0" i="0" dirty="0">
                <a:effectLst/>
                <a:latin typeface="Ferrovial New"/>
              </a:rPr>
            </a:br>
            <a:r>
              <a:rPr lang="es-ES" sz="1400" b="0" i="0" dirty="0">
                <a:effectLst/>
                <a:latin typeface="Ferrovial New"/>
              </a:rPr>
              <a:t>  * </a:t>
            </a:r>
            <a:r>
              <a:rPr lang="es-ES" sz="1400" b="1" i="0" dirty="0">
                <a:effectLst/>
                <a:latin typeface="Ferrovial New"/>
              </a:rPr>
              <a:t>De burbuja:</a:t>
            </a:r>
            <a:r>
              <a:rPr lang="es-ES" sz="1400" b="0" i="0" dirty="0">
                <a:effectLst/>
                <a:latin typeface="Ferrovial New"/>
              </a:rPr>
              <a:t> comparan cada elemento de la lista a ordenar, intercambiando posiciones si no están ordenados correctamente.</a:t>
            </a:r>
            <a:br>
              <a:rPr lang="es-ES" sz="1400" b="0" i="0" dirty="0">
                <a:effectLst/>
                <a:latin typeface="Ferrovial New"/>
              </a:rPr>
            </a:br>
            <a:r>
              <a:rPr lang="es-ES" sz="1400" b="0" i="0" dirty="0">
                <a:effectLst/>
                <a:latin typeface="Ferrovial New"/>
              </a:rPr>
              <a:t>  * </a:t>
            </a:r>
            <a:r>
              <a:rPr lang="es-ES" sz="1400" b="1" i="0" dirty="0">
                <a:effectLst/>
                <a:latin typeface="Ferrovial New"/>
              </a:rPr>
              <a:t>Por selección</a:t>
            </a:r>
            <a:r>
              <a:rPr lang="es-ES" sz="1400" b="0" i="0" dirty="0">
                <a:effectLst/>
                <a:latin typeface="Ferrovial New"/>
              </a:rPr>
              <a:t>: ordenan a partir del elemento más pequeño de forma consecutiva.</a:t>
            </a:r>
            <a:br>
              <a:rPr lang="es-ES" sz="1400" b="0" i="0" dirty="0">
                <a:effectLst/>
                <a:latin typeface="Ferrovial New"/>
              </a:rPr>
            </a:br>
            <a:r>
              <a:rPr lang="es-ES" sz="1400" b="0" i="0" dirty="0">
                <a:effectLst/>
                <a:latin typeface="Ferrovial New"/>
              </a:rPr>
              <a:t>  * </a:t>
            </a:r>
            <a:r>
              <a:rPr lang="es-ES" sz="1400" b="1" i="0" dirty="0">
                <a:effectLst/>
                <a:latin typeface="Ferrovial New"/>
              </a:rPr>
              <a:t>Rápido:</a:t>
            </a:r>
            <a:r>
              <a:rPr lang="es-ES" sz="1400" b="0" i="0" dirty="0">
                <a:effectLst/>
                <a:latin typeface="Ferrovial New"/>
              </a:rPr>
              <a:t> eligen un elemento del conjunto y reubican el resto en torno a este en función de si son menores o mayores respecto a él.</a:t>
            </a:r>
            <a:br>
              <a:rPr lang="es-ES" sz="1400" b="0" i="0" dirty="0">
                <a:effectLst/>
                <a:latin typeface="Ferrovial New"/>
              </a:rPr>
            </a:br>
            <a:r>
              <a:rPr lang="es-ES" sz="1400" b="0" i="0" dirty="0">
                <a:effectLst/>
                <a:latin typeface="Ferrovial New"/>
              </a:rPr>
              <a:t>- </a:t>
            </a:r>
            <a:r>
              <a:rPr lang="es-ES" sz="1400" b="1" i="0" dirty="0">
                <a:effectLst/>
                <a:latin typeface="Ferrovial New"/>
              </a:rPr>
              <a:t>Algoritmos voraces:</a:t>
            </a:r>
            <a:r>
              <a:rPr lang="es-ES" sz="1400" b="0" i="0" dirty="0">
                <a:effectLst/>
                <a:latin typeface="Ferrovial New"/>
              </a:rPr>
              <a:t> se trata de un tipo de algoritmo aplicado a problemas de optimización y se utiliza para la toma de decisiones lógicas para llegar a una solución final global. Estos algoritmos no son reversibles una vez que se toma la decisión de ejecutarlos. </a:t>
            </a:r>
            <a:br>
              <a:rPr lang="es-ES" sz="1400" b="0" i="0" dirty="0">
                <a:effectLst/>
                <a:latin typeface="Ferrovial New"/>
              </a:rPr>
            </a:br>
            <a:r>
              <a:rPr lang="es-ES" sz="1400" b="0" i="0" dirty="0">
                <a:effectLst/>
                <a:latin typeface="Ferrovial New"/>
              </a:rPr>
              <a:t>- </a:t>
            </a:r>
            <a:r>
              <a:rPr lang="es-ES" sz="1400" b="1" i="0" dirty="0">
                <a:effectLst/>
                <a:latin typeface="Ferrovial New"/>
              </a:rPr>
              <a:t>Programación dinámica: </a:t>
            </a:r>
            <a:r>
              <a:rPr lang="es-ES" sz="1400" b="0" i="0" dirty="0">
                <a:effectLst/>
                <a:latin typeface="Ferrovial New"/>
              </a:rPr>
              <a:t>este tipo de algoritmo está asociado al método con el que se procesa el resultado. La solución de un elemento depende de la solución de una serie de problemas más pequeños, por lo que conforme se van solucionando subproblemas, se van almacenando las soluciones para que no sea necesario calcularlas nuevamente. Con la programación dinámica se reduce el tiempo de ejecución del algoritmo. </a:t>
            </a:r>
            <a:br>
              <a:rPr lang="es-ES" sz="1400" b="0" i="0" dirty="0">
                <a:effectLst/>
                <a:latin typeface="Ferrovial New"/>
              </a:rPr>
            </a:br>
            <a:r>
              <a:rPr lang="es-ES" sz="1400" b="0" i="0" dirty="0">
                <a:effectLst/>
                <a:latin typeface="Ferrovial New"/>
              </a:rPr>
              <a:t>- </a:t>
            </a:r>
            <a:r>
              <a:rPr lang="es-ES" sz="1400" b="1" i="0" dirty="0">
                <a:effectLst/>
                <a:latin typeface="Ferrovial New"/>
              </a:rPr>
              <a:t>Algoritmos probabilísticos: </a:t>
            </a:r>
            <a:r>
              <a:rPr lang="es-ES" sz="1400" b="0" i="0" dirty="0">
                <a:effectLst/>
                <a:latin typeface="Ferrovial New"/>
              </a:rPr>
              <a:t>este tipo de algoritmo basa sus resultados en el azar, de manera que, en líneas generales, se pueda obtener una buena solución para cualquier distribución aleatoria de </a:t>
            </a:r>
            <a:r>
              <a:rPr lang="es-ES" sz="1400" b="0" i="1" dirty="0">
                <a:effectLst/>
                <a:latin typeface="Ferrovial New"/>
              </a:rPr>
              <a:t>inputs </a:t>
            </a:r>
            <a:r>
              <a:rPr lang="es-ES" sz="1400" b="0" i="0" dirty="0">
                <a:effectLst/>
                <a:latin typeface="Ferrovial New"/>
              </a:rPr>
              <a:t>de entrada. El azar representa una optimización de tiempo respecto a si se determinara la mejor alternativa para cada caso individual. Se obtiene, en consecuencia, una buena solución a un problema para cualquier distribución de datos de entrada.</a:t>
            </a:r>
          </a:p>
        </p:txBody>
      </p:sp>
      <p:sp>
        <p:nvSpPr>
          <p:cNvPr id="3" name="Subtítulo 2">
            <a:extLst>
              <a:ext uri="{FF2B5EF4-FFF2-40B4-BE49-F238E27FC236}">
                <a16:creationId xmlns:a16="http://schemas.microsoft.com/office/drawing/2014/main" id="{415E848E-71C7-8436-CAA7-891A9A3CEB9D}"/>
              </a:ext>
            </a:extLst>
          </p:cNvPr>
          <p:cNvSpPr>
            <a:spLocks noGrp="1"/>
          </p:cNvSpPr>
          <p:nvPr>
            <p:ph type="subTitle" idx="1"/>
          </p:nvPr>
        </p:nvSpPr>
        <p:spPr>
          <a:xfrm>
            <a:off x="2692041" y="194453"/>
            <a:ext cx="5357600" cy="542147"/>
          </a:xfrm>
        </p:spPr>
        <p:txBody>
          <a:bodyPr/>
          <a:lstStyle/>
          <a:p>
            <a:r>
              <a:rPr lang="es-ES" b="1" i="0" dirty="0">
                <a:effectLst/>
                <a:latin typeface="Ferrovial New"/>
              </a:rPr>
              <a:t>¿Qué tipos de algoritmos existen?</a:t>
            </a:r>
          </a:p>
        </p:txBody>
      </p:sp>
    </p:spTree>
    <p:extLst>
      <p:ext uri="{BB962C8B-B14F-4D97-AF65-F5344CB8AC3E}">
        <p14:creationId xmlns:p14="http://schemas.microsoft.com/office/powerpoint/2010/main" val="1191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415E848E-71C7-8436-CAA7-891A9A3CEB9D}"/>
              </a:ext>
            </a:extLst>
          </p:cNvPr>
          <p:cNvSpPr>
            <a:spLocks noGrp="1"/>
          </p:cNvSpPr>
          <p:nvPr>
            <p:ph type="subTitle" idx="1"/>
          </p:nvPr>
        </p:nvSpPr>
        <p:spPr>
          <a:xfrm>
            <a:off x="2692041" y="194453"/>
            <a:ext cx="5357600" cy="542147"/>
          </a:xfrm>
        </p:spPr>
        <p:txBody>
          <a:bodyPr/>
          <a:lstStyle/>
          <a:p>
            <a:r>
              <a:rPr lang="es-ES" b="1" i="0" dirty="0">
                <a:effectLst/>
                <a:latin typeface="Ferrovial New"/>
              </a:rPr>
              <a:t>Ejemplos</a:t>
            </a:r>
          </a:p>
        </p:txBody>
      </p:sp>
      <p:pic>
        <p:nvPicPr>
          <p:cNvPr id="5" name="Imagen 4">
            <a:extLst>
              <a:ext uri="{FF2B5EF4-FFF2-40B4-BE49-F238E27FC236}">
                <a16:creationId xmlns:a16="http://schemas.microsoft.com/office/drawing/2014/main" id="{6AF7DEDF-9819-0843-2A1E-CBFA5E071CC3}"/>
              </a:ext>
            </a:extLst>
          </p:cNvPr>
          <p:cNvPicPr>
            <a:picLocks noChangeAspect="1"/>
          </p:cNvPicPr>
          <p:nvPr/>
        </p:nvPicPr>
        <p:blipFill>
          <a:blip r:embed="rId2"/>
          <a:stretch>
            <a:fillRect/>
          </a:stretch>
        </p:blipFill>
        <p:spPr>
          <a:xfrm>
            <a:off x="1239276" y="736600"/>
            <a:ext cx="2905530" cy="3658111"/>
          </a:xfrm>
          <a:prstGeom prst="rect">
            <a:avLst/>
          </a:prstGeom>
        </p:spPr>
      </p:pic>
      <p:pic>
        <p:nvPicPr>
          <p:cNvPr id="7" name="Imagen 6">
            <a:extLst>
              <a:ext uri="{FF2B5EF4-FFF2-40B4-BE49-F238E27FC236}">
                <a16:creationId xmlns:a16="http://schemas.microsoft.com/office/drawing/2014/main" id="{8785CD75-2440-16F5-126A-4FA212CBF085}"/>
              </a:ext>
            </a:extLst>
          </p:cNvPr>
          <p:cNvPicPr>
            <a:picLocks noChangeAspect="1"/>
          </p:cNvPicPr>
          <p:nvPr/>
        </p:nvPicPr>
        <p:blipFill>
          <a:blip r:embed="rId3"/>
          <a:stretch>
            <a:fillRect/>
          </a:stretch>
        </p:blipFill>
        <p:spPr>
          <a:xfrm>
            <a:off x="5156200" y="736600"/>
            <a:ext cx="3415008" cy="5241461"/>
          </a:xfrm>
          <a:prstGeom prst="rect">
            <a:avLst/>
          </a:prstGeom>
        </p:spPr>
      </p:pic>
      <p:pic>
        <p:nvPicPr>
          <p:cNvPr id="8" name="Imagen 7">
            <a:extLst>
              <a:ext uri="{FF2B5EF4-FFF2-40B4-BE49-F238E27FC236}">
                <a16:creationId xmlns:a16="http://schemas.microsoft.com/office/drawing/2014/main" id="{EFBDDD50-6DFB-674D-9880-F20C3FBD75C6}"/>
              </a:ext>
            </a:extLst>
          </p:cNvPr>
          <p:cNvPicPr>
            <a:picLocks noChangeAspect="1"/>
          </p:cNvPicPr>
          <p:nvPr/>
        </p:nvPicPr>
        <p:blipFill>
          <a:blip r:embed="rId4"/>
          <a:stretch>
            <a:fillRect/>
          </a:stretch>
        </p:blipFill>
        <p:spPr>
          <a:xfrm>
            <a:off x="3218191" y="4063222"/>
            <a:ext cx="2152650" cy="2600325"/>
          </a:xfrm>
          <a:prstGeom prst="rect">
            <a:avLst/>
          </a:prstGeom>
        </p:spPr>
      </p:pic>
      <p:sp>
        <p:nvSpPr>
          <p:cNvPr id="9" name="Rectángulo 8">
            <a:extLst>
              <a:ext uri="{FF2B5EF4-FFF2-40B4-BE49-F238E27FC236}">
                <a16:creationId xmlns:a16="http://schemas.microsoft.com/office/drawing/2014/main" id="{5DB173EF-42B4-5360-51CB-A2DBDB5AC55A}"/>
              </a:ext>
            </a:extLst>
          </p:cNvPr>
          <p:cNvSpPr/>
          <p:nvPr/>
        </p:nvSpPr>
        <p:spPr>
          <a:xfrm>
            <a:off x="7145865" y="4521200"/>
            <a:ext cx="1422400" cy="1456267"/>
          </a:xfrm>
          <a:prstGeom prst="rect">
            <a:avLst/>
          </a:prstGeom>
          <a:solidFill>
            <a:srgbClr val="9EAB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83820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41</TotalTime>
  <Words>685</Words>
  <Application>Microsoft Office PowerPoint</Application>
  <PresentationFormat>Panorámica</PresentationFormat>
  <Paragraphs>9</Paragraphs>
  <Slides>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Arial</vt:lpstr>
      <vt:lpstr>Ferrovial New</vt:lpstr>
      <vt:lpstr>MS Shell Dlg 2</vt:lpstr>
      <vt:lpstr>Wingdings</vt:lpstr>
      <vt:lpstr>Wingdings 3</vt:lpstr>
      <vt:lpstr>Madison</vt:lpstr>
      <vt:lpstr>Algoritmos</vt:lpstr>
      <vt:lpstr>En informática, se llaman algoritmos a:   el conjunto de instrucciones sistemáticas y previamente definidas que se utilizan para realizar una determinada tarea. Estas instrucciones están ordenadas y acotadas a manera de pasos a seguir para alcanzar un objetivo o meta.</vt:lpstr>
      <vt:lpstr>Independientemente del uso que se le dé a los algoritmos, todos guardan en común las siguientes características:  * Inicio y fin: parten de un estado inicial desde el cual ejecutan una serie de instrucciones para llegar a un estado final de salida o finalización. * Exactitud: deben indicar un orden claro, específico y lógico de instrucciones para la ejecución de cada paso, sin que exista espacio para la ambigüedad. * Secuencia: deben seguir una serie de pasos ordenados, entendibles y previamente establecidos.  * Completos: deben tener en cuenta todas las posibilidades y presentaciones del problema para ejecutar la solución exacta.  * Finitos: el número de pasos para ejecutar la tarea debe ser finito para darla por concluida.  * Abstractos: representan una guía o modelo para ordenar procesos. </vt:lpstr>
      <vt:lpstr>Según su sistema de signos, es decir, cómo se describen los pasos a seguir, los algoritmos pueden ser: - Cuantitativos y cualitativos: si funcionan a través de cálculos matemáticos o secuencias lógicas. - Computacionales o no computacionales: si requieren o no del uso de un ordenador para la solución o ejecución de una determinada tarea.   Según su función y estrategia, es decir, qué hacen y cómo lo hacen, existen cinco tipos de algoritmos: - Algoritmos de búsqueda: aquellos que encuentran uno o varios elementos que presenten un conjunto de propiedades dentro de una determinada estructura de datos. Las búsquedas pueden ser:   * Secuenciales: comparan el elemento a buscar con cada elemento del conjunto, hasta encontrarlo.   * Binarias: comparan el elemento de búsqueda con un elemento ubicado en el medio de una serie ordenada para determinar si son iguales.  - Algoritmo de ordenamiento: son los que se utilizan para reorganizar elementos de un listado, siguiendo unas pautas de orden numérico o alfanumérico. Pueden ser:   * De burbuja: comparan cada elemento de la lista a ordenar, intercambiando posiciones si no están ordenados correctamente.   * Por selección: ordenan a partir del elemento más pequeño de forma consecutiva.   * Rápido: eligen un elemento del conjunto y reubican el resto en torno a este en función de si son menores o mayores respecto a él. - Algoritmos voraces: se trata de un tipo de algoritmo aplicado a problemas de optimización y se utiliza para la toma de decisiones lógicas para llegar a una solución final global. Estos algoritmos no son reversibles una vez que se toma la decisión de ejecutarlos.  - Programación dinámica: este tipo de algoritmo está asociado al método con el que se procesa el resultado. La solución de un elemento depende de la solución de una serie de problemas más pequeños, por lo que conforme se van solucionando subproblemas, se van almacenando las soluciones para que no sea necesario calcularlas nuevamente. Con la programación dinámica se reduce el tiempo de ejecución del algoritmo.  - Algoritmos probabilísticos: este tipo de algoritmo basa sus resultados en el azar, de manera que, en líneas generales, se pueda obtener una buena solución para cualquier distribución aleatoria de inputs de entrada. El azar representa una optimización de tiempo respecto a si se determinara la mejor alternativa para cada caso individual. Se obtiene, en consecuencia, una buena solución a un problema para cualquier distribución de datos de entrada.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dc:title>
  <dc:creator>janluy  leonardo moreno  coronado</dc:creator>
  <cp:lastModifiedBy>janluy  leonardo moreno  coronado</cp:lastModifiedBy>
  <cp:revision>4</cp:revision>
  <dcterms:created xsi:type="dcterms:W3CDTF">2023-04-06T02:21:57Z</dcterms:created>
  <dcterms:modified xsi:type="dcterms:W3CDTF">2023-04-06T03:03:23Z</dcterms:modified>
</cp:coreProperties>
</file>