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2" r:id="rId7"/>
    <p:sldId id="263"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p:cViewPr varScale="1">
        <p:scale>
          <a:sx n="116" d="100"/>
          <a:sy n="116" d="100"/>
        </p:scale>
        <p:origin x="126" y="3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7FF91D-E0D0-458C-8577-3C3DDD9BE08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359755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FF91D-E0D0-458C-8577-3C3DDD9BE08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345597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FF91D-E0D0-458C-8577-3C3DDD9BE08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82466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FF91D-E0D0-458C-8577-3C3DDD9BE08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241774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7FF91D-E0D0-458C-8577-3C3DDD9BE08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52266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7FF91D-E0D0-458C-8577-3C3DDD9BE08D}"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19236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7FF91D-E0D0-458C-8577-3C3DDD9BE08D}" type="datetimeFigureOut">
              <a:rPr lang="en-US" smtClean="0"/>
              <a:t>10/21/2018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323627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7FF91D-E0D0-458C-8577-3C3DDD9BE08D}" type="datetimeFigureOut">
              <a:rPr lang="en-US" smtClean="0"/>
              <a:t>10/21/2018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100093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FF91D-E0D0-458C-8577-3C3DDD9BE08D}" type="datetimeFigureOut">
              <a:rPr lang="en-US" smtClean="0"/>
              <a:t>10/21/2018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412620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FF91D-E0D0-458C-8577-3C3DDD9BE08D}"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98263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FF91D-E0D0-458C-8577-3C3DDD9BE08D}"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207172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FF91D-E0D0-458C-8577-3C3DDD9BE08D}" type="datetimeFigureOut">
              <a:rPr lang="en-US" smtClean="0"/>
              <a:t>10/21/2018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DB423-4CC2-4181-AB95-8F4390DBE3B2}" type="slidenum">
              <a:rPr lang="en-US" smtClean="0"/>
              <a:t>‹#›</a:t>
            </a:fld>
            <a:endParaRPr lang="en-US"/>
          </a:p>
        </p:txBody>
      </p:sp>
    </p:spTree>
    <p:extLst>
      <p:ext uri="{BB962C8B-B14F-4D97-AF65-F5344CB8AC3E}">
        <p14:creationId xmlns:p14="http://schemas.microsoft.com/office/powerpoint/2010/main" val="754732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Gang of Four (</a:t>
            </a:r>
            <a:r>
              <a:rPr lang="en-US" dirty="0" err="1" smtClean="0"/>
              <a:t>GoF</a:t>
            </a:r>
            <a:r>
              <a:rPr lang="en-US" dirty="0" smtClean="0"/>
              <a:t>) Design Patterns in Perl</a:t>
            </a:r>
            <a:endParaRPr lang="en-US" dirty="0"/>
          </a:p>
        </p:txBody>
      </p:sp>
      <p:sp>
        <p:nvSpPr>
          <p:cNvPr id="3" name="Subtitle 2"/>
          <p:cNvSpPr>
            <a:spLocks noGrp="1"/>
          </p:cNvSpPr>
          <p:nvPr>
            <p:ph type="subTitle" idx="1"/>
          </p:nvPr>
        </p:nvSpPr>
        <p:spPr/>
        <p:txBody>
          <a:bodyPr>
            <a:normAutofit/>
          </a:bodyPr>
          <a:lstStyle/>
          <a:p>
            <a:r>
              <a:rPr lang="en-US" sz="4400" dirty="0" smtClean="0"/>
              <a:t>The Factory Pattern</a:t>
            </a:r>
            <a:endParaRPr lang="en-US" sz="4400" dirty="0"/>
          </a:p>
        </p:txBody>
      </p:sp>
    </p:spTree>
    <p:extLst>
      <p:ext uri="{BB962C8B-B14F-4D97-AF65-F5344CB8AC3E}">
        <p14:creationId xmlns:p14="http://schemas.microsoft.com/office/powerpoint/2010/main" val="3553061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9982200" cy="396875"/>
          </a:xfrm>
        </p:spPr>
        <p:txBody>
          <a:bodyPr>
            <a:normAutofit fontScale="90000"/>
          </a:bodyPr>
          <a:lstStyle/>
          <a:p>
            <a:pPr algn="ctr"/>
            <a:r>
              <a:rPr lang="en-US" dirty="0" smtClean="0"/>
              <a:t>Putting this into Production</a:t>
            </a:r>
            <a:endParaRPr lang="en-US" dirty="0"/>
          </a:p>
        </p:txBody>
      </p:sp>
      <p:pic>
        <p:nvPicPr>
          <p:cNvPr id="4" name="Picture 3"/>
          <p:cNvPicPr>
            <a:picLocks noChangeAspect="1"/>
          </p:cNvPicPr>
          <p:nvPr/>
        </p:nvPicPr>
        <p:blipFill>
          <a:blip r:embed="rId2"/>
          <a:stretch>
            <a:fillRect/>
          </a:stretch>
        </p:blipFill>
        <p:spPr>
          <a:xfrm>
            <a:off x="76200" y="762000"/>
            <a:ext cx="3514725" cy="3048000"/>
          </a:xfrm>
          <a:prstGeom prst="rect">
            <a:avLst/>
          </a:prstGeom>
        </p:spPr>
      </p:pic>
      <p:pic>
        <p:nvPicPr>
          <p:cNvPr id="5" name="Picture 4"/>
          <p:cNvPicPr>
            <a:picLocks noChangeAspect="1"/>
          </p:cNvPicPr>
          <p:nvPr/>
        </p:nvPicPr>
        <p:blipFill>
          <a:blip r:embed="rId3"/>
          <a:stretch>
            <a:fillRect/>
          </a:stretch>
        </p:blipFill>
        <p:spPr>
          <a:xfrm>
            <a:off x="3886200" y="762000"/>
            <a:ext cx="3457575" cy="4343400"/>
          </a:xfrm>
          <a:prstGeom prst="rect">
            <a:avLst/>
          </a:prstGeom>
        </p:spPr>
      </p:pic>
      <p:pic>
        <p:nvPicPr>
          <p:cNvPr id="6" name="Picture 5"/>
          <p:cNvPicPr>
            <a:picLocks noChangeAspect="1"/>
          </p:cNvPicPr>
          <p:nvPr/>
        </p:nvPicPr>
        <p:blipFill>
          <a:blip r:embed="rId4"/>
          <a:stretch>
            <a:fillRect/>
          </a:stretch>
        </p:blipFill>
        <p:spPr>
          <a:xfrm>
            <a:off x="7772400" y="762000"/>
            <a:ext cx="4286250" cy="4371975"/>
          </a:xfrm>
          <a:prstGeom prst="rect">
            <a:avLst/>
          </a:prstGeom>
        </p:spPr>
      </p:pic>
      <p:sp>
        <p:nvSpPr>
          <p:cNvPr id="7" name="Rectangular Callout 6"/>
          <p:cNvSpPr/>
          <p:nvPr/>
        </p:nvSpPr>
        <p:spPr>
          <a:xfrm>
            <a:off x="76200" y="4343400"/>
            <a:ext cx="2971800" cy="2397512"/>
          </a:xfrm>
          <a:prstGeom prst="wedgeRectCallout">
            <a:avLst>
              <a:gd name="adj1" fmla="val 1613"/>
              <a:gd name="adj2" fmla="val -99711"/>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u="sng" dirty="0" smtClean="0"/>
              <a:t>Edit Factory.pl</a:t>
            </a:r>
            <a:endParaRPr lang="en-US" b="1" u="sng" dirty="0" smtClean="0"/>
          </a:p>
          <a:p>
            <a:r>
              <a:rPr lang="en-US" dirty="0" smtClean="0"/>
              <a:t>-Move all of classes and save to lib/Factory.p</a:t>
            </a:r>
            <a:r>
              <a:rPr lang="en-US" dirty="0" smtClean="0"/>
              <a:t>m. </a:t>
            </a:r>
          </a:p>
          <a:p>
            <a:r>
              <a:rPr lang="en-US" dirty="0" smtClean="0"/>
              <a:t>-Update your lib path to include “lib”</a:t>
            </a:r>
          </a:p>
          <a:p>
            <a:r>
              <a:rPr lang="en-US" dirty="0" smtClean="0"/>
              <a:t>-Run in the debugger to verify</a:t>
            </a:r>
            <a:endParaRPr lang="en-US" dirty="0" smtClean="0"/>
          </a:p>
        </p:txBody>
      </p:sp>
      <p:sp>
        <p:nvSpPr>
          <p:cNvPr id="8" name="Rectangular Callout 7"/>
          <p:cNvSpPr/>
          <p:nvPr/>
        </p:nvSpPr>
        <p:spPr>
          <a:xfrm>
            <a:off x="3429000" y="5410200"/>
            <a:ext cx="3886200" cy="1447800"/>
          </a:xfrm>
          <a:prstGeom prst="wedgeRectCallout">
            <a:avLst>
              <a:gd name="adj1" fmla="val 7939"/>
              <a:gd name="adj2" fmla="val -95478"/>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u="sng" dirty="0" smtClean="0"/>
              <a:t>lib/Factory.pm</a:t>
            </a:r>
          </a:p>
          <a:p>
            <a:r>
              <a:rPr lang="en-US" dirty="0" smtClean="0"/>
              <a:t>Dump all classes except </a:t>
            </a:r>
            <a:r>
              <a:rPr lang="en-US" dirty="0" err="1" smtClean="0"/>
              <a:t>ShapeFactory</a:t>
            </a:r>
            <a:r>
              <a:rPr lang="en-US" dirty="0" smtClean="0"/>
              <a:t> to lib/Shapes.pm… use Shapes</a:t>
            </a:r>
          </a:p>
          <a:p>
            <a:r>
              <a:rPr lang="en-US" dirty="0" smtClean="0"/>
              <a:t>Update your lib path and verify </a:t>
            </a:r>
          </a:p>
        </p:txBody>
      </p:sp>
      <p:sp>
        <p:nvSpPr>
          <p:cNvPr id="9" name="Rectangular Callout 8"/>
          <p:cNvSpPr/>
          <p:nvPr/>
        </p:nvSpPr>
        <p:spPr>
          <a:xfrm>
            <a:off x="8229600" y="5334000"/>
            <a:ext cx="3657600" cy="1524000"/>
          </a:xfrm>
          <a:prstGeom prst="wedgeRectCallout">
            <a:avLst>
              <a:gd name="adj1" fmla="val -2503"/>
              <a:gd name="adj2" fmla="val -59135"/>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u="sng" dirty="0" smtClean="0"/>
              <a:t>lib/Shapes.pm</a:t>
            </a:r>
          </a:p>
          <a:p>
            <a:r>
              <a:rPr lang="en-US" dirty="0" smtClean="0"/>
              <a:t>end of the chain …you are good to go  .. No more modifications </a:t>
            </a:r>
          </a:p>
          <a:p>
            <a:r>
              <a:rPr lang="en-US" dirty="0" smtClean="0"/>
              <a:t>Verify </a:t>
            </a:r>
            <a:endParaRPr lang="en-US" dirty="0" smtClean="0"/>
          </a:p>
        </p:txBody>
      </p:sp>
    </p:spTree>
    <p:extLst>
      <p:ext uri="{BB962C8B-B14F-4D97-AF65-F5344CB8AC3E}">
        <p14:creationId xmlns:p14="http://schemas.microsoft.com/office/powerpoint/2010/main" val="204588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1"/>
            <a:ext cx="11811000" cy="457200"/>
          </a:xfrm>
        </p:spPr>
        <p:txBody>
          <a:bodyPr>
            <a:normAutofit fontScale="90000"/>
          </a:bodyPr>
          <a:lstStyle/>
          <a:p>
            <a:r>
              <a:rPr lang="en-US" dirty="0" smtClean="0"/>
              <a:t>Trust but Verify – Testing your Code</a:t>
            </a:r>
            <a:endParaRPr lang="en-US" dirty="0"/>
          </a:p>
        </p:txBody>
      </p:sp>
      <p:pic>
        <p:nvPicPr>
          <p:cNvPr id="4" name="Picture 3"/>
          <p:cNvPicPr>
            <a:picLocks noChangeAspect="1"/>
          </p:cNvPicPr>
          <p:nvPr/>
        </p:nvPicPr>
        <p:blipFill>
          <a:blip r:embed="rId2"/>
          <a:stretch>
            <a:fillRect/>
          </a:stretch>
        </p:blipFill>
        <p:spPr>
          <a:xfrm>
            <a:off x="6905625" y="914400"/>
            <a:ext cx="5286375" cy="4648200"/>
          </a:xfrm>
          <a:prstGeom prst="rect">
            <a:avLst/>
          </a:prstGeom>
        </p:spPr>
      </p:pic>
      <p:pic>
        <p:nvPicPr>
          <p:cNvPr id="5" name="Picture 4"/>
          <p:cNvPicPr>
            <a:picLocks noChangeAspect="1"/>
          </p:cNvPicPr>
          <p:nvPr/>
        </p:nvPicPr>
        <p:blipFill>
          <a:blip r:embed="rId3"/>
          <a:stretch>
            <a:fillRect/>
          </a:stretch>
        </p:blipFill>
        <p:spPr>
          <a:xfrm>
            <a:off x="228600" y="3352800"/>
            <a:ext cx="4752975" cy="1905000"/>
          </a:xfrm>
          <a:prstGeom prst="rect">
            <a:avLst/>
          </a:prstGeom>
        </p:spPr>
      </p:pic>
      <p:sp>
        <p:nvSpPr>
          <p:cNvPr id="7" name="Rectangular Callout 6"/>
          <p:cNvSpPr/>
          <p:nvPr/>
        </p:nvSpPr>
        <p:spPr>
          <a:xfrm>
            <a:off x="228600" y="1219200"/>
            <a:ext cx="6248400" cy="1295400"/>
          </a:xfrm>
          <a:prstGeom prst="wedgeRectCallout">
            <a:avLst>
              <a:gd name="adj1" fmla="val 55739"/>
              <a:gd name="adj2" fmla="val -21336"/>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u="sng" dirty="0" smtClean="0"/>
              <a:t>Create a file t/Factory1.t</a:t>
            </a:r>
          </a:p>
          <a:p>
            <a:r>
              <a:rPr lang="en-US" dirty="0" smtClean="0"/>
              <a:t>These are many of the test commands you will commonly use… there are many more. You will use 20% of the commands 80% of the time.. Plan accordingly!</a:t>
            </a:r>
          </a:p>
          <a:p>
            <a:endParaRPr lang="en-US" b="1" u="sng" dirty="0" smtClean="0"/>
          </a:p>
        </p:txBody>
      </p:sp>
      <p:sp>
        <p:nvSpPr>
          <p:cNvPr id="9" name="Rectangular Callout 8"/>
          <p:cNvSpPr/>
          <p:nvPr/>
        </p:nvSpPr>
        <p:spPr>
          <a:xfrm>
            <a:off x="76200" y="5486400"/>
            <a:ext cx="2590800" cy="1135566"/>
          </a:xfrm>
          <a:prstGeom prst="wedgeRectCallout">
            <a:avLst>
              <a:gd name="adj1" fmla="val 64359"/>
              <a:gd name="adj2" fmla="val 2199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This is from </a:t>
            </a:r>
            <a:r>
              <a:rPr lang="en-US" b="1" u="sng" dirty="0" smtClean="0"/>
              <a:t>prove</a:t>
            </a:r>
            <a:r>
              <a:rPr lang="en-US" dirty="0" smtClean="0"/>
              <a:t>. Useful when you have many test files and want to run them all.</a:t>
            </a:r>
            <a:endParaRPr lang="en-US" dirty="0" smtClean="0"/>
          </a:p>
        </p:txBody>
      </p:sp>
      <p:pic>
        <p:nvPicPr>
          <p:cNvPr id="10" name="Picture 9"/>
          <p:cNvPicPr>
            <a:picLocks noChangeAspect="1"/>
          </p:cNvPicPr>
          <p:nvPr/>
        </p:nvPicPr>
        <p:blipFill>
          <a:blip r:embed="rId4"/>
          <a:stretch>
            <a:fillRect/>
          </a:stretch>
        </p:blipFill>
        <p:spPr>
          <a:xfrm>
            <a:off x="3065888" y="6229350"/>
            <a:ext cx="9096375" cy="628650"/>
          </a:xfrm>
          <a:prstGeom prst="rect">
            <a:avLst/>
          </a:prstGeom>
        </p:spPr>
      </p:pic>
      <p:sp>
        <p:nvSpPr>
          <p:cNvPr id="11" name="Rectangular Callout 10"/>
          <p:cNvSpPr/>
          <p:nvPr/>
        </p:nvSpPr>
        <p:spPr>
          <a:xfrm>
            <a:off x="228600" y="2743200"/>
            <a:ext cx="6248400" cy="457200"/>
          </a:xfrm>
          <a:prstGeom prst="wedgeRectCallout">
            <a:avLst>
              <a:gd name="adj1" fmla="val 6126"/>
              <a:gd name="adj2" fmla="val 161591"/>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This is output from </a:t>
            </a:r>
            <a:r>
              <a:rPr lang="en-US" dirty="0" err="1" smtClean="0"/>
              <a:t>perl</a:t>
            </a:r>
            <a:r>
              <a:rPr lang="en-US" dirty="0" smtClean="0"/>
              <a:t> –d t/Factory.t</a:t>
            </a:r>
            <a:endParaRPr lang="en-US" dirty="0" smtClean="0"/>
          </a:p>
        </p:txBody>
      </p:sp>
    </p:spTree>
    <p:extLst>
      <p:ext uri="{BB962C8B-B14F-4D97-AF65-F5344CB8AC3E}">
        <p14:creationId xmlns:p14="http://schemas.microsoft.com/office/powerpoint/2010/main" val="1485846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1"/>
            <a:ext cx="11811000" cy="457200"/>
          </a:xfrm>
        </p:spPr>
        <p:txBody>
          <a:bodyPr>
            <a:normAutofit fontScale="90000"/>
          </a:bodyPr>
          <a:lstStyle/>
          <a:p>
            <a:r>
              <a:rPr lang="en-US" dirty="0" smtClean="0"/>
              <a:t>Trust but Verify – Testing your Code – Part 2</a:t>
            </a:r>
            <a:endParaRPr lang="en-US" dirty="0"/>
          </a:p>
        </p:txBody>
      </p:sp>
      <p:sp>
        <p:nvSpPr>
          <p:cNvPr id="7" name="Rectangular Callout 6"/>
          <p:cNvSpPr/>
          <p:nvPr/>
        </p:nvSpPr>
        <p:spPr>
          <a:xfrm>
            <a:off x="152400" y="2819400"/>
            <a:ext cx="6248400" cy="2133600"/>
          </a:xfrm>
          <a:prstGeom prst="wedgeRectCallout">
            <a:avLst>
              <a:gd name="adj1" fmla="val 55739"/>
              <a:gd name="adj2" fmla="val -21336"/>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This is why you should not print messages inside your objects. These are the kinds of hoops you have to go thru to test STDOUT printing. </a:t>
            </a:r>
          </a:p>
          <a:p>
            <a:endParaRPr lang="en-US" dirty="0" smtClean="0"/>
          </a:p>
          <a:p>
            <a:r>
              <a:rPr lang="en-US" dirty="0" smtClean="0"/>
              <a:t>You are far better off returning a string and testing that. You can print that string inside the method, if you must!</a:t>
            </a:r>
          </a:p>
        </p:txBody>
      </p:sp>
      <p:pic>
        <p:nvPicPr>
          <p:cNvPr id="6" name="Picture 5"/>
          <p:cNvPicPr>
            <a:picLocks noChangeAspect="1"/>
          </p:cNvPicPr>
          <p:nvPr/>
        </p:nvPicPr>
        <p:blipFill>
          <a:blip r:embed="rId2"/>
          <a:stretch>
            <a:fillRect/>
          </a:stretch>
        </p:blipFill>
        <p:spPr>
          <a:xfrm>
            <a:off x="6858000" y="2209800"/>
            <a:ext cx="4953000" cy="3190875"/>
          </a:xfrm>
          <a:prstGeom prst="rect">
            <a:avLst/>
          </a:prstGeom>
        </p:spPr>
      </p:pic>
    </p:spTree>
    <p:extLst>
      <p:ext uri="{BB962C8B-B14F-4D97-AF65-F5344CB8AC3E}">
        <p14:creationId xmlns:p14="http://schemas.microsoft.com/office/powerpoint/2010/main" val="1034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377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Factory pattern</a:t>
            </a:r>
            <a:endParaRPr lang="en-US" dirty="0"/>
          </a:p>
        </p:txBody>
      </p:sp>
      <p:sp>
        <p:nvSpPr>
          <p:cNvPr id="3" name="Content Placeholder 2"/>
          <p:cNvSpPr>
            <a:spLocks noGrp="1"/>
          </p:cNvSpPr>
          <p:nvPr>
            <p:ph idx="1"/>
          </p:nvPr>
        </p:nvSpPr>
        <p:spPr/>
        <p:txBody>
          <a:bodyPr/>
          <a:lstStyle/>
          <a:p>
            <a:r>
              <a:rPr lang="en-US" dirty="0"/>
              <a:t>Factory pattern is one of the most used design patterns in Java. This type of design pattern comes under creational pattern as this pattern provides one of the best ways to create an object.</a:t>
            </a:r>
          </a:p>
          <a:p>
            <a:r>
              <a:rPr lang="en-US" dirty="0"/>
              <a:t>In Factory pattern, we create object without exposing the creation logic to the client and refer to newly created object using a common interface.</a:t>
            </a:r>
          </a:p>
          <a:p>
            <a:r>
              <a:rPr lang="en-US" dirty="0" smtClean="0"/>
              <a:t>Note: This definition pulled from https://www.tutorialspoint.com/design_pattern/factory_pattern.htm</a:t>
            </a:r>
            <a:endParaRPr lang="en-US" dirty="0"/>
          </a:p>
        </p:txBody>
      </p:sp>
    </p:spTree>
    <p:extLst>
      <p:ext uri="{BB962C8B-B14F-4D97-AF65-F5344CB8AC3E}">
        <p14:creationId xmlns:p14="http://schemas.microsoft.com/office/powerpoint/2010/main" val="2186845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 </a:t>
            </a:r>
            <a:endParaRPr lang="en-US" dirty="0"/>
          </a:p>
        </p:txBody>
      </p:sp>
      <p:sp>
        <p:nvSpPr>
          <p:cNvPr id="3" name="Content Placeholder 2"/>
          <p:cNvSpPr>
            <a:spLocks noGrp="1"/>
          </p:cNvSpPr>
          <p:nvPr>
            <p:ph idx="1"/>
          </p:nvPr>
        </p:nvSpPr>
        <p:spPr/>
        <p:txBody>
          <a:bodyPr/>
          <a:lstStyle/>
          <a:p>
            <a:r>
              <a:rPr lang="en-US" dirty="0"/>
              <a:t>We're going to create a </a:t>
            </a:r>
            <a:r>
              <a:rPr lang="en-US" i="1" dirty="0"/>
              <a:t>Shape</a:t>
            </a:r>
            <a:r>
              <a:rPr lang="en-US" dirty="0"/>
              <a:t> interface and concrete classes implementing the </a:t>
            </a:r>
            <a:r>
              <a:rPr lang="en-US" i="1" dirty="0"/>
              <a:t>Shape</a:t>
            </a:r>
            <a:r>
              <a:rPr lang="en-US" dirty="0"/>
              <a:t> interface. A factory class </a:t>
            </a:r>
            <a:r>
              <a:rPr lang="en-US" i="1" dirty="0" err="1"/>
              <a:t>ShapeFactory</a:t>
            </a:r>
            <a:r>
              <a:rPr lang="en-US" dirty="0"/>
              <a:t> is defined as a next step.</a:t>
            </a:r>
          </a:p>
          <a:p>
            <a:r>
              <a:rPr lang="en-US" i="1" dirty="0" err="1"/>
              <a:t>FactoryPatternDemo</a:t>
            </a:r>
            <a:r>
              <a:rPr lang="en-US" dirty="0"/>
              <a:t>, our demo class will use </a:t>
            </a:r>
            <a:r>
              <a:rPr lang="en-US" i="1" dirty="0" err="1"/>
              <a:t>ShapeFactory</a:t>
            </a:r>
            <a:r>
              <a:rPr lang="en-US" dirty="0"/>
              <a:t> to get a </a:t>
            </a:r>
            <a:r>
              <a:rPr lang="en-US" i="1" dirty="0" err="1"/>
              <a:t>Shape</a:t>
            </a:r>
            <a:r>
              <a:rPr lang="en-US" dirty="0" err="1"/>
              <a:t>object</a:t>
            </a:r>
            <a:r>
              <a:rPr lang="en-US" dirty="0"/>
              <a:t>. It will pass information (</a:t>
            </a:r>
            <a:r>
              <a:rPr lang="en-US" i="1" dirty="0"/>
              <a:t>CIRCLE / RECTANGLE / SQUARE</a:t>
            </a:r>
            <a:r>
              <a:rPr lang="en-US" dirty="0"/>
              <a:t>) to </a:t>
            </a:r>
            <a:r>
              <a:rPr lang="en-US" i="1" dirty="0" err="1"/>
              <a:t>ShapeFactory</a:t>
            </a:r>
            <a:r>
              <a:rPr lang="en-US" dirty="0"/>
              <a:t> to get the type of object it needs.</a:t>
            </a:r>
          </a:p>
          <a:p>
            <a:endParaRPr lang="en-US" dirty="0"/>
          </a:p>
        </p:txBody>
      </p:sp>
    </p:spTree>
    <p:extLst>
      <p:ext uri="{BB962C8B-B14F-4D97-AF65-F5344CB8AC3E}">
        <p14:creationId xmlns:p14="http://schemas.microsoft.com/office/powerpoint/2010/main" val="177802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2675"/>
          </a:xfrm>
        </p:spPr>
        <p:txBody>
          <a:bodyPr/>
          <a:lstStyle/>
          <a:p>
            <a:r>
              <a:rPr lang="en-US" dirty="0" smtClean="0"/>
              <a:t>Class Diagram for Factory Pattern</a:t>
            </a:r>
            <a:endParaRPr lang="en-US" dirty="0"/>
          </a:p>
        </p:txBody>
      </p:sp>
      <p:pic>
        <p:nvPicPr>
          <p:cNvPr id="5" name="Picture 4"/>
          <p:cNvPicPr>
            <a:picLocks noChangeAspect="1"/>
          </p:cNvPicPr>
          <p:nvPr/>
        </p:nvPicPr>
        <p:blipFill>
          <a:blip r:embed="rId2"/>
          <a:stretch>
            <a:fillRect/>
          </a:stretch>
        </p:blipFill>
        <p:spPr>
          <a:xfrm>
            <a:off x="2819400" y="1676400"/>
            <a:ext cx="8791575" cy="5343939"/>
          </a:xfrm>
          <a:prstGeom prst="rect">
            <a:avLst/>
          </a:prstGeom>
        </p:spPr>
      </p:pic>
      <p:sp>
        <p:nvSpPr>
          <p:cNvPr id="6" name="Rectangular Callout 5"/>
          <p:cNvSpPr/>
          <p:nvPr/>
        </p:nvSpPr>
        <p:spPr>
          <a:xfrm>
            <a:off x="152400" y="1981200"/>
            <a:ext cx="1981200" cy="1371600"/>
          </a:xfrm>
          <a:prstGeom prst="wedgeRectCallout">
            <a:avLst>
              <a:gd name="adj1" fmla="val 195302"/>
              <a:gd name="adj2" fmla="val -335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No interfaces in Perl, use abstract classes instead</a:t>
            </a:r>
          </a:p>
        </p:txBody>
      </p:sp>
      <p:sp>
        <p:nvSpPr>
          <p:cNvPr id="8" name="Rectangular Callout 7"/>
          <p:cNvSpPr/>
          <p:nvPr/>
        </p:nvSpPr>
        <p:spPr>
          <a:xfrm>
            <a:off x="228600" y="3581400"/>
            <a:ext cx="1981200" cy="1371600"/>
          </a:xfrm>
          <a:prstGeom prst="wedgeRectCallout">
            <a:avLst>
              <a:gd name="adj1" fmla="val 109185"/>
              <a:gd name="adj2" fmla="val 7225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These are concrete classes</a:t>
            </a:r>
          </a:p>
        </p:txBody>
      </p:sp>
    </p:spTree>
    <p:extLst>
      <p:ext uri="{BB962C8B-B14F-4D97-AF65-F5344CB8AC3E}">
        <p14:creationId xmlns:p14="http://schemas.microsoft.com/office/powerpoint/2010/main" val="152916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Factory pattern</a:t>
            </a:r>
            <a:endParaRPr lang="en-US" dirty="0"/>
          </a:p>
        </p:txBody>
      </p:sp>
      <p:sp>
        <p:nvSpPr>
          <p:cNvPr id="3" name="Content Placeholder 2"/>
          <p:cNvSpPr>
            <a:spLocks noGrp="1"/>
          </p:cNvSpPr>
          <p:nvPr>
            <p:ph idx="1"/>
          </p:nvPr>
        </p:nvSpPr>
        <p:spPr/>
        <p:txBody>
          <a:bodyPr/>
          <a:lstStyle/>
          <a:p>
            <a:r>
              <a:rPr lang="en-US" dirty="0" smtClean="0"/>
              <a:t>Create you driver script</a:t>
            </a:r>
          </a:p>
          <a:p>
            <a:r>
              <a:rPr lang="en-US" dirty="0" smtClean="0"/>
              <a:t>Create your abstract class(s)</a:t>
            </a:r>
          </a:p>
          <a:p>
            <a:r>
              <a:rPr lang="en-US" dirty="0" smtClean="0"/>
              <a:t>Create your concrete class(s)</a:t>
            </a:r>
          </a:p>
          <a:p>
            <a:r>
              <a:rPr lang="en-US" dirty="0" smtClean="0"/>
              <a:t>Create the Factory class to instantiate selected concrete class</a:t>
            </a:r>
          </a:p>
          <a:p>
            <a:r>
              <a:rPr lang="en-US" dirty="0" smtClean="0"/>
              <a:t>Test each method of each concrete class</a:t>
            </a:r>
            <a:endParaRPr lang="en-US" dirty="0"/>
          </a:p>
        </p:txBody>
      </p:sp>
    </p:spTree>
    <p:extLst>
      <p:ext uri="{BB962C8B-B14F-4D97-AF65-F5344CB8AC3E}">
        <p14:creationId xmlns:p14="http://schemas.microsoft.com/office/powerpoint/2010/main" val="88078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run</a:t>
            </a:r>
            <a:endParaRPr lang="en-US" dirty="0"/>
          </a:p>
        </p:txBody>
      </p:sp>
      <p:pic>
        <p:nvPicPr>
          <p:cNvPr id="4" name="Picture 3"/>
          <p:cNvPicPr>
            <a:picLocks noChangeAspect="1"/>
          </p:cNvPicPr>
          <p:nvPr/>
        </p:nvPicPr>
        <p:blipFill>
          <a:blip r:embed="rId2"/>
          <a:stretch>
            <a:fillRect/>
          </a:stretch>
        </p:blipFill>
        <p:spPr>
          <a:xfrm>
            <a:off x="7315200" y="685800"/>
            <a:ext cx="4162425" cy="3733800"/>
          </a:xfrm>
          <a:prstGeom prst="rect">
            <a:avLst/>
          </a:prstGeom>
        </p:spPr>
      </p:pic>
      <p:pic>
        <p:nvPicPr>
          <p:cNvPr id="5" name="Picture 4"/>
          <p:cNvPicPr>
            <a:picLocks noChangeAspect="1"/>
          </p:cNvPicPr>
          <p:nvPr/>
        </p:nvPicPr>
        <p:blipFill>
          <a:blip r:embed="rId3"/>
          <a:stretch>
            <a:fillRect/>
          </a:stretch>
        </p:blipFill>
        <p:spPr>
          <a:xfrm>
            <a:off x="5638800" y="4572000"/>
            <a:ext cx="5895975" cy="1895475"/>
          </a:xfrm>
          <a:prstGeom prst="rect">
            <a:avLst/>
          </a:prstGeom>
        </p:spPr>
      </p:pic>
      <p:sp>
        <p:nvSpPr>
          <p:cNvPr id="6" name="Rectangular Callout 5"/>
          <p:cNvSpPr/>
          <p:nvPr/>
        </p:nvSpPr>
        <p:spPr>
          <a:xfrm>
            <a:off x="304800" y="1600200"/>
            <a:ext cx="4191000" cy="1676400"/>
          </a:xfrm>
          <a:prstGeom prst="wedgeRectCallout">
            <a:avLst>
              <a:gd name="adj1" fmla="val 117076"/>
              <a:gd name="adj2" fmla="val -17988"/>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Create a file called Factory_demo.pl</a:t>
            </a:r>
          </a:p>
          <a:p>
            <a:r>
              <a:rPr lang="en-US" dirty="0" smtClean="0"/>
              <a:t>Open your debugger in another window</a:t>
            </a:r>
          </a:p>
          <a:p>
            <a:r>
              <a:rPr lang="en-US" dirty="0" smtClean="0"/>
              <a:t>Create all the class stubs and run inside the debugger </a:t>
            </a:r>
          </a:p>
        </p:txBody>
      </p:sp>
      <p:sp>
        <p:nvSpPr>
          <p:cNvPr id="10" name="Rectangular Callout 9"/>
          <p:cNvSpPr/>
          <p:nvPr/>
        </p:nvSpPr>
        <p:spPr>
          <a:xfrm>
            <a:off x="304800" y="4495800"/>
            <a:ext cx="4191000" cy="1676400"/>
          </a:xfrm>
          <a:prstGeom prst="wedgeRectCallout">
            <a:avLst>
              <a:gd name="adj1" fmla="val 76366"/>
              <a:gd name="adj2" fmla="val 4628"/>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Open your debugger in another window</a:t>
            </a:r>
          </a:p>
          <a:p>
            <a:r>
              <a:rPr lang="en-US" dirty="0" smtClean="0"/>
              <a:t>Run </a:t>
            </a:r>
            <a:r>
              <a:rPr lang="en-US" dirty="0" smtClean="0"/>
              <a:t>your script </a:t>
            </a:r>
            <a:r>
              <a:rPr lang="en-US" dirty="0" smtClean="0"/>
              <a:t>inside the debugger ..no errors! ..</a:t>
            </a:r>
            <a:r>
              <a:rPr lang="en-US" dirty="0" err="1" smtClean="0"/>
              <a:t>wooHoo</a:t>
            </a:r>
            <a:endParaRPr lang="en-US" dirty="0" smtClean="0"/>
          </a:p>
        </p:txBody>
      </p:sp>
    </p:spTree>
    <p:extLst>
      <p:ext uri="{BB962C8B-B14F-4D97-AF65-F5344CB8AC3E}">
        <p14:creationId xmlns:p14="http://schemas.microsoft.com/office/powerpoint/2010/main" val="288173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3581400" cy="320675"/>
          </a:xfrm>
        </p:spPr>
        <p:txBody>
          <a:bodyPr>
            <a:normAutofit fontScale="90000"/>
          </a:bodyPr>
          <a:lstStyle/>
          <a:p>
            <a:r>
              <a:rPr lang="en-US" dirty="0" smtClean="0"/>
              <a:t>Building it out</a:t>
            </a:r>
            <a:endParaRPr lang="en-US" dirty="0"/>
          </a:p>
        </p:txBody>
      </p:sp>
      <p:sp>
        <p:nvSpPr>
          <p:cNvPr id="11" name="Rectangular Callout 10"/>
          <p:cNvSpPr/>
          <p:nvPr/>
        </p:nvSpPr>
        <p:spPr>
          <a:xfrm>
            <a:off x="152400" y="5715000"/>
            <a:ext cx="6477000" cy="304800"/>
          </a:xfrm>
          <a:prstGeom prst="wedgeRectCallout">
            <a:avLst>
              <a:gd name="adj1" fmla="val 53434"/>
              <a:gd name="adj2" fmla="val -457"/>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Note Factory instantiation.</a:t>
            </a:r>
          </a:p>
        </p:txBody>
      </p:sp>
      <p:sp>
        <p:nvSpPr>
          <p:cNvPr id="10" name="Rectangular Callout 9"/>
          <p:cNvSpPr/>
          <p:nvPr/>
        </p:nvSpPr>
        <p:spPr>
          <a:xfrm>
            <a:off x="304800" y="685800"/>
            <a:ext cx="5334000" cy="762000"/>
          </a:xfrm>
          <a:prstGeom prst="wedgeRectCallout">
            <a:avLst>
              <a:gd name="adj1" fmla="val -19174"/>
              <a:gd name="adj2" fmla="val 69018"/>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Use R and c to reset and rerun your script. Note the type of $</a:t>
            </a:r>
            <a:r>
              <a:rPr lang="en-US" dirty="0" err="1" smtClean="0"/>
              <a:t>oShapeFactory</a:t>
            </a:r>
            <a:r>
              <a:rPr lang="en-US" dirty="0" smtClean="0"/>
              <a:t> and $</a:t>
            </a:r>
            <a:r>
              <a:rPr lang="en-US" dirty="0" err="1" smtClean="0"/>
              <a:t>oShape</a:t>
            </a:r>
            <a:endParaRPr lang="en-US" dirty="0" smtClean="0"/>
          </a:p>
        </p:txBody>
      </p:sp>
      <p:pic>
        <p:nvPicPr>
          <p:cNvPr id="9" name="Picture 8"/>
          <p:cNvPicPr>
            <a:picLocks noChangeAspect="1"/>
          </p:cNvPicPr>
          <p:nvPr/>
        </p:nvPicPr>
        <p:blipFill>
          <a:blip r:embed="rId2"/>
          <a:stretch>
            <a:fillRect/>
          </a:stretch>
        </p:blipFill>
        <p:spPr>
          <a:xfrm>
            <a:off x="6915150" y="685800"/>
            <a:ext cx="5276850" cy="6048375"/>
          </a:xfrm>
          <a:prstGeom prst="rect">
            <a:avLst/>
          </a:prstGeom>
        </p:spPr>
      </p:pic>
      <p:sp>
        <p:nvSpPr>
          <p:cNvPr id="6" name="Rectangular Callout 5"/>
          <p:cNvSpPr/>
          <p:nvPr/>
        </p:nvSpPr>
        <p:spPr>
          <a:xfrm>
            <a:off x="152400" y="4495800"/>
            <a:ext cx="6477000" cy="1066800"/>
          </a:xfrm>
          <a:prstGeom prst="wedgeRectCallout">
            <a:avLst>
              <a:gd name="adj1" fmla="val 53922"/>
              <a:gd name="adj2" fmla="val -145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Note arrows in class diagram. Outbound arrows indicate </a:t>
            </a:r>
            <a:r>
              <a:rPr lang="en-US" b="1" u="sng" dirty="0" smtClean="0"/>
              <a:t>inheritance</a:t>
            </a:r>
            <a:r>
              <a:rPr lang="en-US" dirty="0" smtClean="0"/>
              <a:t> (our @ISA) or inbound arrows for </a:t>
            </a:r>
            <a:r>
              <a:rPr lang="en-US" b="1" u="sng" dirty="0" smtClean="0"/>
              <a:t>use</a:t>
            </a:r>
            <a:r>
              <a:rPr lang="en-US" dirty="0" smtClean="0"/>
              <a:t>. Currently, a</a:t>
            </a:r>
            <a:r>
              <a:rPr lang="en-US" dirty="0" smtClean="0"/>
              <a:t>ll the classes are in</a:t>
            </a:r>
            <a:r>
              <a:rPr lang="en-US" dirty="0" smtClean="0"/>
              <a:t> the same file, so they are in the symbol table and so they  can be </a:t>
            </a:r>
            <a:r>
              <a:rPr lang="en-US" b="1" u="sng" dirty="0" smtClean="0"/>
              <a:t>“used” </a:t>
            </a:r>
            <a:r>
              <a:rPr lang="en-US" dirty="0" smtClean="0"/>
              <a:t>directly. </a:t>
            </a:r>
          </a:p>
        </p:txBody>
      </p:sp>
      <p:sp>
        <p:nvSpPr>
          <p:cNvPr id="12" name="Rectangular Callout 11"/>
          <p:cNvSpPr/>
          <p:nvPr/>
        </p:nvSpPr>
        <p:spPr>
          <a:xfrm>
            <a:off x="152400" y="6172200"/>
            <a:ext cx="6477000" cy="304800"/>
          </a:xfrm>
          <a:prstGeom prst="wedgeRectCallout">
            <a:avLst>
              <a:gd name="adj1" fmla="val 54501"/>
              <a:gd name="adj2" fmla="val -44359"/>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Note Shape instantiation and calling the draw method</a:t>
            </a:r>
          </a:p>
        </p:txBody>
      </p:sp>
      <p:sp>
        <p:nvSpPr>
          <p:cNvPr id="15" name="Rectangular Callout 14"/>
          <p:cNvSpPr/>
          <p:nvPr/>
        </p:nvSpPr>
        <p:spPr>
          <a:xfrm>
            <a:off x="152400" y="3733800"/>
            <a:ext cx="6477000" cy="609600"/>
          </a:xfrm>
          <a:prstGeom prst="wedgeRectCallout">
            <a:avLst>
              <a:gd name="adj1" fmla="val 57021"/>
              <a:gd name="adj2" fmla="val -288957"/>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Add an “if ladder” to create the desired object. We will refactor this later… let’s get it working first!</a:t>
            </a:r>
          </a:p>
        </p:txBody>
      </p:sp>
      <p:pic>
        <p:nvPicPr>
          <p:cNvPr id="13" name="Picture 12"/>
          <p:cNvPicPr>
            <a:picLocks noChangeAspect="1"/>
          </p:cNvPicPr>
          <p:nvPr/>
        </p:nvPicPr>
        <p:blipFill>
          <a:blip r:embed="rId3"/>
          <a:stretch>
            <a:fillRect/>
          </a:stretch>
        </p:blipFill>
        <p:spPr>
          <a:xfrm>
            <a:off x="304800" y="1676400"/>
            <a:ext cx="5105400" cy="1704975"/>
          </a:xfrm>
          <a:prstGeom prst="rect">
            <a:avLst/>
          </a:prstGeom>
        </p:spPr>
      </p:pic>
    </p:spTree>
    <p:extLst>
      <p:ext uri="{BB962C8B-B14F-4D97-AF65-F5344CB8AC3E}">
        <p14:creationId xmlns:p14="http://schemas.microsoft.com/office/powerpoint/2010/main" val="49998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3581400" cy="320675"/>
          </a:xfrm>
        </p:spPr>
        <p:txBody>
          <a:bodyPr>
            <a:normAutofit fontScale="90000"/>
          </a:bodyPr>
          <a:lstStyle/>
          <a:p>
            <a:r>
              <a:rPr lang="en-US" dirty="0" smtClean="0"/>
              <a:t>Refactoring</a:t>
            </a:r>
            <a:endParaRPr lang="en-US" dirty="0"/>
          </a:p>
        </p:txBody>
      </p:sp>
      <p:sp>
        <p:nvSpPr>
          <p:cNvPr id="11" name="Rectangular Callout 10"/>
          <p:cNvSpPr/>
          <p:nvPr/>
        </p:nvSpPr>
        <p:spPr>
          <a:xfrm>
            <a:off x="152400" y="4495800"/>
            <a:ext cx="4953000" cy="914400"/>
          </a:xfrm>
          <a:prstGeom prst="wedgeRectCallout">
            <a:avLst>
              <a:gd name="adj1" fmla="val 63963"/>
              <a:gd name="adj2" fmla="val 25153"/>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This is an example calling the parent method and wrapping code before and after the parent method call.</a:t>
            </a:r>
          </a:p>
        </p:txBody>
      </p:sp>
      <p:sp>
        <p:nvSpPr>
          <p:cNvPr id="6" name="Rectangular Callout 5"/>
          <p:cNvSpPr/>
          <p:nvPr/>
        </p:nvSpPr>
        <p:spPr>
          <a:xfrm>
            <a:off x="76200" y="609600"/>
            <a:ext cx="5181600" cy="457200"/>
          </a:xfrm>
          <a:prstGeom prst="wedgeRectCallout">
            <a:avLst>
              <a:gd name="adj1" fmla="val 64037"/>
              <a:gd name="adj2" fmla="val -29201"/>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Always a good idea to separate data from code.</a:t>
            </a:r>
          </a:p>
        </p:txBody>
      </p:sp>
      <p:sp>
        <p:nvSpPr>
          <p:cNvPr id="12" name="Rectangular Callout 11"/>
          <p:cNvSpPr/>
          <p:nvPr/>
        </p:nvSpPr>
        <p:spPr>
          <a:xfrm>
            <a:off x="152400" y="5867400"/>
            <a:ext cx="4953000" cy="762000"/>
          </a:xfrm>
          <a:prstGeom prst="wedgeRectCallout">
            <a:avLst>
              <a:gd name="adj1" fmla="val 66439"/>
              <a:gd name="adj2" fmla="val 12714"/>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Left these methods </a:t>
            </a:r>
            <a:r>
              <a:rPr lang="en-US" dirty="0" err="1" smtClean="0"/>
              <a:t>in..could</a:t>
            </a:r>
            <a:r>
              <a:rPr lang="en-US" dirty="0" smtClean="0"/>
              <a:t> easily just use the inherited methods too</a:t>
            </a:r>
          </a:p>
        </p:txBody>
      </p:sp>
      <p:pic>
        <p:nvPicPr>
          <p:cNvPr id="3" name="Picture 2"/>
          <p:cNvPicPr>
            <a:picLocks noChangeAspect="1"/>
          </p:cNvPicPr>
          <p:nvPr/>
        </p:nvPicPr>
        <p:blipFill>
          <a:blip r:embed="rId2"/>
          <a:stretch>
            <a:fillRect/>
          </a:stretch>
        </p:blipFill>
        <p:spPr>
          <a:xfrm>
            <a:off x="5852764" y="3717"/>
            <a:ext cx="6315075" cy="6772275"/>
          </a:xfrm>
          <a:prstGeom prst="rect">
            <a:avLst/>
          </a:prstGeom>
        </p:spPr>
      </p:pic>
      <p:sp>
        <p:nvSpPr>
          <p:cNvPr id="14" name="Rectangular Callout 13"/>
          <p:cNvSpPr/>
          <p:nvPr/>
        </p:nvSpPr>
        <p:spPr>
          <a:xfrm>
            <a:off x="76200" y="1219200"/>
            <a:ext cx="5181600" cy="609600"/>
          </a:xfrm>
          <a:prstGeom prst="wedgeRectCallout">
            <a:avLst>
              <a:gd name="adj1" fmla="val 63391"/>
              <a:gd name="adj2" fmla="val -1761"/>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Further, encapsulate the data and only divulge </a:t>
            </a:r>
            <a:r>
              <a:rPr lang="en-US" dirty="0" err="1" smtClean="0"/>
              <a:t>whats</a:t>
            </a:r>
            <a:r>
              <a:rPr lang="en-US" dirty="0" smtClean="0"/>
              <a:t> needed</a:t>
            </a:r>
          </a:p>
        </p:txBody>
      </p:sp>
      <p:sp>
        <p:nvSpPr>
          <p:cNvPr id="15" name="Rectangular Callout 14"/>
          <p:cNvSpPr/>
          <p:nvPr/>
        </p:nvSpPr>
        <p:spPr>
          <a:xfrm>
            <a:off x="76200" y="2133600"/>
            <a:ext cx="5181600" cy="685800"/>
          </a:xfrm>
          <a:prstGeom prst="wedgeRectCallout">
            <a:avLst>
              <a:gd name="adj1" fmla="val 64037"/>
              <a:gd name="adj2" fmla="val -29201"/>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We can add as much data as we like and the code won’t change</a:t>
            </a:r>
            <a:endParaRPr lang="en-US" dirty="0" smtClean="0"/>
          </a:p>
        </p:txBody>
      </p:sp>
      <p:sp>
        <p:nvSpPr>
          <p:cNvPr id="16" name="Rectangular Callout 15"/>
          <p:cNvSpPr/>
          <p:nvPr/>
        </p:nvSpPr>
        <p:spPr>
          <a:xfrm>
            <a:off x="76200" y="3048000"/>
            <a:ext cx="5181600" cy="838200"/>
          </a:xfrm>
          <a:prstGeom prst="wedgeRectCallout">
            <a:avLst>
              <a:gd name="adj1" fmla="val 59948"/>
              <a:gd name="adj2" fmla="val 43970"/>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Here we add functionality without modifying existing </a:t>
            </a:r>
            <a:r>
              <a:rPr lang="en-US" dirty="0" err="1" smtClean="0"/>
              <a:t>code..just</a:t>
            </a:r>
            <a:r>
              <a:rPr lang="en-US" dirty="0" smtClean="0"/>
              <a:t> </a:t>
            </a:r>
            <a:r>
              <a:rPr lang="en-US" dirty="0" err="1" smtClean="0"/>
              <a:t>cut’n’paste</a:t>
            </a:r>
            <a:r>
              <a:rPr lang="en-US" dirty="0" smtClean="0"/>
              <a:t> …mindfully!</a:t>
            </a:r>
          </a:p>
        </p:txBody>
      </p:sp>
    </p:spTree>
    <p:extLst>
      <p:ext uri="{BB962C8B-B14F-4D97-AF65-F5344CB8AC3E}">
        <p14:creationId xmlns:p14="http://schemas.microsoft.com/office/powerpoint/2010/main" val="1517878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320675"/>
          </a:xfrm>
        </p:spPr>
        <p:txBody>
          <a:bodyPr>
            <a:normAutofit fontScale="90000"/>
          </a:bodyPr>
          <a:lstStyle/>
          <a:p>
            <a:r>
              <a:rPr lang="en-US" dirty="0" smtClean="0"/>
              <a:t>Refactoring – the driver section</a:t>
            </a:r>
            <a:endParaRPr lang="en-US" dirty="0"/>
          </a:p>
        </p:txBody>
      </p:sp>
      <p:sp>
        <p:nvSpPr>
          <p:cNvPr id="16" name="Rectangular Callout 15"/>
          <p:cNvSpPr/>
          <p:nvPr/>
        </p:nvSpPr>
        <p:spPr>
          <a:xfrm>
            <a:off x="5486400" y="4495800"/>
            <a:ext cx="5181600" cy="838200"/>
          </a:xfrm>
          <a:prstGeom prst="wedgeRectCallout">
            <a:avLst>
              <a:gd name="adj1" fmla="val -58201"/>
              <a:gd name="adj2" fmla="val -3923"/>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Rerun in the debugger, verify the output for all Shapes and Actions</a:t>
            </a:r>
          </a:p>
        </p:txBody>
      </p:sp>
      <p:pic>
        <p:nvPicPr>
          <p:cNvPr id="4" name="Picture 3"/>
          <p:cNvPicPr>
            <a:picLocks noChangeAspect="1"/>
          </p:cNvPicPr>
          <p:nvPr/>
        </p:nvPicPr>
        <p:blipFill>
          <a:blip r:embed="rId2"/>
          <a:stretch>
            <a:fillRect/>
          </a:stretch>
        </p:blipFill>
        <p:spPr>
          <a:xfrm>
            <a:off x="228600" y="3505200"/>
            <a:ext cx="4810125" cy="3143250"/>
          </a:xfrm>
          <a:prstGeom prst="rect">
            <a:avLst/>
          </a:prstGeom>
        </p:spPr>
      </p:pic>
      <p:pic>
        <p:nvPicPr>
          <p:cNvPr id="5" name="Picture 4"/>
          <p:cNvPicPr>
            <a:picLocks noChangeAspect="1"/>
          </p:cNvPicPr>
          <p:nvPr/>
        </p:nvPicPr>
        <p:blipFill>
          <a:blip r:embed="rId3"/>
          <a:stretch>
            <a:fillRect/>
          </a:stretch>
        </p:blipFill>
        <p:spPr>
          <a:xfrm>
            <a:off x="6096000" y="990600"/>
            <a:ext cx="5860961" cy="3276600"/>
          </a:xfrm>
          <a:prstGeom prst="rect">
            <a:avLst/>
          </a:prstGeom>
        </p:spPr>
      </p:pic>
      <p:sp>
        <p:nvSpPr>
          <p:cNvPr id="15" name="Rectangular Callout 14"/>
          <p:cNvSpPr/>
          <p:nvPr/>
        </p:nvSpPr>
        <p:spPr>
          <a:xfrm>
            <a:off x="381000" y="1143000"/>
            <a:ext cx="4876800" cy="1676400"/>
          </a:xfrm>
          <a:prstGeom prst="wedgeRectCallout">
            <a:avLst>
              <a:gd name="adj1" fmla="val 71354"/>
              <a:gd name="adj2" fmla="val 10710"/>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Clean up the code. Call up hi level method of each “factory”. Just ‘</a:t>
            </a:r>
            <a:r>
              <a:rPr lang="en-US" dirty="0" err="1" smtClean="0"/>
              <a:t>cuz</a:t>
            </a:r>
            <a:r>
              <a:rPr lang="en-US" dirty="0" smtClean="0"/>
              <a:t> u can touch the details, doesn’t mean you should! </a:t>
            </a:r>
            <a:endParaRPr lang="en-US" dirty="0" smtClean="0"/>
          </a:p>
        </p:txBody>
      </p:sp>
    </p:spTree>
    <p:extLst>
      <p:ext uri="{BB962C8B-B14F-4D97-AF65-F5344CB8AC3E}">
        <p14:creationId xmlns:p14="http://schemas.microsoft.com/office/powerpoint/2010/main" val="3444396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628</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The Gang of Four (GoF) Design Patterns in Perl</vt:lpstr>
      <vt:lpstr>What is the Factory pattern</vt:lpstr>
      <vt:lpstr>Implementation </vt:lpstr>
      <vt:lpstr>Class Diagram for Factory Pattern</vt:lpstr>
      <vt:lpstr>Steps to create Factory pattern</vt:lpstr>
      <vt:lpstr>The first run</vt:lpstr>
      <vt:lpstr>Building it out</vt:lpstr>
      <vt:lpstr>Refactoring</vt:lpstr>
      <vt:lpstr>Refactoring – the driver section</vt:lpstr>
      <vt:lpstr>Putting this into Production</vt:lpstr>
      <vt:lpstr>Trust but Verify – Testing your Code</vt:lpstr>
      <vt:lpstr>Trust but Verify – Testing your Code – Part 2</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Gang of Four (Gof) Design Patterns in Perl</dc:title>
  <dc:creator>jjs</dc:creator>
  <cp:lastModifiedBy>jjs</cp:lastModifiedBy>
  <cp:revision>21</cp:revision>
  <dcterms:created xsi:type="dcterms:W3CDTF">2018-10-21T10:30:23Z</dcterms:created>
  <dcterms:modified xsi:type="dcterms:W3CDTF">2018-10-21T19:00:11Z</dcterms:modified>
</cp:coreProperties>
</file>