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70" r:id="rId5"/>
    <p:sldId id="262" r:id="rId6"/>
    <p:sldId id="271" r:id="rId7"/>
    <p:sldId id="272" r:id="rId8"/>
    <p:sldId id="273" r:id="rId9"/>
    <p:sldId id="274" r:id="rId10"/>
    <p:sldId id="275" r:id="rId11"/>
    <p:sldId id="276" r:id="rId12"/>
    <p:sldId id="277" r:id="rId13"/>
    <p:sldId id="278" r:id="rId14"/>
    <p:sldId id="279"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p:cViewPr varScale="1">
        <p:scale>
          <a:sx n="116" d="100"/>
          <a:sy n="116" d="100"/>
        </p:scale>
        <p:origin x="126" y="3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59755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45597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82466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241774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FF91D-E0D0-458C-8577-3C3DDD9BE0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52266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7FF91D-E0D0-458C-8577-3C3DDD9BE08D}"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19236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7FF91D-E0D0-458C-8577-3C3DDD9BE08D}"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23627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7FF91D-E0D0-458C-8577-3C3DDD9BE08D}"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10009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FF91D-E0D0-458C-8577-3C3DDD9BE08D}"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41262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FF91D-E0D0-458C-8577-3C3DDD9BE08D}"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98263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FF91D-E0D0-458C-8577-3C3DDD9BE08D}"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207172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FF91D-E0D0-458C-8577-3C3DDD9BE08D}" type="datetimeFigureOut">
              <a:rPr lang="en-US" smtClean="0"/>
              <a:t>10/27/2018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DB423-4CC2-4181-AB95-8F4390DBE3B2}" type="slidenum">
              <a:rPr lang="en-US" smtClean="0"/>
              <a:t>‹#›</a:t>
            </a:fld>
            <a:endParaRPr lang="en-US"/>
          </a:p>
        </p:txBody>
      </p:sp>
    </p:spTree>
    <p:extLst>
      <p:ext uri="{BB962C8B-B14F-4D97-AF65-F5344CB8AC3E}">
        <p14:creationId xmlns:p14="http://schemas.microsoft.com/office/powerpoint/2010/main" val="75473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anman27929/OOP_perl" TargetMode="External"/><Relationship Id="rId2" Type="http://schemas.openxmlformats.org/officeDocument/2006/relationships/hyperlink" Target="https://stackify.com/solid-design-princip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Gang of Four (</a:t>
            </a:r>
            <a:r>
              <a:rPr lang="en-US" dirty="0" err="1" smtClean="0"/>
              <a:t>GoF</a:t>
            </a:r>
            <a:r>
              <a:rPr lang="en-US" dirty="0" smtClean="0"/>
              <a:t>) Design Patterns in Perl</a:t>
            </a:r>
            <a:endParaRPr lang="en-US" dirty="0"/>
          </a:p>
        </p:txBody>
      </p:sp>
      <p:sp>
        <p:nvSpPr>
          <p:cNvPr id="3" name="Subtitle 2"/>
          <p:cNvSpPr>
            <a:spLocks noGrp="1"/>
          </p:cNvSpPr>
          <p:nvPr>
            <p:ph type="subTitle" idx="1"/>
          </p:nvPr>
        </p:nvSpPr>
        <p:spPr/>
        <p:txBody>
          <a:bodyPr>
            <a:normAutofit/>
          </a:bodyPr>
          <a:lstStyle/>
          <a:p>
            <a:r>
              <a:rPr lang="en-US" sz="4400" dirty="0" smtClean="0"/>
              <a:t>The </a:t>
            </a:r>
            <a:r>
              <a:rPr lang="en-US" sz="4400" dirty="0" smtClean="0"/>
              <a:t>Abstract Factory </a:t>
            </a:r>
            <a:r>
              <a:rPr lang="en-US" sz="4400" dirty="0" smtClean="0"/>
              <a:t>Pattern</a:t>
            </a:r>
            <a:endParaRPr lang="en-US" sz="4400" dirty="0"/>
          </a:p>
        </p:txBody>
      </p:sp>
    </p:spTree>
    <p:extLst>
      <p:ext uri="{BB962C8B-B14F-4D97-AF65-F5344CB8AC3E}">
        <p14:creationId xmlns:p14="http://schemas.microsoft.com/office/powerpoint/2010/main" val="3553061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7086600" cy="625475"/>
          </a:xfrm>
        </p:spPr>
        <p:txBody>
          <a:bodyPr>
            <a:normAutofit fontScale="90000"/>
          </a:bodyPr>
          <a:lstStyle/>
          <a:p>
            <a:r>
              <a:rPr lang="en-US" dirty="0" smtClean="0"/>
              <a:t>Add the Scrollbar abstract product and concrete classes</a:t>
            </a:r>
            <a:endParaRPr lang="en-US" dirty="0"/>
          </a:p>
        </p:txBody>
      </p:sp>
      <p:sp>
        <p:nvSpPr>
          <p:cNvPr id="5" name="Rectangular Callout 4"/>
          <p:cNvSpPr/>
          <p:nvPr/>
        </p:nvSpPr>
        <p:spPr>
          <a:xfrm>
            <a:off x="381000" y="1371600"/>
            <a:ext cx="4445000" cy="838200"/>
          </a:xfrm>
          <a:prstGeom prst="wedgeRectCallout">
            <a:avLst>
              <a:gd name="adj1" fmla="val 117412"/>
              <a:gd name="adj2" fmla="val -2812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a:t>
            </a:r>
            <a:r>
              <a:rPr lang="en-US" dirty="0" err="1" smtClean="0"/>
              <a:t>AbstractClass</a:t>
            </a:r>
            <a:r>
              <a:rPr lang="en-US" dirty="0" smtClean="0"/>
              <a:t> </a:t>
            </a:r>
            <a:r>
              <a:rPr lang="en-US" dirty="0" err="1" smtClean="0"/>
              <a:t>AbstractScrollbar</a:t>
            </a:r>
            <a:r>
              <a:rPr lang="en-US" dirty="0" smtClean="0"/>
              <a:t>.</a:t>
            </a:r>
            <a:endParaRPr lang="en-US" dirty="0" smtClean="0"/>
          </a:p>
        </p:txBody>
      </p:sp>
      <p:pic>
        <p:nvPicPr>
          <p:cNvPr id="4" name="Picture 3"/>
          <p:cNvPicPr>
            <a:picLocks noChangeAspect="1"/>
          </p:cNvPicPr>
          <p:nvPr/>
        </p:nvPicPr>
        <p:blipFill>
          <a:blip r:embed="rId2"/>
          <a:stretch>
            <a:fillRect/>
          </a:stretch>
        </p:blipFill>
        <p:spPr>
          <a:xfrm>
            <a:off x="7933810" y="1371600"/>
            <a:ext cx="4276725" cy="4619625"/>
          </a:xfrm>
          <a:prstGeom prst="rect">
            <a:avLst/>
          </a:prstGeom>
        </p:spPr>
      </p:pic>
      <p:sp>
        <p:nvSpPr>
          <p:cNvPr id="9" name="Rectangular Callout 8"/>
          <p:cNvSpPr/>
          <p:nvPr/>
        </p:nvSpPr>
        <p:spPr>
          <a:xfrm>
            <a:off x="381000" y="2590800"/>
            <a:ext cx="4445000" cy="381000"/>
          </a:xfrm>
          <a:prstGeom prst="wedgeRectCallout">
            <a:avLst>
              <a:gd name="adj1" fmla="val 118524"/>
              <a:gd name="adj2" fmla="val -9495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some methods for testing</a:t>
            </a:r>
            <a:endParaRPr lang="en-US" dirty="0" smtClean="0"/>
          </a:p>
        </p:txBody>
      </p:sp>
      <p:sp>
        <p:nvSpPr>
          <p:cNvPr id="11" name="Rectangular Callout 10"/>
          <p:cNvSpPr/>
          <p:nvPr/>
        </p:nvSpPr>
        <p:spPr>
          <a:xfrm>
            <a:off x="381000" y="4343400"/>
            <a:ext cx="4445000" cy="685800"/>
          </a:xfrm>
          <a:prstGeom prst="wedgeRectCallout">
            <a:avLst>
              <a:gd name="adj1" fmla="val 118524"/>
              <a:gd name="adj2" fmla="val -9495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classes for each of the product families</a:t>
            </a:r>
          </a:p>
        </p:txBody>
      </p:sp>
    </p:spTree>
    <p:extLst>
      <p:ext uri="{BB962C8B-B14F-4D97-AF65-F5344CB8AC3E}">
        <p14:creationId xmlns:p14="http://schemas.microsoft.com/office/powerpoint/2010/main" val="236353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
            <a:ext cx="11201400" cy="990600"/>
          </a:xfrm>
        </p:spPr>
        <p:txBody>
          <a:bodyPr>
            <a:normAutofit fontScale="90000"/>
          </a:bodyPr>
          <a:lstStyle/>
          <a:p>
            <a:r>
              <a:rPr lang="en-US" dirty="0" smtClean="0"/>
              <a:t>Create concrete Factory classes for Windows and Mac</a:t>
            </a:r>
            <a:endParaRPr lang="en-US" dirty="0"/>
          </a:p>
        </p:txBody>
      </p:sp>
      <p:sp>
        <p:nvSpPr>
          <p:cNvPr id="5" name="Rectangular Callout 4"/>
          <p:cNvSpPr/>
          <p:nvPr/>
        </p:nvSpPr>
        <p:spPr>
          <a:xfrm>
            <a:off x="304800" y="1219200"/>
            <a:ext cx="3886200" cy="2057400"/>
          </a:xfrm>
          <a:prstGeom prst="wedgeRectCallout">
            <a:avLst>
              <a:gd name="adj1" fmla="val 85192"/>
              <a:gd name="adj2" fmla="val -1240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Concrete Class </a:t>
            </a:r>
            <a:r>
              <a:rPr lang="en-US" dirty="0" err="1" smtClean="0"/>
              <a:t>WindowsFactory</a:t>
            </a:r>
            <a:r>
              <a:rPr lang="en-US" dirty="0" smtClean="0"/>
              <a:t>. For the most part you can </a:t>
            </a:r>
            <a:r>
              <a:rPr lang="en-US" dirty="0" err="1" smtClean="0"/>
              <a:t>cut’n’paste</a:t>
            </a:r>
            <a:r>
              <a:rPr lang="en-US" dirty="0" smtClean="0"/>
              <a:t> the </a:t>
            </a:r>
            <a:r>
              <a:rPr lang="en-US" dirty="0" err="1" smtClean="0"/>
              <a:t>LinuxFactory</a:t>
            </a:r>
            <a:r>
              <a:rPr lang="en-US" dirty="0" smtClean="0"/>
              <a:t> and replac</a:t>
            </a:r>
            <a:r>
              <a:rPr lang="en-US" dirty="0" smtClean="0"/>
              <a:t>e all ‘Linux” with “Windows”. Just remember, </a:t>
            </a:r>
            <a:r>
              <a:rPr lang="en-US" dirty="0" err="1" smtClean="0"/>
              <a:t>cut’n’paste</a:t>
            </a:r>
            <a:r>
              <a:rPr lang="en-US" dirty="0" smtClean="0"/>
              <a:t> is considered by many to a code smell and is the source of many bugs… You have been warned!</a:t>
            </a:r>
            <a:endParaRPr lang="en-US" dirty="0" smtClean="0"/>
          </a:p>
        </p:txBody>
      </p:sp>
      <p:pic>
        <p:nvPicPr>
          <p:cNvPr id="6" name="Picture 5"/>
          <p:cNvPicPr>
            <a:picLocks noChangeAspect="1"/>
          </p:cNvPicPr>
          <p:nvPr/>
        </p:nvPicPr>
        <p:blipFill>
          <a:blip r:embed="rId2"/>
          <a:stretch>
            <a:fillRect/>
          </a:stretch>
        </p:blipFill>
        <p:spPr>
          <a:xfrm>
            <a:off x="5715000" y="1143000"/>
            <a:ext cx="6477000" cy="4714875"/>
          </a:xfrm>
          <a:prstGeom prst="rect">
            <a:avLst/>
          </a:prstGeom>
        </p:spPr>
      </p:pic>
    </p:spTree>
    <p:extLst>
      <p:ext uri="{BB962C8B-B14F-4D97-AF65-F5344CB8AC3E}">
        <p14:creationId xmlns:p14="http://schemas.microsoft.com/office/powerpoint/2010/main" val="93245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11000" cy="1325563"/>
          </a:xfrm>
        </p:spPr>
        <p:txBody>
          <a:bodyPr/>
          <a:lstStyle/>
          <a:p>
            <a:r>
              <a:rPr lang="en-US" dirty="0" smtClean="0"/>
              <a:t>Update your tests for the Windows and Mac class</a:t>
            </a:r>
            <a:endParaRPr lang="en-US" dirty="0"/>
          </a:p>
        </p:txBody>
      </p:sp>
      <p:sp>
        <p:nvSpPr>
          <p:cNvPr id="6" name="Rectangular Callout 5"/>
          <p:cNvSpPr/>
          <p:nvPr/>
        </p:nvSpPr>
        <p:spPr>
          <a:xfrm>
            <a:off x="152400" y="1828800"/>
            <a:ext cx="4495800" cy="990599"/>
          </a:xfrm>
          <a:prstGeom prst="wedgeRectCallout">
            <a:avLst>
              <a:gd name="adj1" fmla="val 60238"/>
              <a:gd name="adj2" fmla="val 910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Each of the Windows and Mac classes are instantiated and tested. Careful </a:t>
            </a:r>
            <a:r>
              <a:rPr lang="en-US" dirty="0" err="1" smtClean="0"/>
              <a:t>cut’n’paste</a:t>
            </a:r>
            <a:r>
              <a:rPr lang="en-US" dirty="0" smtClean="0"/>
              <a:t> from the Linux classes will serve you well!</a:t>
            </a:r>
            <a:endParaRPr lang="en-US" dirty="0" smtClean="0"/>
          </a:p>
        </p:txBody>
      </p:sp>
      <p:sp>
        <p:nvSpPr>
          <p:cNvPr id="10" name="Rectangular Callout 9"/>
          <p:cNvSpPr/>
          <p:nvPr/>
        </p:nvSpPr>
        <p:spPr>
          <a:xfrm>
            <a:off x="5029200" y="6096000"/>
            <a:ext cx="7162800" cy="685800"/>
          </a:xfrm>
          <a:prstGeom prst="wedgeRectCallout">
            <a:avLst>
              <a:gd name="adj1" fmla="val -54986"/>
              <a:gd name="adj2" fmla="val 1150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Debugger output from complete version of test script</a:t>
            </a:r>
            <a:endParaRPr lang="en-US" dirty="0" smtClean="0"/>
          </a:p>
        </p:txBody>
      </p:sp>
      <p:pic>
        <p:nvPicPr>
          <p:cNvPr id="3" name="Picture 2"/>
          <p:cNvPicPr>
            <a:picLocks noChangeAspect="1"/>
          </p:cNvPicPr>
          <p:nvPr/>
        </p:nvPicPr>
        <p:blipFill>
          <a:blip r:embed="rId2"/>
          <a:stretch>
            <a:fillRect/>
          </a:stretch>
        </p:blipFill>
        <p:spPr>
          <a:xfrm>
            <a:off x="5243641" y="1828800"/>
            <a:ext cx="6962775" cy="2209800"/>
          </a:xfrm>
          <a:prstGeom prst="rect">
            <a:avLst/>
          </a:prstGeom>
        </p:spPr>
      </p:pic>
      <p:pic>
        <p:nvPicPr>
          <p:cNvPr id="5" name="Picture 4"/>
          <p:cNvPicPr>
            <a:picLocks noChangeAspect="1"/>
          </p:cNvPicPr>
          <p:nvPr/>
        </p:nvPicPr>
        <p:blipFill>
          <a:blip r:embed="rId3"/>
          <a:stretch>
            <a:fillRect/>
          </a:stretch>
        </p:blipFill>
        <p:spPr>
          <a:xfrm>
            <a:off x="0" y="2981325"/>
            <a:ext cx="4638675" cy="3876675"/>
          </a:xfrm>
          <a:prstGeom prst="rect">
            <a:avLst/>
          </a:prstGeom>
        </p:spPr>
      </p:pic>
    </p:spTree>
    <p:extLst>
      <p:ext uri="{BB962C8B-B14F-4D97-AF65-F5344CB8AC3E}">
        <p14:creationId xmlns:p14="http://schemas.microsoft.com/office/powerpoint/2010/main" val="310624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11000" cy="1325563"/>
          </a:xfrm>
        </p:spPr>
        <p:txBody>
          <a:bodyPr/>
          <a:lstStyle/>
          <a:p>
            <a:r>
              <a:rPr lang="en-US" dirty="0" smtClean="0"/>
              <a:t>How well does this pattern handle change? </a:t>
            </a:r>
            <a:br>
              <a:rPr lang="en-US" dirty="0" smtClean="0"/>
            </a:br>
            <a:r>
              <a:rPr lang="en-US" dirty="0" smtClean="0"/>
              <a:t>Adding a method to an existing class </a:t>
            </a:r>
            <a:endParaRPr lang="en-US" dirty="0"/>
          </a:p>
        </p:txBody>
      </p:sp>
      <p:sp>
        <p:nvSpPr>
          <p:cNvPr id="6" name="Rectangular Callout 5"/>
          <p:cNvSpPr/>
          <p:nvPr/>
        </p:nvSpPr>
        <p:spPr>
          <a:xfrm>
            <a:off x="4800600" y="1752600"/>
            <a:ext cx="3581400" cy="990599"/>
          </a:xfrm>
          <a:prstGeom prst="wedgeRectCallout">
            <a:avLst>
              <a:gd name="adj1" fmla="val -59141"/>
              <a:gd name="adj2" fmla="val 1409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1. We add the </a:t>
            </a:r>
            <a:r>
              <a:rPr lang="en-US" dirty="0" err="1" smtClean="0"/>
              <a:t>unfocus</a:t>
            </a:r>
            <a:r>
              <a:rPr lang="en-US" dirty="0" smtClean="0"/>
              <a:t>() method to the </a:t>
            </a:r>
            <a:r>
              <a:rPr lang="en-US" dirty="0" err="1" smtClean="0"/>
              <a:t>AbstractButton</a:t>
            </a:r>
            <a:r>
              <a:rPr lang="en-US" dirty="0" smtClean="0"/>
              <a:t> class</a:t>
            </a:r>
            <a:endParaRPr lang="en-US" dirty="0" smtClean="0"/>
          </a:p>
        </p:txBody>
      </p:sp>
      <p:sp>
        <p:nvSpPr>
          <p:cNvPr id="10" name="Rectangular Callout 9"/>
          <p:cNvSpPr/>
          <p:nvPr/>
        </p:nvSpPr>
        <p:spPr>
          <a:xfrm>
            <a:off x="4800600" y="2895600"/>
            <a:ext cx="7162800" cy="685800"/>
          </a:xfrm>
          <a:prstGeom prst="wedgeRectCallout">
            <a:avLst>
              <a:gd name="adj1" fmla="val -242"/>
              <a:gd name="adj2" fmla="val 12922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3. Run test script and verify the output</a:t>
            </a:r>
            <a:endParaRPr lang="en-US" dirty="0" smtClean="0"/>
          </a:p>
        </p:txBody>
      </p:sp>
      <p:pic>
        <p:nvPicPr>
          <p:cNvPr id="4" name="Picture 3"/>
          <p:cNvPicPr>
            <a:picLocks noChangeAspect="1"/>
          </p:cNvPicPr>
          <p:nvPr/>
        </p:nvPicPr>
        <p:blipFill>
          <a:blip r:embed="rId2"/>
          <a:stretch>
            <a:fillRect/>
          </a:stretch>
        </p:blipFill>
        <p:spPr>
          <a:xfrm>
            <a:off x="228600" y="1676400"/>
            <a:ext cx="4200525" cy="2524125"/>
          </a:xfrm>
          <a:prstGeom prst="rect">
            <a:avLst/>
          </a:prstGeom>
        </p:spPr>
      </p:pic>
      <p:pic>
        <p:nvPicPr>
          <p:cNvPr id="7" name="Picture 6"/>
          <p:cNvPicPr>
            <a:picLocks noChangeAspect="1"/>
          </p:cNvPicPr>
          <p:nvPr/>
        </p:nvPicPr>
        <p:blipFill>
          <a:blip r:embed="rId3"/>
          <a:stretch>
            <a:fillRect/>
          </a:stretch>
        </p:blipFill>
        <p:spPr>
          <a:xfrm>
            <a:off x="228600" y="6019800"/>
            <a:ext cx="7267575" cy="723900"/>
          </a:xfrm>
          <a:prstGeom prst="rect">
            <a:avLst/>
          </a:prstGeom>
        </p:spPr>
      </p:pic>
      <p:sp>
        <p:nvSpPr>
          <p:cNvPr id="9" name="Rectangular Callout 8"/>
          <p:cNvSpPr/>
          <p:nvPr/>
        </p:nvSpPr>
        <p:spPr>
          <a:xfrm>
            <a:off x="304800" y="4876800"/>
            <a:ext cx="5181600" cy="762000"/>
          </a:xfrm>
          <a:prstGeom prst="wedgeRectCallout">
            <a:avLst>
              <a:gd name="adj1" fmla="val -30980"/>
              <a:gd name="adj2" fmla="val 9691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2. Add the test code to the test script</a:t>
            </a:r>
            <a:endParaRPr lang="en-US" dirty="0" smtClean="0"/>
          </a:p>
        </p:txBody>
      </p:sp>
      <p:pic>
        <p:nvPicPr>
          <p:cNvPr id="8" name="Picture 7"/>
          <p:cNvPicPr>
            <a:picLocks noChangeAspect="1"/>
          </p:cNvPicPr>
          <p:nvPr/>
        </p:nvPicPr>
        <p:blipFill>
          <a:blip r:embed="rId4"/>
          <a:stretch>
            <a:fillRect/>
          </a:stretch>
        </p:blipFill>
        <p:spPr>
          <a:xfrm>
            <a:off x="8382000" y="4114800"/>
            <a:ext cx="3571875" cy="771525"/>
          </a:xfrm>
          <a:prstGeom prst="rect">
            <a:avLst/>
          </a:prstGeom>
        </p:spPr>
      </p:pic>
    </p:spTree>
    <p:extLst>
      <p:ext uri="{BB962C8B-B14F-4D97-AF65-F5344CB8AC3E}">
        <p14:creationId xmlns:p14="http://schemas.microsoft.com/office/powerpoint/2010/main" val="383997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11000" cy="1325563"/>
          </a:xfrm>
        </p:spPr>
        <p:txBody>
          <a:bodyPr/>
          <a:lstStyle/>
          <a:p>
            <a:r>
              <a:rPr lang="en-US" dirty="0" smtClean="0"/>
              <a:t>How well does this pattern handle change? </a:t>
            </a:r>
            <a:br>
              <a:rPr lang="en-US" dirty="0" smtClean="0"/>
            </a:br>
            <a:r>
              <a:rPr lang="en-US" dirty="0" smtClean="0"/>
              <a:t>Adding a textbox class for each factory</a:t>
            </a:r>
            <a:endParaRPr lang="en-US" dirty="0"/>
          </a:p>
        </p:txBody>
      </p:sp>
      <p:sp>
        <p:nvSpPr>
          <p:cNvPr id="6" name="Rectangular Callout 5"/>
          <p:cNvSpPr/>
          <p:nvPr/>
        </p:nvSpPr>
        <p:spPr>
          <a:xfrm>
            <a:off x="457200" y="1600200"/>
            <a:ext cx="3581400" cy="990599"/>
          </a:xfrm>
          <a:prstGeom prst="wedgeRectCallout">
            <a:avLst>
              <a:gd name="adj1" fmla="val -13598"/>
              <a:gd name="adj2" fmla="val 7314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1. Create an </a:t>
            </a:r>
            <a:r>
              <a:rPr lang="en-US" dirty="0" err="1" smtClean="0"/>
              <a:t>AbstractTextBox</a:t>
            </a:r>
            <a:r>
              <a:rPr lang="en-US" dirty="0" smtClean="0"/>
              <a:t> class and add concrete stubs for each factory</a:t>
            </a:r>
            <a:endParaRPr lang="en-US" dirty="0" smtClean="0"/>
          </a:p>
        </p:txBody>
      </p:sp>
      <p:pic>
        <p:nvPicPr>
          <p:cNvPr id="11" name="Picture 10"/>
          <p:cNvPicPr>
            <a:picLocks noChangeAspect="1"/>
          </p:cNvPicPr>
          <p:nvPr/>
        </p:nvPicPr>
        <p:blipFill>
          <a:blip r:embed="rId2"/>
          <a:stretch>
            <a:fillRect/>
          </a:stretch>
        </p:blipFill>
        <p:spPr>
          <a:xfrm>
            <a:off x="76200" y="2819400"/>
            <a:ext cx="4162425" cy="3714750"/>
          </a:xfrm>
          <a:prstGeom prst="rect">
            <a:avLst/>
          </a:prstGeom>
        </p:spPr>
      </p:pic>
      <p:pic>
        <p:nvPicPr>
          <p:cNvPr id="12" name="Picture 11"/>
          <p:cNvPicPr>
            <a:picLocks noChangeAspect="1"/>
          </p:cNvPicPr>
          <p:nvPr/>
        </p:nvPicPr>
        <p:blipFill>
          <a:blip r:embed="rId3"/>
          <a:stretch>
            <a:fillRect/>
          </a:stretch>
        </p:blipFill>
        <p:spPr>
          <a:xfrm>
            <a:off x="4343400" y="2400300"/>
            <a:ext cx="4305300" cy="4457700"/>
          </a:xfrm>
          <a:prstGeom prst="rect">
            <a:avLst/>
          </a:prstGeom>
        </p:spPr>
      </p:pic>
      <p:sp>
        <p:nvSpPr>
          <p:cNvPr id="9" name="Rectangular Callout 8"/>
          <p:cNvSpPr/>
          <p:nvPr/>
        </p:nvSpPr>
        <p:spPr>
          <a:xfrm>
            <a:off x="4267200" y="1600200"/>
            <a:ext cx="7772400" cy="762000"/>
          </a:xfrm>
          <a:prstGeom prst="wedgeRectCallout">
            <a:avLst>
              <a:gd name="adj1" fmla="val -36067"/>
              <a:gd name="adj2" fmla="val 6664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2. Refactor each of the factories to separate data from code. Update </a:t>
            </a:r>
            <a:r>
              <a:rPr lang="en-US" dirty="0" err="1"/>
              <a:t>createSet</a:t>
            </a:r>
            <a:r>
              <a:rPr lang="en-US" dirty="0"/>
              <a:t>() for each factory with some mindful </a:t>
            </a:r>
            <a:r>
              <a:rPr lang="en-US" dirty="0" err="1"/>
              <a:t>cut’n’paste</a:t>
            </a:r>
            <a:r>
              <a:rPr lang="en-US" dirty="0"/>
              <a:t>. Now, you can add methods without touching existing code</a:t>
            </a:r>
            <a:r>
              <a:rPr lang="en-US" dirty="0" smtClean="0"/>
              <a:t>. Remember to update the test script.</a:t>
            </a:r>
            <a:endParaRPr lang="en-US" dirty="0"/>
          </a:p>
        </p:txBody>
      </p:sp>
      <p:pic>
        <p:nvPicPr>
          <p:cNvPr id="15" name="Picture 14"/>
          <p:cNvPicPr>
            <a:picLocks noChangeAspect="1"/>
          </p:cNvPicPr>
          <p:nvPr/>
        </p:nvPicPr>
        <p:blipFill>
          <a:blip r:embed="rId4"/>
          <a:stretch>
            <a:fillRect/>
          </a:stretch>
        </p:blipFill>
        <p:spPr>
          <a:xfrm>
            <a:off x="8686800" y="2819400"/>
            <a:ext cx="3505200" cy="3686175"/>
          </a:xfrm>
          <a:prstGeom prst="rect">
            <a:avLst/>
          </a:prstGeom>
        </p:spPr>
      </p:pic>
    </p:spTree>
    <p:extLst>
      <p:ext uri="{BB962C8B-B14F-4D97-AF65-F5344CB8AC3E}">
        <p14:creationId xmlns:p14="http://schemas.microsoft.com/office/powerpoint/2010/main" val="303981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11000" cy="1325563"/>
          </a:xfrm>
        </p:spPr>
        <p:txBody>
          <a:bodyPr/>
          <a:lstStyle/>
          <a:p>
            <a:r>
              <a:rPr lang="en-US" dirty="0" smtClean="0"/>
              <a:t>How well does this pattern handle change? </a:t>
            </a:r>
            <a:br>
              <a:rPr lang="en-US" dirty="0" smtClean="0"/>
            </a:br>
            <a:r>
              <a:rPr lang="en-US" dirty="0" smtClean="0"/>
              <a:t>Finally, Adding a new concrete Factory, Android</a:t>
            </a:r>
            <a:endParaRPr lang="en-US" dirty="0"/>
          </a:p>
        </p:txBody>
      </p:sp>
      <p:sp>
        <p:nvSpPr>
          <p:cNvPr id="6" name="Rectangular Callout 5"/>
          <p:cNvSpPr/>
          <p:nvPr/>
        </p:nvSpPr>
        <p:spPr>
          <a:xfrm>
            <a:off x="4876800" y="3733800"/>
            <a:ext cx="2438400" cy="990600"/>
          </a:xfrm>
          <a:prstGeom prst="wedgeRectCallout">
            <a:avLst>
              <a:gd name="adj1" fmla="val -65287"/>
              <a:gd name="adj2" fmla="val -2280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3. Create android specific  concrete products</a:t>
            </a:r>
            <a:endParaRPr lang="en-US" dirty="0" smtClean="0"/>
          </a:p>
        </p:txBody>
      </p:sp>
      <p:sp>
        <p:nvSpPr>
          <p:cNvPr id="9" name="Rectangular Callout 8"/>
          <p:cNvSpPr/>
          <p:nvPr/>
        </p:nvSpPr>
        <p:spPr>
          <a:xfrm>
            <a:off x="4343400" y="1752600"/>
            <a:ext cx="2971800" cy="685800"/>
          </a:xfrm>
          <a:prstGeom prst="wedgeRectCallout">
            <a:avLst>
              <a:gd name="adj1" fmla="val -69608"/>
              <a:gd name="adj2" fmla="val -11435"/>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1.Add a new entry into %</a:t>
            </a:r>
            <a:r>
              <a:rPr lang="en-US" dirty="0" err="1" smtClean="0"/>
              <a:t>AbstractFactory</a:t>
            </a:r>
            <a:r>
              <a:rPr lang="en-US" dirty="0" smtClean="0"/>
              <a:t>::factories</a:t>
            </a:r>
            <a:endParaRPr lang="en-US" dirty="0" smtClean="0"/>
          </a:p>
        </p:txBody>
      </p:sp>
      <p:pic>
        <p:nvPicPr>
          <p:cNvPr id="4" name="Picture 3"/>
          <p:cNvPicPr>
            <a:picLocks noChangeAspect="1"/>
          </p:cNvPicPr>
          <p:nvPr/>
        </p:nvPicPr>
        <p:blipFill>
          <a:blip r:embed="rId2"/>
          <a:stretch>
            <a:fillRect/>
          </a:stretch>
        </p:blipFill>
        <p:spPr>
          <a:xfrm>
            <a:off x="228600" y="1752600"/>
            <a:ext cx="3524250" cy="1438275"/>
          </a:xfrm>
          <a:prstGeom prst="rect">
            <a:avLst/>
          </a:prstGeom>
        </p:spPr>
      </p:pic>
      <p:pic>
        <p:nvPicPr>
          <p:cNvPr id="5" name="Picture 4"/>
          <p:cNvPicPr>
            <a:picLocks noChangeAspect="1"/>
          </p:cNvPicPr>
          <p:nvPr/>
        </p:nvPicPr>
        <p:blipFill>
          <a:blip r:embed="rId3"/>
          <a:stretch>
            <a:fillRect/>
          </a:stretch>
        </p:blipFill>
        <p:spPr>
          <a:xfrm>
            <a:off x="228600" y="3352800"/>
            <a:ext cx="4181475" cy="847725"/>
          </a:xfrm>
          <a:prstGeom prst="rect">
            <a:avLst/>
          </a:prstGeom>
        </p:spPr>
      </p:pic>
      <p:pic>
        <p:nvPicPr>
          <p:cNvPr id="7" name="Picture 6"/>
          <p:cNvPicPr>
            <a:picLocks noChangeAspect="1"/>
          </p:cNvPicPr>
          <p:nvPr/>
        </p:nvPicPr>
        <p:blipFill>
          <a:blip r:embed="rId4"/>
          <a:stretch>
            <a:fillRect/>
          </a:stretch>
        </p:blipFill>
        <p:spPr>
          <a:xfrm>
            <a:off x="228600" y="4343400"/>
            <a:ext cx="4048125" cy="809625"/>
          </a:xfrm>
          <a:prstGeom prst="rect">
            <a:avLst/>
          </a:prstGeom>
        </p:spPr>
      </p:pic>
      <p:pic>
        <p:nvPicPr>
          <p:cNvPr id="8" name="Picture 7"/>
          <p:cNvPicPr>
            <a:picLocks noChangeAspect="1"/>
          </p:cNvPicPr>
          <p:nvPr/>
        </p:nvPicPr>
        <p:blipFill>
          <a:blip r:embed="rId5"/>
          <a:stretch>
            <a:fillRect/>
          </a:stretch>
        </p:blipFill>
        <p:spPr>
          <a:xfrm>
            <a:off x="7752578" y="1676400"/>
            <a:ext cx="4429125" cy="3800475"/>
          </a:xfrm>
          <a:prstGeom prst="rect">
            <a:avLst/>
          </a:prstGeom>
        </p:spPr>
      </p:pic>
      <p:sp>
        <p:nvSpPr>
          <p:cNvPr id="14" name="Rectangular Callout 13"/>
          <p:cNvSpPr/>
          <p:nvPr/>
        </p:nvSpPr>
        <p:spPr>
          <a:xfrm>
            <a:off x="4343400" y="2590800"/>
            <a:ext cx="2971800" cy="685800"/>
          </a:xfrm>
          <a:prstGeom prst="wedgeRectCallout">
            <a:avLst>
              <a:gd name="adj1" fmla="val 64002"/>
              <a:gd name="adj2" fmla="val -1744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2.Create a new concrete </a:t>
            </a:r>
            <a:r>
              <a:rPr lang="en-US" dirty="0" err="1" smtClean="0"/>
              <a:t>AndroidFactory</a:t>
            </a:r>
            <a:endParaRPr lang="en-US" dirty="0" smtClean="0"/>
          </a:p>
        </p:txBody>
      </p:sp>
      <p:pic>
        <p:nvPicPr>
          <p:cNvPr id="10" name="Picture 9"/>
          <p:cNvPicPr>
            <a:picLocks noChangeAspect="1"/>
          </p:cNvPicPr>
          <p:nvPr/>
        </p:nvPicPr>
        <p:blipFill>
          <a:blip r:embed="rId6"/>
          <a:stretch>
            <a:fillRect/>
          </a:stretch>
        </p:blipFill>
        <p:spPr>
          <a:xfrm>
            <a:off x="228600" y="5486400"/>
            <a:ext cx="7200900" cy="1200150"/>
          </a:xfrm>
          <a:prstGeom prst="rect">
            <a:avLst/>
          </a:prstGeom>
        </p:spPr>
      </p:pic>
      <p:sp>
        <p:nvSpPr>
          <p:cNvPr id="13" name="Rectangular Callout 12"/>
          <p:cNvSpPr/>
          <p:nvPr/>
        </p:nvSpPr>
        <p:spPr>
          <a:xfrm>
            <a:off x="8305800" y="5638800"/>
            <a:ext cx="3581400" cy="1066800"/>
          </a:xfrm>
          <a:prstGeom prst="wedgeRectCallout">
            <a:avLst>
              <a:gd name="adj1" fmla="val -79613"/>
              <a:gd name="adj2" fmla="val -5624"/>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4. Update test script and verify </a:t>
            </a:r>
            <a:endParaRPr lang="en-US" dirty="0" smtClean="0"/>
          </a:p>
        </p:txBody>
      </p:sp>
    </p:spTree>
    <p:extLst>
      <p:ext uri="{BB962C8B-B14F-4D97-AF65-F5344CB8AC3E}">
        <p14:creationId xmlns:p14="http://schemas.microsoft.com/office/powerpoint/2010/main" val="40475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11000" cy="1325563"/>
          </a:xfrm>
        </p:spPr>
        <p:txBody>
          <a:bodyPr/>
          <a:lstStyle/>
          <a:p>
            <a:r>
              <a:rPr lang="en-US" dirty="0" smtClean="0"/>
              <a:t>Refactoring </a:t>
            </a:r>
            <a:r>
              <a:rPr lang="en-US" dirty="0" err="1" smtClean="0"/>
              <a:t>AndroidFactory</a:t>
            </a:r>
            <a:endParaRPr lang="en-US" dirty="0"/>
          </a:p>
        </p:txBody>
      </p:sp>
      <p:sp>
        <p:nvSpPr>
          <p:cNvPr id="9" name="Rectangular Callout 8"/>
          <p:cNvSpPr/>
          <p:nvPr/>
        </p:nvSpPr>
        <p:spPr>
          <a:xfrm>
            <a:off x="228600" y="1600200"/>
            <a:ext cx="4267200" cy="1371600"/>
          </a:xfrm>
          <a:prstGeom prst="wedgeRectCallout">
            <a:avLst>
              <a:gd name="adj1" fmla="val 78888"/>
              <a:gd name="adj2" fmla="val 22935"/>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a private </a:t>
            </a:r>
            <a:r>
              <a:rPr lang="en-US" dirty="0" err="1" smtClean="0"/>
              <a:t>var</a:t>
            </a:r>
            <a:r>
              <a:rPr lang="en-US" dirty="0" smtClean="0"/>
              <a:t> $</a:t>
            </a:r>
            <a:r>
              <a:rPr lang="en-US" dirty="0" err="1" smtClean="0"/>
              <a:t>cBase</a:t>
            </a:r>
            <a:r>
              <a:rPr lang="en-US" dirty="0" smtClean="0"/>
              <a:t> and build all clas</a:t>
            </a:r>
            <a:r>
              <a:rPr lang="en-US" dirty="0" smtClean="0"/>
              <a:t>s </a:t>
            </a:r>
            <a:r>
              <a:rPr lang="en-US" dirty="0" err="1" smtClean="0"/>
              <a:t>def’s</a:t>
            </a:r>
            <a:r>
              <a:rPr lang="en-US" dirty="0" smtClean="0"/>
              <a:t> from that. Only have to change this line when copying this class for the next factory.  Of course, repeat this refactor for each concrete factory.</a:t>
            </a:r>
            <a:endParaRPr lang="en-US" dirty="0" smtClean="0"/>
          </a:p>
        </p:txBody>
      </p:sp>
      <p:pic>
        <p:nvPicPr>
          <p:cNvPr id="3" name="Picture 2"/>
          <p:cNvPicPr>
            <a:picLocks noChangeAspect="1"/>
          </p:cNvPicPr>
          <p:nvPr/>
        </p:nvPicPr>
        <p:blipFill>
          <a:blip r:embed="rId2"/>
          <a:stretch>
            <a:fillRect/>
          </a:stretch>
        </p:blipFill>
        <p:spPr>
          <a:xfrm>
            <a:off x="5791200" y="2133600"/>
            <a:ext cx="5781675" cy="4248150"/>
          </a:xfrm>
          <a:prstGeom prst="rect">
            <a:avLst/>
          </a:prstGeom>
        </p:spPr>
      </p:pic>
      <p:sp>
        <p:nvSpPr>
          <p:cNvPr id="15" name="Rectangular Callout 14"/>
          <p:cNvSpPr/>
          <p:nvPr/>
        </p:nvSpPr>
        <p:spPr>
          <a:xfrm>
            <a:off x="228600" y="3962400"/>
            <a:ext cx="4267200" cy="2362200"/>
          </a:xfrm>
          <a:prstGeom prst="wedgeRectCallout">
            <a:avLst>
              <a:gd name="adj1" fmla="val 49544"/>
              <a:gd name="adj2" fmla="val -21509"/>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The beauty of this and TDD is you can make these changes and be confident if the tests pass, your changes worked and you can move on to the next fire.</a:t>
            </a:r>
            <a:endParaRPr lang="en-US" dirty="0" smtClean="0"/>
          </a:p>
        </p:txBody>
      </p:sp>
    </p:spTree>
    <p:extLst>
      <p:ext uri="{BB962C8B-B14F-4D97-AF65-F5344CB8AC3E}">
        <p14:creationId xmlns:p14="http://schemas.microsoft.com/office/powerpoint/2010/main" val="3531014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Abstract Factory is useful to create individual concrete objects or suites of concrete objects based on their behavior and not their concrete instances</a:t>
            </a:r>
          </a:p>
          <a:p>
            <a:r>
              <a:rPr lang="en-US" dirty="0" smtClean="0"/>
              <a:t>This pattern also honors all of the SOLID design principles. These principles are nicely </a:t>
            </a:r>
            <a:r>
              <a:rPr lang="en-US" dirty="0"/>
              <a:t>summarized at </a:t>
            </a:r>
            <a:r>
              <a:rPr lang="en-US" dirty="0">
                <a:hlinkClick r:id="rId2"/>
              </a:rPr>
              <a:t>https://stackify.com/solid-design-principles</a:t>
            </a:r>
            <a:r>
              <a:rPr lang="en-US" dirty="0" smtClean="0">
                <a:hlinkClick r:id="rId2"/>
              </a:rPr>
              <a:t>/</a:t>
            </a:r>
            <a:endParaRPr lang="en-US" dirty="0" smtClean="0"/>
          </a:p>
          <a:p>
            <a:r>
              <a:rPr lang="en-US" dirty="0" smtClean="0"/>
              <a:t>All code can </a:t>
            </a:r>
            <a:r>
              <a:rPr lang="en-US" dirty="0"/>
              <a:t>be found </a:t>
            </a:r>
            <a:r>
              <a:rPr lang="en-US" dirty="0">
                <a:hlinkClick r:id="rId3"/>
              </a:rPr>
              <a:t>https://</a:t>
            </a:r>
            <a:r>
              <a:rPr lang="en-US" dirty="0" smtClean="0">
                <a:hlinkClick r:id="rId3"/>
              </a:rPr>
              <a:t>github.com/janman27929/OOP_perl</a:t>
            </a:r>
            <a:endParaRPr lang="en-US" dirty="0" smtClean="0"/>
          </a:p>
          <a:p>
            <a:endParaRPr lang="en-US" dirty="0" smtClean="0"/>
          </a:p>
          <a:p>
            <a:endParaRPr lang="en-US" dirty="0"/>
          </a:p>
        </p:txBody>
      </p:sp>
    </p:spTree>
    <p:extLst>
      <p:ext uri="{BB962C8B-B14F-4D97-AF65-F5344CB8AC3E}">
        <p14:creationId xmlns:p14="http://schemas.microsoft.com/office/powerpoint/2010/main" val="207653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515600" cy="533400"/>
          </a:xfrm>
        </p:spPr>
        <p:txBody>
          <a:bodyPr>
            <a:normAutofit fontScale="90000"/>
          </a:bodyPr>
          <a:lstStyle/>
          <a:p>
            <a:r>
              <a:rPr lang="en-US" dirty="0" smtClean="0"/>
              <a:t>Class Diagram for </a:t>
            </a:r>
            <a:r>
              <a:rPr lang="en-US" dirty="0" smtClean="0"/>
              <a:t>Abstract Factory </a:t>
            </a:r>
            <a:r>
              <a:rPr lang="en-US" dirty="0" smtClean="0"/>
              <a:t>Pattern</a:t>
            </a:r>
            <a:endParaRPr lang="en-US" dirty="0"/>
          </a:p>
        </p:txBody>
      </p:sp>
      <p:sp>
        <p:nvSpPr>
          <p:cNvPr id="8" name="Rectangular Callout 7"/>
          <p:cNvSpPr/>
          <p:nvPr/>
        </p:nvSpPr>
        <p:spPr>
          <a:xfrm>
            <a:off x="152400" y="2895600"/>
            <a:ext cx="3048000" cy="2438400"/>
          </a:xfrm>
          <a:prstGeom prst="wedgeRectCallout">
            <a:avLst>
              <a:gd name="adj1" fmla="val 59225"/>
              <a:gd name="adj2" fmla="val -19614"/>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How to use Abstract Factory</a:t>
            </a:r>
            <a:endParaRPr lang="en-US" dirty="0" smtClean="0"/>
          </a:p>
          <a:p>
            <a:pPr marL="342900" indent="-342900">
              <a:buFont typeface="+mj-lt"/>
              <a:buAutoNum type="arabicPeriod"/>
            </a:pPr>
            <a:r>
              <a:rPr lang="en-US" dirty="0" smtClean="0"/>
              <a:t>Create a factory ($factory)</a:t>
            </a:r>
          </a:p>
          <a:p>
            <a:pPr marL="342900" indent="-342900">
              <a:buFont typeface="+mj-lt"/>
              <a:buAutoNum type="arabicPeriod"/>
            </a:pPr>
            <a:r>
              <a:rPr lang="en-US" dirty="0" smtClean="0"/>
              <a:t>Instantiate an instance of that factory (</a:t>
            </a:r>
            <a:r>
              <a:rPr lang="en-US" dirty="0" err="1" smtClean="0"/>
              <a:t>ie</a:t>
            </a:r>
            <a:r>
              <a:rPr lang="en-US" dirty="0" smtClean="0"/>
              <a:t> ConcreteFactory2, $</a:t>
            </a:r>
            <a:r>
              <a:rPr lang="en-US" dirty="0" err="1" smtClean="0"/>
              <a:t>LinuxFactory</a:t>
            </a:r>
            <a:r>
              <a:rPr lang="en-US" dirty="0" smtClean="0"/>
              <a:t>}</a:t>
            </a:r>
          </a:p>
          <a:p>
            <a:pPr marL="342900" indent="-342900">
              <a:buFont typeface="+mj-lt"/>
              <a:buAutoNum type="arabicPeriod"/>
            </a:pPr>
            <a:r>
              <a:rPr lang="en-US" dirty="0" smtClean="0"/>
              <a:t>Create “products” {$</a:t>
            </a:r>
            <a:r>
              <a:rPr lang="en-US" dirty="0" err="1" smtClean="0"/>
              <a:t>LinuxButton</a:t>
            </a:r>
            <a:r>
              <a:rPr lang="en-US" dirty="0" smtClean="0"/>
              <a:t>}</a:t>
            </a:r>
            <a:endParaRPr lang="en-US" dirty="0" smtClean="0"/>
          </a:p>
        </p:txBody>
      </p:sp>
      <p:pic>
        <p:nvPicPr>
          <p:cNvPr id="4" name="Picture 3"/>
          <p:cNvPicPr>
            <a:picLocks noChangeAspect="1"/>
          </p:cNvPicPr>
          <p:nvPr/>
        </p:nvPicPr>
        <p:blipFill>
          <a:blip r:embed="rId2"/>
          <a:stretch>
            <a:fillRect/>
          </a:stretch>
        </p:blipFill>
        <p:spPr>
          <a:xfrm>
            <a:off x="3505200" y="990600"/>
            <a:ext cx="8382000" cy="5743575"/>
          </a:xfrm>
          <a:prstGeom prst="rect">
            <a:avLst/>
          </a:prstGeom>
        </p:spPr>
      </p:pic>
      <p:sp>
        <p:nvSpPr>
          <p:cNvPr id="6" name="Rectangular Callout 5"/>
          <p:cNvSpPr/>
          <p:nvPr/>
        </p:nvSpPr>
        <p:spPr>
          <a:xfrm>
            <a:off x="228600" y="1371600"/>
            <a:ext cx="1981200" cy="1371600"/>
          </a:xfrm>
          <a:prstGeom prst="wedgeRectCallout">
            <a:avLst>
              <a:gd name="adj1" fmla="val 162657"/>
              <a:gd name="adj2" fmla="val -3018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No interfaces in Perl, use abstract classes instead</a:t>
            </a:r>
          </a:p>
        </p:txBody>
      </p:sp>
      <p:sp>
        <p:nvSpPr>
          <p:cNvPr id="10" name="Rectangular Callout 9"/>
          <p:cNvSpPr/>
          <p:nvPr/>
        </p:nvSpPr>
        <p:spPr>
          <a:xfrm>
            <a:off x="152400" y="5867400"/>
            <a:ext cx="4648200" cy="533400"/>
          </a:xfrm>
          <a:prstGeom prst="wedgeRectCallout">
            <a:avLst>
              <a:gd name="adj1" fmla="val 49766"/>
              <a:gd name="adj2" fmla="val -2888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UML diagram from</a:t>
            </a:r>
          </a:p>
          <a:p>
            <a:pPr algn="ctr"/>
            <a:r>
              <a:rPr lang="en-US" sz="1000" dirty="0"/>
              <a:t>https://en.wikibooks.org/wiki/Computer_Science_Design_Patterns/Abstract_Factory</a:t>
            </a:r>
            <a:endParaRPr lang="en-US" sz="1000" dirty="0" smtClean="0"/>
          </a:p>
        </p:txBody>
      </p:sp>
    </p:spTree>
    <p:extLst>
      <p:ext uri="{BB962C8B-B14F-4D97-AF65-F5344CB8AC3E}">
        <p14:creationId xmlns:p14="http://schemas.microsoft.com/office/powerpoint/2010/main" val="152916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TDD to create Abstract Factory </a:t>
            </a:r>
            <a:r>
              <a:rPr lang="en-US" dirty="0" smtClean="0"/>
              <a:t>pattern</a:t>
            </a:r>
            <a:endParaRPr lang="en-US" dirty="0"/>
          </a:p>
        </p:txBody>
      </p:sp>
      <p:sp>
        <p:nvSpPr>
          <p:cNvPr id="3" name="Content Placeholder 2"/>
          <p:cNvSpPr>
            <a:spLocks noGrp="1"/>
          </p:cNvSpPr>
          <p:nvPr>
            <p:ph idx="1"/>
          </p:nvPr>
        </p:nvSpPr>
        <p:spPr/>
        <p:txBody>
          <a:bodyPr/>
          <a:lstStyle/>
          <a:p>
            <a:r>
              <a:rPr lang="en-US" dirty="0" smtClean="0"/>
              <a:t>Create </a:t>
            </a:r>
            <a:r>
              <a:rPr lang="en-US" dirty="0" smtClean="0"/>
              <a:t>a base test script (t/Abs1.t)</a:t>
            </a:r>
          </a:p>
          <a:p>
            <a:r>
              <a:rPr lang="en-US" dirty="0" smtClean="0"/>
              <a:t>Create your module script (lib/Abs1.pm)</a:t>
            </a:r>
            <a:endParaRPr lang="en-US" dirty="0"/>
          </a:p>
          <a:p>
            <a:r>
              <a:rPr lang="en-US" dirty="0" smtClean="0"/>
              <a:t>Create </a:t>
            </a:r>
            <a:r>
              <a:rPr lang="en-US" dirty="0" smtClean="0"/>
              <a:t>your abstract </a:t>
            </a:r>
            <a:r>
              <a:rPr lang="en-US" dirty="0"/>
              <a:t>Factory </a:t>
            </a:r>
            <a:r>
              <a:rPr lang="en-US" dirty="0" smtClean="0"/>
              <a:t>(</a:t>
            </a:r>
            <a:r>
              <a:rPr lang="en-US" dirty="0" err="1" smtClean="0"/>
              <a:t>AbstractFactory</a:t>
            </a:r>
            <a:r>
              <a:rPr lang="en-US" dirty="0" smtClean="0"/>
              <a:t>)</a:t>
            </a:r>
            <a:endParaRPr lang="en-US" dirty="0" smtClean="0"/>
          </a:p>
          <a:p>
            <a:r>
              <a:rPr lang="en-US" dirty="0" smtClean="0"/>
              <a:t>Create your concrete </a:t>
            </a:r>
            <a:r>
              <a:rPr lang="en-US" dirty="0" smtClean="0"/>
              <a:t>Factories (</a:t>
            </a:r>
            <a:r>
              <a:rPr lang="en-US" dirty="0" err="1" smtClean="0"/>
              <a:t>LinuxFactory</a:t>
            </a:r>
            <a:r>
              <a:rPr lang="en-US" dirty="0" smtClean="0"/>
              <a:t>, </a:t>
            </a:r>
            <a:r>
              <a:rPr lang="en-US" dirty="0" err="1" smtClean="0"/>
              <a:t>WindowsFactory</a:t>
            </a:r>
            <a:r>
              <a:rPr lang="en-US" dirty="0" smtClean="0"/>
              <a:t>, </a:t>
            </a:r>
            <a:r>
              <a:rPr lang="en-US" dirty="0" err="1" smtClean="0"/>
              <a:t>MacFactory</a:t>
            </a:r>
            <a:r>
              <a:rPr lang="en-US" dirty="0" smtClean="0"/>
              <a:t>) to inherit from </a:t>
            </a:r>
            <a:r>
              <a:rPr lang="en-US" dirty="0" err="1" smtClean="0"/>
              <a:t>AbstractFactory</a:t>
            </a:r>
            <a:endParaRPr lang="en-US" dirty="0" smtClean="0"/>
          </a:p>
          <a:p>
            <a:r>
              <a:rPr lang="en-US" dirty="0" smtClean="0"/>
              <a:t>Create Abstract products and their associated methods</a:t>
            </a:r>
          </a:p>
          <a:p>
            <a:r>
              <a:rPr lang="en-US" dirty="0" smtClean="0"/>
              <a:t>Create </a:t>
            </a:r>
            <a:r>
              <a:rPr lang="en-US" dirty="0" smtClean="0"/>
              <a:t>the </a:t>
            </a:r>
            <a:r>
              <a:rPr lang="en-US" dirty="0" smtClean="0"/>
              <a:t>concrete product classes to inherit from the abstract product class.</a:t>
            </a:r>
            <a:endParaRPr lang="en-US" dirty="0" smtClean="0"/>
          </a:p>
          <a:p>
            <a:r>
              <a:rPr lang="en-US" dirty="0" smtClean="0"/>
              <a:t>Test each method of each concrete </a:t>
            </a:r>
            <a:r>
              <a:rPr lang="en-US" dirty="0" smtClean="0"/>
              <a:t>class.</a:t>
            </a:r>
            <a:endParaRPr lang="en-US" dirty="0"/>
          </a:p>
        </p:txBody>
      </p:sp>
    </p:spTree>
    <p:extLst>
      <p:ext uri="{BB962C8B-B14F-4D97-AF65-F5344CB8AC3E}">
        <p14:creationId xmlns:p14="http://schemas.microsoft.com/office/powerpoint/2010/main" val="88078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TDD?	</a:t>
            </a:r>
            <a:endParaRPr lang="en-US" dirty="0"/>
          </a:p>
        </p:txBody>
      </p:sp>
      <p:sp>
        <p:nvSpPr>
          <p:cNvPr id="3" name="Content Placeholder 2"/>
          <p:cNvSpPr>
            <a:spLocks noGrp="1"/>
          </p:cNvSpPr>
          <p:nvPr>
            <p:ph idx="1"/>
          </p:nvPr>
        </p:nvSpPr>
        <p:spPr/>
        <p:txBody>
          <a:bodyPr/>
          <a:lstStyle/>
          <a:p>
            <a:r>
              <a:rPr lang="en-US" dirty="0" smtClean="0"/>
              <a:t>TDD, Test Driven Development, is testing your program before, during and after writing it. </a:t>
            </a:r>
          </a:p>
          <a:p>
            <a:r>
              <a:rPr lang="en-US" dirty="0" smtClean="0"/>
              <a:t>Write the test first, which of course fails, as the code does exist</a:t>
            </a:r>
          </a:p>
          <a:p>
            <a:r>
              <a:rPr lang="en-US" dirty="0" smtClean="0"/>
              <a:t>Write just enough code to pass the test.</a:t>
            </a:r>
          </a:p>
          <a:p>
            <a:r>
              <a:rPr lang="en-US" dirty="0" smtClean="0"/>
              <a:t>Refactor this code so that it passes this and all tests. Only write enough to support the tests.</a:t>
            </a:r>
          </a:p>
          <a:p>
            <a:r>
              <a:rPr lang="en-US" dirty="0" smtClean="0"/>
              <a:t>Add more tests for edge cases.</a:t>
            </a:r>
          </a:p>
          <a:p>
            <a:r>
              <a:rPr lang="en-US" dirty="0" smtClean="0"/>
              <a:t>Repeat, repeat, repeat until the program or module is completed.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1797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57800" cy="930275"/>
          </a:xfrm>
        </p:spPr>
        <p:txBody>
          <a:bodyPr/>
          <a:lstStyle/>
          <a:p>
            <a:r>
              <a:rPr lang="en-US" dirty="0" smtClean="0"/>
              <a:t>Getting started</a:t>
            </a:r>
            <a:endParaRPr lang="en-US" dirty="0"/>
          </a:p>
        </p:txBody>
      </p:sp>
      <p:sp>
        <p:nvSpPr>
          <p:cNvPr id="6" name="Rectangular Callout 5"/>
          <p:cNvSpPr/>
          <p:nvPr/>
        </p:nvSpPr>
        <p:spPr>
          <a:xfrm>
            <a:off x="2743200" y="1371600"/>
            <a:ext cx="4191000" cy="1676400"/>
          </a:xfrm>
          <a:prstGeom prst="wedgeRectCallout">
            <a:avLst>
              <a:gd name="adj1" fmla="val 61466"/>
              <a:gd name="adj2" fmla="val -1732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a file called </a:t>
            </a:r>
            <a:r>
              <a:rPr lang="en-US" dirty="0" smtClean="0"/>
              <a:t>t/Abs1.t</a:t>
            </a:r>
            <a:endParaRPr lang="en-US" dirty="0" smtClean="0"/>
          </a:p>
          <a:p>
            <a:r>
              <a:rPr lang="en-US" dirty="0" smtClean="0"/>
              <a:t>Open your debugger in another window</a:t>
            </a:r>
          </a:p>
          <a:p>
            <a:r>
              <a:rPr lang="en-US" dirty="0" smtClean="0"/>
              <a:t>Create all the class stubs and run inside the debugger </a:t>
            </a:r>
          </a:p>
        </p:txBody>
      </p:sp>
      <p:pic>
        <p:nvPicPr>
          <p:cNvPr id="7" name="Picture 6"/>
          <p:cNvPicPr>
            <a:picLocks noChangeAspect="1"/>
          </p:cNvPicPr>
          <p:nvPr/>
        </p:nvPicPr>
        <p:blipFill>
          <a:blip r:embed="rId2"/>
          <a:stretch>
            <a:fillRect/>
          </a:stretch>
        </p:blipFill>
        <p:spPr>
          <a:xfrm>
            <a:off x="7467600" y="1295400"/>
            <a:ext cx="4358226" cy="2438400"/>
          </a:xfrm>
          <a:prstGeom prst="rect">
            <a:avLst/>
          </a:prstGeom>
        </p:spPr>
      </p:pic>
      <p:pic>
        <p:nvPicPr>
          <p:cNvPr id="8" name="Picture 7"/>
          <p:cNvPicPr>
            <a:picLocks noChangeAspect="1"/>
          </p:cNvPicPr>
          <p:nvPr/>
        </p:nvPicPr>
        <p:blipFill>
          <a:blip r:embed="rId3"/>
          <a:stretch>
            <a:fillRect/>
          </a:stretch>
        </p:blipFill>
        <p:spPr>
          <a:xfrm>
            <a:off x="152400" y="4724400"/>
            <a:ext cx="11925300" cy="2076450"/>
          </a:xfrm>
          <a:prstGeom prst="rect">
            <a:avLst/>
          </a:prstGeom>
        </p:spPr>
      </p:pic>
      <p:sp>
        <p:nvSpPr>
          <p:cNvPr id="10" name="Rectangular Callout 9"/>
          <p:cNvSpPr/>
          <p:nvPr/>
        </p:nvSpPr>
        <p:spPr>
          <a:xfrm>
            <a:off x="381000" y="3048000"/>
            <a:ext cx="4191000" cy="1600200"/>
          </a:xfrm>
          <a:prstGeom prst="wedgeRectCallout">
            <a:avLst>
              <a:gd name="adj1" fmla="val 27408"/>
              <a:gd name="adj2" fmla="val 61074"/>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Open your debugger in another window</a:t>
            </a:r>
          </a:p>
          <a:p>
            <a:r>
              <a:rPr lang="en-US" dirty="0" smtClean="0"/>
              <a:t>Run your script inside the </a:t>
            </a:r>
            <a:r>
              <a:rPr lang="en-US" dirty="0" smtClean="0"/>
              <a:t>debugger with </a:t>
            </a:r>
            <a:r>
              <a:rPr lang="en-US" b="1" u="sng" dirty="0" err="1" smtClean="0"/>
              <a:t>perl</a:t>
            </a:r>
            <a:r>
              <a:rPr lang="en-US" b="1" u="sng" dirty="0" smtClean="0"/>
              <a:t> –d t/Abs1.t</a:t>
            </a:r>
            <a:endParaRPr lang="en-US" dirty="0" smtClean="0"/>
          </a:p>
          <a:p>
            <a:r>
              <a:rPr lang="en-US" dirty="0" smtClean="0"/>
              <a:t>Voila … a lot of noise just to say there is no code. Remember, TDD … “tests before code!”</a:t>
            </a:r>
            <a:endParaRPr lang="en-US" dirty="0" smtClean="0"/>
          </a:p>
        </p:txBody>
      </p:sp>
    </p:spTree>
    <p:extLst>
      <p:ext uri="{BB962C8B-B14F-4D97-AF65-F5344CB8AC3E}">
        <p14:creationId xmlns:p14="http://schemas.microsoft.com/office/powerpoint/2010/main" val="28817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848600" cy="396875"/>
          </a:xfrm>
        </p:spPr>
        <p:txBody>
          <a:bodyPr>
            <a:normAutofit fontScale="90000"/>
          </a:bodyPr>
          <a:lstStyle/>
          <a:p>
            <a:r>
              <a:rPr lang="en-US" dirty="0" smtClean="0"/>
              <a:t>Next Steps, write stubs and test code</a:t>
            </a:r>
            <a:endParaRPr lang="en-US" dirty="0"/>
          </a:p>
        </p:txBody>
      </p:sp>
      <p:sp>
        <p:nvSpPr>
          <p:cNvPr id="5" name="Rectangular Callout 4"/>
          <p:cNvSpPr/>
          <p:nvPr/>
        </p:nvSpPr>
        <p:spPr>
          <a:xfrm>
            <a:off x="304800" y="1524000"/>
            <a:ext cx="6477000" cy="609600"/>
          </a:xfrm>
          <a:prstGeom prst="wedgeRectCallout">
            <a:avLst>
              <a:gd name="adj1" fmla="val 65284"/>
              <a:gd name="adj2" fmla="val -3834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We go straight to a dispatch table and bypass the if ladder (just like the previous Factory pattern).</a:t>
            </a:r>
            <a:endParaRPr lang="en-US" dirty="0" smtClean="0"/>
          </a:p>
        </p:txBody>
      </p:sp>
      <p:sp>
        <p:nvSpPr>
          <p:cNvPr id="6" name="Rectangular Callout 5"/>
          <p:cNvSpPr/>
          <p:nvPr/>
        </p:nvSpPr>
        <p:spPr>
          <a:xfrm>
            <a:off x="228600" y="6224239"/>
            <a:ext cx="6477000" cy="609600"/>
          </a:xfrm>
          <a:prstGeom prst="wedgeRectCallout">
            <a:avLst>
              <a:gd name="adj1" fmla="val 58915"/>
              <a:gd name="adj2" fmla="val 9214"/>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These are concrete’s for each major “Family” of objects</a:t>
            </a:r>
            <a:endParaRPr lang="en-US" dirty="0" smtClean="0"/>
          </a:p>
        </p:txBody>
      </p:sp>
      <p:sp>
        <p:nvSpPr>
          <p:cNvPr id="7" name="Rectangular Callout 6"/>
          <p:cNvSpPr/>
          <p:nvPr/>
        </p:nvSpPr>
        <p:spPr>
          <a:xfrm>
            <a:off x="304800" y="2362200"/>
            <a:ext cx="6477000" cy="609600"/>
          </a:xfrm>
          <a:prstGeom prst="wedgeRectCallout">
            <a:avLst>
              <a:gd name="adj1" fmla="val 64572"/>
              <a:gd name="adj2" fmla="val 21697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These will be concrete classes for </a:t>
            </a:r>
            <a:r>
              <a:rPr lang="en-US" dirty="0" err="1" smtClean="0"/>
              <a:t>AbstractFactory</a:t>
            </a:r>
            <a:r>
              <a:rPr lang="en-US" dirty="0" smtClean="0"/>
              <a:t>.</a:t>
            </a:r>
            <a:endParaRPr lang="en-US" dirty="0" smtClean="0"/>
          </a:p>
        </p:txBody>
      </p:sp>
      <p:pic>
        <p:nvPicPr>
          <p:cNvPr id="8" name="Picture 7"/>
          <p:cNvPicPr>
            <a:picLocks noChangeAspect="1"/>
          </p:cNvPicPr>
          <p:nvPr/>
        </p:nvPicPr>
        <p:blipFill>
          <a:blip r:embed="rId2"/>
          <a:stretch>
            <a:fillRect/>
          </a:stretch>
        </p:blipFill>
        <p:spPr>
          <a:xfrm>
            <a:off x="7677150" y="914865"/>
            <a:ext cx="4514850" cy="5924550"/>
          </a:xfrm>
          <a:prstGeom prst="rect">
            <a:avLst/>
          </a:prstGeom>
        </p:spPr>
      </p:pic>
    </p:spTree>
    <p:extLst>
      <p:ext uri="{BB962C8B-B14F-4D97-AF65-F5344CB8AC3E}">
        <p14:creationId xmlns:p14="http://schemas.microsoft.com/office/powerpoint/2010/main" val="167826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supporting test code</a:t>
            </a:r>
            <a:endParaRPr lang="en-US" dirty="0"/>
          </a:p>
        </p:txBody>
      </p:sp>
      <p:pic>
        <p:nvPicPr>
          <p:cNvPr id="4" name="Picture 3"/>
          <p:cNvPicPr>
            <a:picLocks noChangeAspect="1"/>
          </p:cNvPicPr>
          <p:nvPr/>
        </p:nvPicPr>
        <p:blipFill>
          <a:blip r:embed="rId2"/>
          <a:stretch>
            <a:fillRect/>
          </a:stretch>
        </p:blipFill>
        <p:spPr>
          <a:xfrm>
            <a:off x="4572000" y="2209800"/>
            <a:ext cx="7286625" cy="2667000"/>
          </a:xfrm>
          <a:prstGeom prst="rect">
            <a:avLst/>
          </a:prstGeom>
        </p:spPr>
      </p:pic>
      <p:sp>
        <p:nvSpPr>
          <p:cNvPr id="5" name="Rectangular Callout 4"/>
          <p:cNvSpPr/>
          <p:nvPr/>
        </p:nvSpPr>
        <p:spPr>
          <a:xfrm>
            <a:off x="228600" y="1447800"/>
            <a:ext cx="3810000" cy="1143000"/>
          </a:xfrm>
          <a:prstGeom prst="wedgeRectCallout">
            <a:avLst>
              <a:gd name="adj1" fmla="val 62368"/>
              <a:gd name="adj2" fmla="val 13538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Verify we can instantiate a </a:t>
            </a:r>
            <a:r>
              <a:rPr lang="en-US" dirty="0" err="1" smtClean="0"/>
              <a:t>LinuxFactory</a:t>
            </a:r>
            <a:endParaRPr lang="en-US" dirty="0" smtClean="0"/>
          </a:p>
        </p:txBody>
      </p:sp>
      <p:sp>
        <p:nvSpPr>
          <p:cNvPr id="6" name="Rectangular Callout 5"/>
          <p:cNvSpPr/>
          <p:nvPr/>
        </p:nvSpPr>
        <p:spPr>
          <a:xfrm>
            <a:off x="228600" y="3657600"/>
            <a:ext cx="3886200" cy="1295400"/>
          </a:xfrm>
          <a:prstGeom prst="wedgeRectCallout">
            <a:avLst>
              <a:gd name="adj1" fmla="val 61510"/>
              <a:gd name="adj2" fmla="val -1760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Test edge conditions</a:t>
            </a:r>
            <a:endParaRPr lang="en-US" dirty="0" smtClean="0"/>
          </a:p>
        </p:txBody>
      </p:sp>
    </p:spTree>
    <p:extLst>
      <p:ext uri="{BB962C8B-B14F-4D97-AF65-F5344CB8AC3E}">
        <p14:creationId xmlns:p14="http://schemas.microsoft.com/office/powerpoint/2010/main" val="163537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30275"/>
          </a:xfrm>
        </p:spPr>
        <p:txBody>
          <a:bodyPr>
            <a:normAutofit fontScale="90000"/>
          </a:bodyPr>
          <a:lstStyle/>
          <a:p>
            <a:r>
              <a:rPr lang="en-US" dirty="0" smtClean="0"/>
              <a:t>Add some products to the </a:t>
            </a:r>
            <a:r>
              <a:rPr lang="en-US" dirty="0" err="1" smtClean="0"/>
              <a:t>LinuxFactory</a:t>
            </a:r>
            <a:endParaRPr lang="en-US" dirty="0"/>
          </a:p>
        </p:txBody>
      </p:sp>
      <p:sp>
        <p:nvSpPr>
          <p:cNvPr id="5" name="Rectangular Callout 4"/>
          <p:cNvSpPr/>
          <p:nvPr/>
        </p:nvSpPr>
        <p:spPr>
          <a:xfrm>
            <a:off x="228600" y="1371600"/>
            <a:ext cx="6858000" cy="838200"/>
          </a:xfrm>
          <a:prstGeom prst="wedgeRectCallout">
            <a:avLst>
              <a:gd name="adj1" fmla="val 57922"/>
              <a:gd name="adj2" fmla="val -102819"/>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another </a:t>
            </a:r>
            <a:r>
              <a:rPr lang="en-US" dirty="0" err="1" smtClean="0"/>
              <a:t>AbstractClass</a:t>
            </a:r>
            <a:r>
              <a:rPr lang="en-US" dirty="0" smtClean="0"/>
              <a:t> </a:t>
            </a:r>
            <a:r>
              <a:rPr lang="en-US" dirty="0" err="1" smtClean="0"/>
              <a:t>LinuxFactory</a:t>
            </a:r>
            <a:r>
              <a:rPr lang="en-US" dirty="0" smtClean="0"/>
              <a:t>. Have methods to create individual products as well as collections of products, </a:t>
            </a:r>
            <a:r>
              <a:rPr lang="en-US" dirty="0" err="1" smtClean="0"/>
              <a:t>createSet</a:t>
            </a:r>
            <a:r>
              <a:rPr lang="en-US" dirty="0" smtClean="0"/>
              <a:t>()</a:t>
            </a:r>
            <a:endParaRPr lang="en-US" dirty="0" smtClean="0"/>
          </a:p>
        </p:txBody>
      </p:sp>
      <p:sp>
        <p:nvSpPr>
          <p:cNvPr id="6" name="Rectangular Callout 5"/>
          <p:cNvSpPr/>
          <p:nvPr/>
        </p:nvSpPr>
        <p:spPr>
          <a:xfrm>
            <a:off x="228600" y="2667000"/>
            <a:ext cx="6841524" cy="667265"/>
          </a:xfrm>
          <a:prstGeom prst="wedgeRectCallout">
            <a:avLst>
              <a:gd name="adj1" fmla="val 60238"/>
              <a:gd name="adj2" fmla="val 910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an another abstract class for each product. Setup blur() and click() to return values…We want those for testing</a:t>
            </a:r>
            <a:endParaRPr lang="en-US" dirty="0" smtClean="0"/>
          </a:p>
        </p:txBody>
      </p:sp>
      <p:sp>
        <p:nvSpPr>
          <p:cNvPr id="7" name="Rectangular Callout 6"/>
          <p:cNvSpPr/>
          <p:nvPr/>
        </p:nvSpPr>
        <p:spPr>
          <a:xfrm>
            <a:off x="228600" y="4876800"/>
            <a:ext cx="6858000" cy="1295400"/>
          </a:xfrm>
          <a:prstGeom prst="wedgeRectCallout">
            <a:avLst>
              <a:gd name="adj1" fmla="val 59277"/>
              <a:gd name="adj2" fmla="val -4049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smtClean="0"/>
              <a:t>LinuxButton</a:t>
            </a:r>
            <a:r>
              <a:rPr lang="en-US" dirty="0" smtClean="0"/>
              <a:t> Concrete Class for </a:t>
            </a:r>
            <a:r>
              <a:rPr lang="en-US" dirty="0" err="1" smtClean="0"/>
              <a:t>AbstractButton</a:t>
            </a:r>
            <a:r>
              <a:rPr lang="en-US" dirty="0" smtClean="0"/>
              <a:t>. Notice blur() overrides the parent  but </a:t>
            </a:r>
            <a:r>
              <a:rPr lang="en-US" dirty="0" err="1" smtClean="0"/>
              <a:t>usercode</a:t>
            </a:r>
            <a:r>
              <a:rPr lang="en-US" dirty="0" smtClean="0"/>
              <a:t> can run before, during and after the original parent method. Notice the constructor adds a default “</a:t>
            </a:r>
            <a:r>
              <a:rPr lang="en-US" dirty="0" err="1" smtClean="0"/>
              <a:t>bk_color</a:t>
            </a:r>
            <a:r>
              <a:rPr lang="en-US" dirty="0" smtClean="0"/>
              <a:t>” property.</a:t>
            </a:r>
            <a:endParaRPr lang="en-US" dirty="0" smtClean="0"/>
          </a:p>
        </p:txBody>
      </p:sp>
      <p:pic>
        <p:nvPicPr>
          <p:cNvPr id="10" name="Picture 9"/>
          <p:cNvPicPr>
            <a:picLocks noChangeAspect="1"/>
          </p:cNvPicPr>
          <p:nvPr/>
        </p:nvPicPr>
        <p:blipFill>
          <a:blip r:embed="rId2"/>
          <a:stretch>
            <a:fillRect/>
          </a:stretch>
        </p:blipFill>
        <p:spPr>
          <a:xfrm>
            <a:off x="7772400" y="0"/>
            <a:ext cx="4067175" cy="6841524"/>
          </a:xfrm>
          <a:prstGeom prst="rect">
            <a:avLst/>
          </a:prstGeom>
        </p:spPr>
      </p:pic>
    </p:spTree>
    <p:extLst>
      <p:ext uri="{BB962C8B-B14F-4D97-AF65-F5344CB8AC3E}">
        <p14:creationId xmlns:p14="http://schemas.microsoft.com/office/powerpoint/2010/main" val="302532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your tests for the button class</a:t>
            </a:r>
            <a:endParaRPr lang="en-US" dirty="0"/>
          </a:p>
        </p:txBody>
      </p:sp>
      <p:pic>
        <p:nvPicPr>
          <p:cNvPr id="4" name="Picture 3"/>
          <p:cNvPicPr>
            <a:picLocks noChangeAspect="1"/>
          </p:cNvPicPr>
          <p:nvPr/>
        </p:nvPicPr>
        <p:blipFill>
          <a:blip r:embed="rId2"/>
          <a:stretch>
            <a:fillRect/>
          </a:stretch>
        </p:blipFill>
        <p:spPr>
          <a:xfrm>
            <a:off x="6781800" y="2057400"/>
            <a:ext cx="5257800" cy="3590925"/>
          </a:xfrm>
          <a:prstGeom prst="rect">
            <a:avLst/>
          </a:prstGeom>
        </p:spPr>
      </p:pic>
      <p:sp>
        <p:nvSpPr>
          <p:cNvPr id="6" name="Rectangular Callout 5"/>
          <p:cNvSpPr/>
          <p:nvPr/>
        </p:nvSpPr>
        <p:spPr>
          <a:xfrm>
            <a:off x="152400" y="1828801"/>
            <a:ext cx="6019800" cy="685800"/>
          </a:xfrm>
          <a:prstGeom prst="wedgeRectCallout">
            <a:avLst>
              <a:gd name="adj1" fmla="val 60238"/>
              <a:gd name="adj2" fmla="val 910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Instantiate button from factory $o1. Test attributes and method returns</a:t>
            </a:r>
            <a:endParaRPr lang="en-US" dirty="0" smtClean="0"/>
          </a:p>
        </p:txBody>
      </p:sp>
      <p:pic>
        <p:nvPicPr>
          <p:cNvPr id="8" name="Picture 7"/>
          <p:cNvPicPr>
            <a:picLocks noChangeAspect="1"/>
          </p:cNvPicPr>
          <p:nvPr/>
        </p:nvPicPr>
        <p:blipFill>
          <a:blip r:embed="rId3"/>
          <a:stretch>
            <a:fillRect/>
          </a:stretch>
        </p:blipFill>
        <p:spPr>
          <a:xfrm>
            <a:off x="0" y="4086225"/>
            <a:ext cx="4619625" cy="2771775"/>
          </a:xfrm>
          <a:prstGeom prst="rect">
            <a:avLst/>
          </a:prstGeom>
        </p:spPr>
      </p:pic>
      <p:sp>
        <p:nvSpPr>
          <p:cNvPr id="10" name="Rectangular Callout 9"/>
          <p:cNvSpPr/>
          <p:nvPr/>
        </p:nvSpPr>
        <p:spPr>
          <a:xfrm>
            <a:off x="4953000" y="6096000"/>
            <a:ext cx="6019800" cy="685800"/>
          </a:xfrm>
          <a:prstGeom prst="wedgeRectCallout">
            <a:avLst>
              <a:gd name="adj1" fmla="val -54986"/>
              <a:gd name="adj2" fmla="val 1150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Debugger output from complete version of test script</a:t>
            </a:r>
            <a:endParaRPr lang="en-US" dirty="0" smtClean="0"/>
          </a:p>
        </p:txBody>
      </p:sp>
      <p:sp>
        <p:nvSpPr>
          <p:cNvPr id="11" name="Rectangular Callout 10"/>
          <p:cNvSpPr/>
          <p:nvPr/>
        </p:nvSpPr>
        <p:spPr>
          <a:xfrm>
            <a:off x="152400" y="3048000"/>
            <a:ext cx="6019800" cy="685800"/>
          </a:xfrm>
          <a:prstGeom prst="wedgeRectCallout">
            <a:avLst>
              <a:gd name="adj1" fmla="val 59280"/>
              <a:gd name="adj2" fmla="val 88385"/>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Test the </a:t>
            </a:r>
            <a:r>
              <a:rPr lang="en-US" dirty="0" err="1" smtClean="0"/>
              <a:t>createSet</a:t>
            </a:r>
            <a:r>
              <a:rPr lang="en-US" dirty="0" smtClean="0"/>
              <a:t>(). Verify the pre and post method modifiers. </a:t>
            </a:r>
            <a:endParaRPr lang="en-US" dirty="0" smtClean="0"/>
          </a:p>
        </p:txBody>
      </p:sp>
    </p:spTree>
    <p:extLst>
      <p:ext uri="{BB962C8B-B14F-4D97-AF65-F5344CB8AC3E}">
        <p14:creationId xmlns:p14="http://schemas.microsoft.com/office/powerpoint/2010/main" val="3731219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7774</TotalTime>
  <Words>860</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The Gang of Four (GoF) Design Patterns in Perl</vt:lpstr>
      <vt:lpstr>Class Diagram for Abstract Factory Pattern</vt:lpstr>
      <vt:lpstr>Using TDD to create Abstract Factory pattern</vt:lpstr>
      <vt:lpstr>What is TDD? </vt:lpstr>
      <vt:lpstr>Getting started</vt:lpstr>
      <vt:lpstr>Next Steps, write stubs and test code</vt:lpstr>
      <vt:lpstr>The supporting test code</vt:lpstr>
      <vt:lpstr>Add some products to the LinuxFactory</vt:lpstr>
      <vt:lpstr>Update your tests for the button class</vt:lpstr>
      <vt:lpstr>Add the Scrollbar abstract product and concrete classes</vt:lpstr>
      <vt:lpstr>Create concrete Factory classes for Windows and Mac</vt:lpstr>
      <vt:lpstr>Update your tests for the Windows and Mac class</vt:lpstr>
      <vt:lpstr>How well does this pattern handle change?  Adding a method to an existing class </vt:lpstr>
      <vt:lpstr>How well does this pattern handle change?  Adding a textbox class for each factory</vt:lpstr>
      <vt:lpstr>How well does this pattern handle change?  Finally, Adding a new concrete Factory, Android</vt:lpstr>
      <vt:lpstr>Refactoring AndroidFactory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Gang of Four (Gof) Design Patterns in Perl</dc:title>
  <dc:creator>jjs</dc:creator>
  <cp:lastModifiedBy>jjs</cp:lastModifiedBy>
  <cp:revision>64</cp:revision>
  <dcterms:created xsi:type="dcterms:W3CDTF">2018-10-21T10:30:23Z</dcterms:created>
  <dcterms:modified xsi:type="dcterms:W3CDTF">2018-11-01T10:19:59Z</dcterms:modified>
</cp:coreProperties>
</file>