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p:cViewPr varScale="1">
        <p:scale>
          <a:sx n="86" d="100"/>
          <a:sy n="86" d="100"/>
        </p:scale>
        <p:origin x="108" y="59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59755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455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8246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41774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FF91D-E0D0-458C-8577-3C3DDD9BE08D}"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52266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9236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FF91D-E0D0-458C-8577-3C3DDD9BE08D}"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32362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FF91D-E0D0-458C-8577-3C3DDD9BE08D}"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10009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FF91D-E0D0-458C-8577-3C3DDD9BE08D}"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41262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98263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FF91D-E0D0-458C-8577-3C3DDD9BE08D}"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DB423-4CC2-4181-AB95-8F4390DBE3B2}" type="slidenum">
              <a:rPr lang="en-US" smtClean="0"/>
              <a:t>‹#›</a:t>
            </a:fld>
            <a:endParaRPr lang="en-US"/>
          </a:p>
        </p:txBody>
      </p:sp>
    </p:spTree>
    <p:extLst>
      <p:ext uri="{BB962C8B-B14F-4D97-AF65-F5344CB8AC3E}">
        <p14:creationId xmlns:p14="http://schemas.microsoft.com/office/powerpoint/2010/main" val="207172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FF91D-E0D0-458C-8577-3C3DDD9BE08D}" type="datetimeFigureOut">
              <a:rPr lang="en-US" smtClean="0"/>
              <a:t>10/21/2018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DB423-4CC2-4181-AB95-8F4390DBE3B2}" type="slidenum">
              <a:rPr lang="en-US" smtClean="0"/>
              <a:t>‹#›</a:t>
            </a:fld>
            <a:endParaRPr lang="en-US"/>
          </a:p>
        </p:txBody>
      </p:sp>
    </p:spTree>
    <p:extLst>
      <p:ext uri="{BB962C8B-B14F-4D97-AF65-F5344CB8AC3E}">
        <p14:creationId xmlns:p14="http://schemas.microsoft.com/office/powerpoint/2010/main" val="7547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Gang of Four (</a:t>
            </a:r>
            <a:r>
              <a:rPr lang="en-US" dirty="0" err="1" smtClean="0"/>
              <a:t>Gof</a:t>
            </a:r>
            <a:r>
              <a:rPr lang="en-US" dirty="0" smtClean="0"/>
              <a:t>) Design Patterns in Perl</a:t>
            </a:r>
            <a:endParaRPr lang="en-US" dirty="0"/>
          </a:p>
        </p:txBody>
      </p:sp>
      <p:sp>
        <p:nvSpPr>
          <p:cNvPr id="3" name="Subtitle 2"/>
          <p:cNvSpPr>
            <a:spLocks noGrp="1"/>
          </p:cNvSpPr>
          <p:nvPr>
            <p:ph type="subTitle" idx="1"/>
          </p:nvPr>
        </p:nvSpPr>
        <p:spPr/>
        <p:txBody>
          <a:bodyPr/>
          <a:lstStyle/>
          <a:p>
            <a:r>
              <a:rPr lang="en-US" dirty="0" smtClean="0"/>
              <a:t>The Factory Pattern</a:t>
            </a:r>
            <a:endParaRPr lang="en-US" dirty="0"/>
          </a:p>
        </p:txBody>
      </p:sp>
    </p:spTree>
    <p:extLst>
      <p:ext uri="{BB962C8B-B14F-4D97-AF65-F5344CB8AC3E}">
        <p14:creationId xmlns:p14="http://schemas.microsoft.com/office/powerpoint/2010/main" val="355306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982200" cy="396875"/>
          </a:xfrm>
        </p:spPr>
        <p:txBody>
          <a:bodyPr>
            <a:normAutofit fontScale="90000"/>
          </a:bodyPr>
          <a:lstStyle/>
          <a:p>
            <a:r>
              <a:rPr lang="en-US" dirty="0" smtClean="0"/>
              <a:t>Putting this into Production</a:t>
            </a:r>
            <a:endParaRPr lang="en-US" dirty="0"/>
          </a:p>
        </p:txBody>
      </p:sp>
      <p:pic>
        <p:nvPicPr>
          <p:cNvPr id="4" name="Picture 3"/>
          <p:cNvPicPr>
            <a:picLocks noChangeAspect="1"/>
          </p:cNvPicPr>
          <p:nvPr/>
        </p:nvPicPr>
        <p:blipFill>
          <a:blip r:embed="rId2"/>
          <a:stretch>
            <a:fillRect/>
          </a:stretch>
        </p:blipFill>
        <p:spPr>
          <a:xfrm>
            <a:off x="76200" y="762000"/>
            <a:ext cx="3514725" cy="3048000"/>
          </a:xfrm>
          <a:prstGeom prst="rect">
            <a:avLst/>
          </a:prstGeom>
        </p:spPr>
      </p:pic>
      <p:pic>
        <p:nvPicPr>
          <p:cNvPr id="5" name="Picture 4"/>
          <p:cNvPicPr>
            <a:picLocks noChangeAspect="1"/>
          </p:cNvPicPr>
          <p:nvPr/>
        </p:nvPicPr>
        <p:blipFill>
          <a:blip r:embed="rId3"/>
          <a:stretch>
            <a:fillRect/>
          </a:stretch>
        </p:blipFill>
        <p:spPr>
          <a:xfrm>
            <a:off x="3886200" y="762000"/>
            <a:ext cx="3457575" cy="4343400"/>
          </a:xfrm>
          <a:prstGeom prst="rect">
            <a:avLst/>
          </a:prstGeom>
        </p:spPr>
      </p:pic>
      <p:pic>
        <p:nvPicPr>
          <p:cNvPr id="6" name="Picture 5"/>
          <p:cNvPicPr>
            <a:picLocks noChangeAspect="1"/>
          </p:cNvPicPr>
          <p:nvPr/>
        </p:nvPicPr>
        <p:blipFill>
          <a:blip r:embed="rId4"/>
          <a:stretch>
            <a:fillRect/>
          </a:stretch>
        </p:blipFill>
        <p:spPr>
          <a:xfrm>
            <a:off x="7772400" y="762000"/>
            <a:ext cx="4286250" cy="4371975"/>
          </a:xfrm>
          <a:prstGeom prst="rect">
            <a:avLst/>
          </a:prstGeom>
        </p:spPr>
      </p:pic>
      <p:sp>
        <p:nvSpPr>
          <p:cNvPr id="7" name="Rectangular Callout 6"/>
          <p:cNvSpPr/>
          <p:nvPr/>
        </p:nvSpPr>
        <p:spPr>
          <a:xfrm>
            <a:off x="76200" y="4343400"/>
            <a:ext cx="2971800" cy="2397512"/>
          </a:xfrm>
          <a:prstGeom prst="wedgeRectCallout">
            <a:avLst>
              <a:gd name="adj1" fmla="val 1613"/>
              <a:gd name="adj2" fmla="val -9971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-Remove all of classes and save to lib/Factory.p</a:t>
            </a:r>
            <a:r>
              <a:rPr lang="en-US" dirty="0" smtClean="0"/>
              <a:t>m. </a:t>
            </a:r>
          </a:p>
          <a:p>
            <a:r>
              <a:rPr lang="en-US" dirty="0" smtClean="0"/>
              <a:t>-Update your lib path to include “lib”</a:t>
            </a:r>
          </a:p>
          <a:p>
            <a:r>
              <a:rPr lang="en-US" dirty="0" smtClean="0"/>
              <a:t>-Run in the debugger to verify</a:t>
            </a:r>
            <a:endParaRPr lang="en-US" dirty="0" smtClean="0"/>
          </a:p>
        </p:txBody>
      </p:sp>
      <p:sp>
        <p:nvSpPr>
          <p:cNvPr id="8" name="Rectangular Callout 7"/>
          <p:cNvSpPr/>
          <p:nvPr/>
        </p:nvSpPr>
        <p:spPr>
          <a:xfrm>
            <a:off x="3429000" y="5410200"/>
            <a:ext cx="3886200" cy="1447800"/>
          </a:xfrm>
          <a:prstGeom prst="wedgeRectCallout">
            <a:avLst>
              <a:gd name="adj1" fmla="val 7939"/>
              <a:gd name="adj2" fmla="val -95478"/>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u="sng" dirty="0" smtClean="0"/>
              <a:t>lib/Factory.pm</a:t>
            </a:r>
          </a:p>
          <a:p>
            <a:r>
              <a:rPr lang="en-US" dirty="0" smtClean="0"/>
              <a:t>Dump all classes except </a:t>
            </a:r>
            <a:r>
              <a:rPr lang="en-US" dirty="0" err="1" smtClean="0"/>
              <a:t>ShapeFactory</a:t>
            </a:r>
            <a:r>
              <a:rPr lang="en-US" dirty="0" smtClean="0"/>
              <a:t> to lib/Shapes.pm… use Shapes</a:t>
            </a:r>
          </a:p>
          <a:p>
            <a:r>
              <a:rPr lang="en-US" dirty="0" smtClean="0"/>
              <a:t>Update your lib path and verify </a:t>
            </a:r>
          </a:p>
        </p:txBody>
      </p:sp>
      <p:sp>
        <p:nvSpPr>
          <p:cNvPr id="9" name="Rectangular Callout 8"/>
          <p:cNvSpPr/>
          <p:nvPr/>
        </p:nvSpPr>
        <p:spPr>
          <a:xfrm>
            <a:off x="8229600" y="5334000"/>
            <a:ext cx="3657600" cy="1524000"/>
          </a:xfrm>
          <a:prstGeom prst="wedgeRectCallout">
            <a:avLst>
              <a:gd name="adj1" fmla="val -2503"/>
              <a:gd name="adj2" fmla="val -591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Clean up the code. Call up hi level method of each “factory”. Just ‘</a:t>
            </a:r>
            <a:r>
              <a:rPr lang="en-US" dirty="0" err="1" smtClean="0"/>
              <a:t>cuz</a:t>
            </a:r>
            <a:r>
              <a:rPr lang="en-US" dirty="0" smtClean="0"/>
              <a:t> u can touch the details, doesn’t mean you should! </a:t>
            </a:r>
            <a:endParaRPr lang="en-US" dirty="0" smtClean="0"/>
          </a:p>
        </p:txBody>
      </p:sp>
    </p:spTree>
    <p:extLst>
      <p:ext uri="{BB962C8B-B14F-4D97-AF65-F5344CB8AC3E}">
        <p14:creationId xmlns:p14="http://schemas.microsoft.com/office/powerpoint/2010/main" val="204588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Factory pattern</a:t>
            </a:r>
            <a:endParaRPr lang="en-US" dirty="0"/>
          </a:p>
        </p:txBody>
      </p:sp>
      <p:sp>
        <p:nvSpPr>
          <p:cNvPr id="3" name="Content Placeholder 2"/>
          <p:cNvSpPr>
            <a:spLocks noGrp="1"/>
          </p:cNvSpPr>
          <p:nvPr>
            <p:ph idx="1"/>
          </p:nvPr>
        </p:nvSpPr>
        <p:spPr/>
        <p:txBody>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r>
              <a:rPr lang="en-US" dirty="0" smtClean="0"/>
              <a:t>Note: This definition pulled from https://www.tutorialspoint.com/design_pattern/factory_pattern.htm</a:t>
            </a:r>
            <a:endParaRPr lang="en-US" dirty="0"/>
          </a:p>
        </p:txBody>
      </p:sp>
    </p:spTree>
    <p:extLst>
      <p:ext uri="{BB962C8B-B14F-4D97-AF65-F5344CB8AC3E}">
        <p14:creationId xmlns:p14="http://schemas.microsoft.com/office/powerpoint/2010/main" val="218684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en-US" dirty="0" smtClean="0"/>
              <a:t>Class Diagram for Factory Pattern</a:t>
            </a:r>
            <a:endParaRPr lang="en-US" dirty="0"/>
          </a:p>
        </p:txBody>
      </p:sp>
      <p:pic>
        <p:nvPicPr>
          <p:cNvPr id="5" name="Picture 4"/>
          <p:cNvPicPr>
            <a:picLocks noChangeAspect="1"/>
          </p:cNvPicPr>
          <p:nvPr/>
        </p:nvPicPr>
        <p:blipFill>
          <a:blip r:embed="rId2"/>
          <a:stretch>
            <a:fillRect/>
          </a:stretch>
        </p:blipFill>
        <p:spPr>
          <a:xfrm>
            <a:off x="2819400" y="1676400"/>
            <a:ext cx="8791575" cy="5343939"/>
          </a:xfrm>
          <a:prstGeom prst="rect">
            <a:avLst/>
          </a:prstGeom>
        </p:spPr>
      </p:pic>
      <p:sp>
        <p:nvSpPr>
          <p:cNvPr id="6" name="Rectangular Callout 5"/>
          <p:cNvSpPr/>
          <p:nvPr/>
        </p:nvSpPr>
        <p:spPr>
          <a:xfrm>
            <a:off x="152400" y="1981200"/>
            <a:ext cx="1981200" cy="1371600"/>
          </a:xfrm>
          <a:prstGeom prst="wedgeRectCallout">
            <a:avLst>
              <a:gd name="adj1" fmla="val 195302"/>
              <a:gd name="adj2" fmla="val -335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No interfaces in Perl, use abstract classes instead</a:t>
            </a:r>
          </a:p>
        </p:txBody>
      </p:sp>
      <p:sp>
        <p:nvSpPr>
          <p:cNvPr id="8" name="Rectangular Callout 7"/>
          <p:cNvSpPr/>
          <p:nvPr/>
        </p:nvSpPr>
        <p:spPr>
          <a:xfrm>
            <a:off x="228600" y="3581400"/>
            <a:ext cx="1981200" cy="1371600"/>
          </a:xfrm>
          <a:prstGeom prst="wedgeRectCallout">
            <a:avLst>
              <a:gd name="adj1" fmla="val 109185"/>
              <a:gd name="adj2" fmla="val 7225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These are concrete classes</a:t>
            </a:r>
          </a:p>
        </p:txBody>
      </p:sp>
    </p:spTree>
    <p:extLst>
      <p:ext uri="{BB962C8B-B14F-4D97-AF65-F5344CB8AC3E}">
        <p14:creationId xmlns:p14="http://schemas.microsoft.com/office/powerpoint/2010/main" val="152916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a:t>
            </a:r>
            <a:endParaRPr lang="en-US" dirty="0"/>
          </a:p>
        </p:txBody>
      </p:sp>
      <p:sp>
        <p:nvSpPr>
          <p:cNvPr id="3" name="Content Placeholder 2"/>
          <p:cNvSpPr>
            <a:spLocks noGrp="1"/>
          </p:cNvSpPr>
          <p:nvPr>
            <p:ph idx="1"/>
          </p:nvPr>
        </p:nvSpPr>
        <p:spPr/>
        <p:txBody>
          <a:bodyPr/>
          <a:lstStyle/>
          <a:p>
            <a:r>
              <a:rPr lang="en-US" dirty="0"/>
              <a:t>We're going to create a </a:t>
            </a:r>
            <a:r>
              <a:rPr lang="en-US" i="1" dirty="0"/>
              <a:t>Shape</a:t>
            </a:r>
            <a:r>
              <a:rPr lang="en-US" dirty="0"/>
              <a:t> interface and concrete classes implementing the </a:t>
            </a:r>
            <a:r>
              <a:rPr lang="en-US" i="1" dirty="0"/>
              <a:t>Shape</a:t>
            </a:r>
            <a:r>
              <a:rPr lang="en-US" dirty="0"/>
              <a:t> interface. A factory class </a:t>
            </a:r>
            <a:r>
              <a:rPr lang="en-US" i="1" dirty="0" err="1"/>
              <a:t>ShapeFactory</a:t>
            </a:r>
            <a:r>
              <a:rPr lang="en-US" dirty="0"/>
              <a:t> is defined as a next step.</a:t>
            </a:r>
          </a:p>
          <a:p>
            <a:r>
              <a:rPr lang="en-US" i="1" dirty="0" err="1"/>
              <a:t>FactoryPatternDemo</a:t>
            </a:r>
            <a:r>
              <a:rPr lang="en-US" dirty="0"/>
              <a:t>, our demo class will use </a:t>
            </a:r>
            <a:r>
              <a:rPr lang="en-US" i="1" dirty="0" err="1"/>
              <a:t>ShapeFactory</a:t>
            </a:r>
            <a:r>
              <a:rPr lang="en-US" dirty="0"/>
              <a:t> to get a </a:t>
            </a:r>
            <a:r>
              <a:rPr lang="en-US" i="1" dirty="0" err="1"/>
              <a:t>Shape</a:t>
            </a:r>
            <a:r>
              <a:rPr lang="en-US" dirty="0" err="1"/>
              <a:t>object</a:t>
            </a:r>
            <a:r>
              <a:rPr lang="en-US" dirty="0"/>
              <a:t>. It will pass information (</a:t>
            </a:r>
            <a:r>
              <a:rPr lang="en-US" i="1" dirty="0"/>
              <a:t>CIRCLE / RECTANGLE / SQUARE</a:t>
            </a:r>
            <a:r>
              <a:rPr lang="en-US" dirty="0"/>
              <a:t>) to </a:t>
            </a:r>
            <a:r>
              <a:rPr lang="en-US" i="1" dirty="0" err="1"/>
              <a:t>ShapeFactory</a:t>
            </a:r>
            <a:r>
              <a:rPr lang="en-US" dirty="0"/>
              <a:t> to get the type of object it needs.</a:t>
            </a:r>
          </a:p>
          <a:p>
            <a:endParaRPr lang="en-US" dirty="0"/>
          </a:p>
        </p:txBody>
      </p:sp>
    </p:spTree>
    <p:extLst>
      <p:ext uri="{BB962C8B-B14F-4D97-AF65-F5344CB8AC3E}">
        <p14:creationId xmlns:p14="http://schemas.microsoft.com/office/powerpoint/2010/main" val="177802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Factory pattern</a:t>
            </a:r>
            <a:endParaRPr lang="en-US" dirty="0"/>
          </a:p>
        </p:txBody>
      </p:sp>
      <p:sp>
        <p:nvSpPr>
          <p:cNvPr id="3" name="Content Placeholder 2"/>
          <p:cNvSpPr>
            <a:spLocks noGrp="1"/>
          </p:cNvSpPr>
          <p:nvPr>
            <p:ph idx="1"/>
          </p:nvPr>
        </p:nvSpPr>
        <p:spPr/>
        <p:txBody>
          <a:bodyPr/>
          <a:lstStyle/>
          <a:p>
            <a:r>
              <a:rPr lang="en-US" dirty="0" smtClean="0"/>
              <a:t>Create you driver script</a:t>
            </a:r>
          </a:p>
          <a:p>
            <a:r>
              <a:rPr lang="en-US" dirty="0" smtClean="0"/>
              <a:t>Create your abstract class(s)</a:t>
            </a:r>
          </a:p>
          <a:p>
            <a:r>
              <a:rPr lang="en-US" dirty="0" smtClean="0"/>
              <a:t>Create your concrete class(s)</a:t>
            </a:r>
          </a:p>
          <a:p>
            <a:r>
              <a:rPr lang="en-US" dirty="0" smtClean="0"/>
              <a:t>Create the Factory class to instantiate selected concrete class</a:t>
            </a:r>
          </a:p>
          <a:p>
            <a:r>
              <a:rPr lang="en-US" dirty="0" smtClean="0"/>
              <a:t>Test each method of each concrete class</a:t>
            </a:r>
            <a:endParaRPr lang="en-US" dirty="0"/>
          </a:p>
        </p:txBody>
      </p:sp>
    </p:spTree>
    <p:extLst>
      <p:ext uri="{BB962C8B-B14F-4D97-AF65-F5344CB8AC3E}">
        <p14:creationId xmlns:p14="http://schemas.microsoft.com/office/powerpoint/2010/main" val="88078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run</a:t>
            </a:r>
            <a:endParaRPr lang="en-US" dirty="0"/>
          </a:p>
        </p:txBody>
      </p:sp>
      <p:pic>
        <p:nvPicPr>
          <p:cNvPr id="4" name="Picture 3"/>
          <p:cNvPicPr>
            <a:picLocks noChangeAspect="1"/>
          </p:cNvPicPr>
          <p:nvPr/>
        </p:nvPicPr>
        <p:blipFill>
          <a:blip r:embed="rId2"/>
          <a:stretch>
            <a:fillRect/>
          </a:stretch>
        </p:blipFill>
        <p:spPr>
          <a:xfrm>
            <a:off x="7315200" y="685800"/>
            <a:ext cx="4162425" cy="3733800"/>
          </a:xfrm>
          <a:prstGeom prst="rect">
            <a:avLst/>
          </a:prstGeom>
        </p:spPr>
      </p:pic>
      <p:pic>
        <p:nvPicPr>
          <p:cNvPr id="5" name="Picture 4"/>
          <p:cNvPicPr>
            <a:picLocks noChangeAspect="1"/>
          </p:cNvPicPr>
          <p:nvPr/>
        </p:nvPicPr>
        <p:blipFill>
          <a:blip r:embed="rId3"/>
          <a:stretch>
            <a:fillRect/>
          </a:stretch>
        </p:blipFill>
        <p:spPr>
          <a:xfrm>
            <a:off x="5638800" y="4572000"/>
            <a:ext cx="5895975" cy="1895475"/>
          </a:xfrm>
          <a:prstGeom prst="rect">
            <a:avLst/>
          </a:prstGeom>
        </p:spPr>
      </p:pic>
      <p:sp>
        <p:nvSpPr>
          <p:cNvPr id="6" name="Rectangular Callout 5"/>
          <p:cNvSpPr/>
          <p:nvPr/>
        </p:nvSpPr>
        <p:spPr>
          <a:xfrm>
            <a:off x="304800" y="1600200"/>
            <a:ext cx="4191000" cy="1676400"/>
          </a:xfrm>
          <a:prstGeom prst="wedgeRectCallout">
            <a:avLst>
              <a:gd name="adj1" fmla="val 117076"/>
              <a:gd name="adj2" fmla="val -1798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a file called Factory_demo.pl</a:t>
            </a:r>
          </a:p>
          <a:p>
            <a:r>
              <a:rPr lang="en-US" dirty="0" smtClean="0"/>
              <a:t>Open your debugger in another window</a:t>
            </a:r>
          </a:p>
          <a:p>
            <a:r>
              <a:rPr lang="en-US" dirty="0" smtClean="0"/>
              <a:t>Create all the class stubs and run inside the debugger </a:t>
            </a:r>
          </a:p>
        </p:txBody>
      </p:sp>
      <p:sp>
        <p:nvSpPr>
          <p:cNvPr id="10" name="Rectangular Callout 9"/>
          <p:cNvSpPr/>
          <p:nvPr/>
        </p:nvSpPr>
        <p:spPr>
          <a:xfrm>
            <a:off x="304800" y="4495800"/>
            <a:ext cx="4191000" cy="1676400"/>
          </a:xfrm>
          <a:prstGeom prst="wedgeRectCallout">
            <a:avLst>
              <a:gd name="adj1" fmla="val 76366"/>
              <a:gd name="adj2" fmla="val 462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 your debugger in another window</a:t>
            </a:r>
          </a:p>
          <a:p>
            <a:r>
              <a:rPr lang="en-US" dirty="0" smtClean="0"/>
              <a:t>Run </a:t>
            </a:r>
            <a:r>
              <a:rPr lang="en-US" dirty="0" smtClean="0"/>
              <a:t>your script </a:t>
            </a:r>
            <a:r>
              <a:rPr lang="en-US" dirty="0" smtClean="0"/>
              <a:t>inside the debugger ..no errors! ..</a:t>
            </a:r>
            <a:r>
              <a:rPr lang="en-US" dirty="0" err="1" smtClean="0"/>
              <a:t>wooHoo</a:t>
            </a:r>
            <a:endParaRPr lang="en-US" dirty="0" smtClean="0"/>
          </a:p>
        </p:txBody>
      </p:sp>
    </p:spTree>
    <p:extLst>
      <p:ext uri="{BB962C8B-B14F-4D97-AF65-F5344CB8AC3E}">
        <p14:creationId xmlns:p14="http://schemas.microsoft.com/office/powerpoint/2010/main" val="28817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Building it out</a:t>
            </a:r>
            <a:endParaRPr lang="en-US" dirty="0"/>
          </a:p>
        </p:txBody>
      </p:sp>
      <p:sp>
        <p:nvSpPr>
          <p:cNvPr id="11" name="Rectangular Callout 10"/>
          <p:cNvSpPr/>
          <p:nvPr/>
        </p:nvSpPr>
        <p:spPr>
          <a:xfrm>
            <a:off x="152400" y="5715000"/>
            <a:ext cx="6477000" cy="304800"/>
          </a:xfrm>
          <a:prstGeom prst="wedgeRectCallout">
            <a:avLst>
              <a:gd name="adj1" fmla="val 53434"/>
              <a:gd name="adj2" fmla="val -4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Factory instantiation.</a:t>
            </a:r>
          </a:p>
        </p:txBody>
      </p:sp>
      <p:sp>
        <p:nvSpPr>
          <p:cNvPr id="10" name="Rectangular Callout 9"/>
          <p:cNvSpPr/>
          <p:nvPr/>
        </p:nvSpPr>
        <p:spPr>
          <a:xfrm>
            <a:off x="304800" y="685800"/>
            <a:ext cx="5334000" cy="762000"/>
          </a:xfrm>
          <a:prstGeom prst="wedgeRectCallout">
            <a:avLst>
              <a:gd name="adj1" fmla="val -19174"/>
              <a:gd name="adj2" fmla="val 69018"/>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Use R and c to reset and rerun your script. Note the type of $</a:t>
            </a:r>
            <a:r>
              <a:rPr lang="en-US" dirty="0" err="1" smtClean="0"/>
              <a:t>oShapeFactory</a:t>
            </a:r>
            <a:r>
              <a:rPr lang="en-US" dirty="0" smtClean="0"/>
              <a:t> and $</a:t>
            </a:r>
            <a:r>
              <a:rPr lang="en-US" dirty="0" err="1" smtClean="0"/>
              <a:t>oShape</a:t>
            </a:r>
            <a:endParaRPr lang="en-US" dirty="0" smtClean="0"/>
          </a:p>
        </p:txBody>
      </p:sp>
      <p:pic>
        <p:nvPicPr>
          <p:cNvPr id="9" name="Picture 8"/>
          <p:cNvPicPr>
            <a:picLocks noChangeAspect="1"/>
          </p:cNvPicPr>
          <p:nvPr/>
        </p:nvPicPr>
        <p:blipFill>
          <a:blip r:embed="rId2"/>
          <a:stretch>
            <a:fillRect/>
          </a:stretch>
        </p:blipFill>
        <p:spPr>
          <a:xfrm>
            <a:off x="6915150" y="685800"/>
            <a:ext cx="5276850" cy="6048375"/>
          </a:xfrm>
          <a:prstGeom prst="rect">
            <a:avLst/>
          </a:prstGeom>
        </p:spPr>
      </p:pic>
      <p:sp>
        <p:nvSpPr>
          <p:cNvPr id="6" name="Rectangular Callout 5"/>
          <p:cNvSpPr/>
          <p:nvPr/>
        </p:nvSpPr>
        <p:spPr>
          <a:xfrm>
            <a:off x="152400" y="4495800"/>
            <a:ext cx="6477000" cy="1066800"/>
          </a:xfrm>
          <a:prstGeom prst="wedgeRectCallout">
            <a:avLst>
              <a:gd name="adj1" fmla="val 53922"/>
              <a:gd name="adj2" fmla="val -145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arrows in class diagram. This will indicate </a:t>
            </a:r>
            <a:r>
              <a:rPr lang="en-US" b="1" u="sng" dirty="0" smtClean="0"/>
              <a:t>inheritance</a:t>
            </a:r>
            <a:r>
              <a:rPr lang="en-US" dirty="0" smtClean="0"/>
              <a:t> (our @ISA) or </a:t>
            </a:r>
            <a:r>
              <a:rPr lang="en-US" b="1" u="sng" dirty="0" smtClean="0"/>
              <a:t>use</a:t>
            </a:r>
            <a:r>
              <a:rPr lang="en-US" dirty="0" smtClean="0"/>
              <a:t>. Currently, a</a:t>
            </a:r>
            <a:r>
              <a:rPr lang="en-US" dirty="0" smtClean="0"/>
              <a:t>ll the classes are in</a:t>
            </a:r>
            <a:r>
              <a:rPr lang="en-US" dirty="0" smtClean="0"/>
              <a:t> the same file, so they are in the symbol table and so they  can be </a:t>
            </a:r>
            <a:r>
              <a:rPr lang="en-US" b="1" u="sng" dirty="0" smtClean="0"/>
              <a:t>“used” </a:t>
            </a:r>
            <a:r>
              <a:rPr lang="en-US" dirty="0" smtClean="0"/>
              <a:t>directly. </a:t>
            </a:r>
          </a:p>
        </p:txBody>
      </p:sp>
      <p:sp>
        <p:nvSpPr>
          <p:cNvPr id="12" name="Rectangular Callout 11"/>
          <p:cNvSpPr/>
          <p:nvPr/>
        </p:nvSpPr>
        <p:spPr>
          <a:xfrm>
            <a:off x="152400" y="6172200"/>
            <a:ext cx="6477000" cy="304800"/>
          </a:xfrm>
          <a:prstGeom prst="wedgeRectCallout">
            <a:avLst>
              <a:gd name="adj1" fmla="val 54501"/>
              <a:gd name="adj2" fmla="val -44359"/>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Note Shape instantiation and calling the draw method</a:t>
            </a:r>
          </a:p>
        </p:txBody>
      </p:sp>
      <p:sp>
        <p:nvSpPr>
          <p:cNvPr id="15" name="Rectangular Callout 14"/>
          <p:cNvSpPr/>
          <p:nvPr/>
        </p:nvSpPr>
        <p:spPr>
          <a:xfrm>
            <a:off x="152400" y="3733800"/>
            <a:ext cx="6477000" cy="609600"/>
          </a:xfrm>
          <a:prstGeom prst="wedgeRectCallout">
            <a:avLst>
              <a:gd name="adj1" fmla="val 57021"/>
              <a:gd name="adj2" fmla="val -28895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Add an “if ladder” to create the desired object. We will refactor this later… let’s get it working first!</a:t>
            </a:r>
          </a:p>
        </p:txBody>
      </p:sp>
      <p:pic>
        <p:nvPicPr>
          <p:cNvPr id="13" name="Picture 12"/>
          <p:cNvPicPr>
            <a:picLocks noChangeAspect="1"/>
          </p:cNvPicPr>
          <p:nvPr/>
        </p:nvPicPr>
        <p:blipFill>
          <a:blip r:embed="rId3"/>
          <a:stretch>
            <a:fillRect/>
          </a:stretch>
        </p:blipFill>
        <p:spPr>
          <a:xfrm>
            <a:off x="304800" y="1676400"/>
            <a:ext cx="5105400" cy="1704975"/>
          </a:xfrm>
          <a:prstGeom prst="rect">
            <a:avLst/>
          </a:prstGeom>
        </p:spPr>
      </p:pic>
    </p:spTree>
    <p:extLst>
      <p:ext uri="{BB962C8B-B14F-4D97-AF65-F5344CB8AC3E}">
        <p14:creationId xmlns:p14="http://schemas.microsoft.com/office/powerpoint/2010/main" val="49998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581400" cy="320675"/>
          </a:xfrm>
        </p:spPr>
        <p:txBody>
          <a:bodyPr>
            <a:normAutofit fontScale="90000"/>
          </a:bodyPr>
          <a:lstStyle/>
          <a:p>
            <a:r>
              <a:rPr lang="en-US" dirty="0" smtClean="0"/>
              <a:t>Refactoring</a:t>
            </a:r>
            <a:endParaRPr lang="en-US" dirty="0"/>
          </a:p>
        </p:txBody>
      </p:sp>
      <p:sp>
        <p:nvSpPr>
          <p:cNvPr id="11" name="Rectangular Callout 10"/>
          <p:cNvSpPr/>
          <p:nvPr/>
        </p:nvSpPr>
        <p:spPr>
          <a:xfrm>
            <a:off x="152400" y="4495800"/>
            <a:ext cx="4953000" cy="914400"/>
          </a:xfrm>
          <a:prstGeom prst="wedgeRectCallout">
            <a:avLst>
              <a:gd name="adj1" fmla="val 63963"/>
              <a:gd name="adj2" fmla="val 2515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This is an example calling the parent method and wrapping code before and after the parent method call.</a:t>
            </a:r>
          </a:p>
        </p:txBody>
      </p:sp>
      <p:sp>
        <p:nvSpPr>
          <p:cNvPr id="6" name="Rectangular Callout 5"/>
          <p:cNvSpPr/>
          <p:nvPr/>
        </p:nvSpPr>
        <p:spPr>
          <a:xfrm>
            <a:off x="76200" y="609600"/>
            <a:ext cx="5181600" cy="4572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Always a good idea to separate data from code.</a:t>
            </a:r>
          </a:p>
        </p:txBody>
      </p:sp>
      <p:sp>
        <p:nvSpPr>
          <p:cNvPr id="12" name="Rectangular Callout 11"/>
          <p:cNvSpPr/>
          <p:nvPr/>
        </p:nvSpPr>
        <p:spPr>
          <a:xfrm>
            <a:off x="152400" y="5867400"/>
            <a:ext cx="4953000" cy="762000"/>
          </a:xfrm>
          <a:prstGeom prst="wedgeRectCallout">
            <a:avLst>
              <a:gd name="adj1" fmla="val 66439"/>
              <a:gd name="adj2" fmla="val 1271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Left these methods </a:t>
            </a:r>
            <a:r>
              <a:rPr lang="en-US" dirty="0" err="1" smtClean="0"/>
              <a:t>in..could</a:t>
            </a:r>
            <a:r>
              <a:rPr lang="en-US" dirty="0" smtClean="0"/>
              <a:t> easily just use the inherited methods too</a:t>
            </a:r>
          </a:p>
        </p:txBody>
      </p:sp>
      <p:pic>
        <p:nvPicPr>
          <p:cNvPr id="3" name="Picture 2"/>
          <p:cNvPicPr>
            <a:picLocks noChangeAspect="1"/>
          </p:cNvPicPr>
          <p:nvPr/>
        </p:nvPicPr>
        <p:blipFill>
          <a:blip r:embed="rId2"/>
          <a:stretch>
            <a:fillRect/>
          </a:stretch>
        </p:blipFill>
        <p:spPr>
          <a:xfrm>
            <a:off x="5852764" y="3717"/>
            <a:ext cx="6315075" cy="6772275"/>
          </a:xfrm>
          <a:prstGeom prst="rect">
            <a:avLst/>
          </a:prstGeom>
        </p:spPr>
      </p:pic>
      <p:sp>
        <p:nvSpPr>
          <p:cNvPr id="14" name="Rectangular Callout 13"/>
          <p:cNvSpPr/>
          <p:nvPr/>
        </p:nvSpPr>
        <p:spPr>
          <a:xfrm>
            <a:off x="76200" y="1219200"/>
            <a:ext cx="5181600" cy="609600"/>
          </a:xfrm>
          <a:prstGeom prst="wedgeRectCallout">
            <a:avLst>
              <a:gd name="adj1" fmla="val 63391"/>
              <a:gd name="adj2" fmla="val -176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Further, encapsulate the data and only divulge </a:t>
            </a:r>
            <a:r>
              <a:rPr lang="en-US" dirty="0" err="1" smtClean="0"/>
              <a:t>whats</a:t>
            </a:r>
            <a:r>
              <a:rPr lang="en-US" dirty="0" smtClean="0"/>
              <a:t> needed</a:t>
            </a:r>
          </a:p>
        </p:txBody>
      </p:sp>
      <p:sp>
        <p:nvSpPr>
          <p:cNvPr id="15" name="Rectangular Callout 14"/>
          <p:cNvSpPr/>
          <p:nvPr/>
        </p:nvSpPr>
        <p:spPr>
          <a:xfrm>
            <a:off x="76200" y="2133600"/>
            <a:ext cx="5181600" cy="685800"/>
          </a:xfrm>
          <a:prstGeom prst="wedgeRectCallout">
            <a:avLst>
              <a:gd name="adj1" fmla="val 64037"/>
              <a:gd name="adj2" fmla="val -292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We can add as much data as we like and the code won’t change</a:t>
            </a:r>
            <a:endParaRPr lang="en-US" dirty="0" smtClean="0"/>
          </a:p>
        </p:txBody>
      </p:sp>
      <p:sp>
        <p:nvSpPr>
          <p:cNvPr id="16" name="Rectangular Callout 15"/>
          <p:cNvSpPr/>
          <p:nvPr/>
        </p:nvSpPr>
        <p:spPr>
          <a:xfrm>
            <a:off x="76200" y="3048000"/>
            <a:ext cx="5181600" cy="838200"/>
          </a:xfrm>
          <a:prstGeom prst="wedgeRectCallout">
            <a:avLst>
              <a:gd name="adj1" fmla="val 59948"/>
              <a:gd name="adj2" fmla="val 4397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Here we add functionality without modifying existing </a:t>
            </a:r>
            <a:r>
              <a:rPr lang="en-US" dirty="0" err="1" smtClean="0"/>
              <a:t>code..just</a:t>
            </a:r>
            <a:r>
              <a:rPr lang="en-US" dirty="0" smtClean="0"/>
              <a:t> </a:t>
            </a:r>
            <a:r>
              <a:rPr lang="en-US" dirty="0" err="1" smtClean="0"/>
              <a:t>cut’n’paste</a:t>
            </a:r>
            <a:r>
              <a:rPr lang="en-US" dirty="0" smtClean="0"/>
              <a:t> …mindfully!</a:t>
            </a:r>
          </a:p>
        </p:txBody>
      </p:sp>
    </p:spTree>
    <p:extLst>
      <p:ext uri="{BB962C8B-B14F-4D97-AF65-F5344CB8AC3E}">
        <p14:creationId xmlns:p14="http://schemas.microsoft.com/office/powerpoint/2010/main" val="151787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320675"/>
          </a:xfrm>
        </p:spPr>
        <p:txBody>
          <a:bodyPr>
            <a:normAutofit fontScale="90000"/>
          </a:bodyPr>
          <a:lstStyle/>
          <a:p>
            <a:r>
              <a:rPr lang="en-US" dirty="0" smtClean="0"/>
              <a:t>Refactoring – the driver section</a:t>
            </a:r>
            <a:endParaRPr lang="en-US" dirty="0"/>
          </a:p>
        </p:txBody>
      </p:sp>
      <p:sp>
        <p:nvSpPr>
          <p:cNvPr id="16" name="Rectangular Callout 15"/>
          <p:cNvSpPr/>
          <p:nvPr/>
        </p:nvSpPr>
        <p:spPr>
          <a:xfrm>
            <a:off x="5486400" y="4495800"/>
            <a:ext cx="5181600" cy="838200"/>
          </a:xfrm>
          <a:prstGeom prst="wedgeRectCallout">
            <a:avLst>
              <a:gd name="adj1" fmla="val -58201"/>
              <a:gd name="adj2" fmla="val -3923"/>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Rerun in the debugger, verify the output for all Shapes and Actions</a:t>
            </a:r>
          </a:p>
        </p:txBody>
      </p:sp>
      <p:pic>
        <p:nvPicPr>
          <p:cNvPr id="4" name="Picture 3"/>
          <p:cNvPicPr>
            <a:picLocks noChangeAspect="1"/>
          </p:cNvPicPr>
          <p:nvPr/>
        </p:nvPicPr>
        <p:blipFill>
          <a:blip r:embed="rId2"/>
          <a:stretch>
            <a:fillRect/>
          </a:stretch>
        </p:blipFill>
        <p:spPr>
          <a:xfrm>
            <a:off x="228600" y="3505200"/>
            <a:ext cx="4810125" cy="3143250"/>
          </a:xfrm>
          <a:prstGeom prst="rect">
            <a:avLst/>
          </a:prstGeom>
        </p:spPr>
      </p:pic>
      <p:pic>
        <p:nvPicPr>
          <p:cNvPr id="5" name="Picture 4"/>
          <p:cNvPicPr>
            <a:picLocks noChangeAspect="1"/>
          </p:cNvPicPr>
          <p:nvPr/>
        </p:nvPicPr>
        <p:blipFill>
          <a:blip r:embed="rId3"/>
          <a:stretch>
            <a:fillRect/>
          </a:stretch>
        </p:blipFill>
        <p:spPr>
          <a:xfrm>
            <a:off x="6096000" y="990600"/>
            <a:ext cx="5860961" cy="3276600"/>
          </a:xfrm>
          <a:prstGeom prst="rect">
            <a:avLst/>
          </a:prstGeom>
        </p:spPr>
      </p:pic>
      <p:sp>
        <p:nvSpPr>
          <p:cNvPr id="15" name="Rectangular Callout 14"/>
          <p:cNvSpPr/>
          <p:nvPr/>
        </p:nvSpPr>
        <p:spPr>
          <a:xfrm>
            <a:off x="381000" y="1143000"/>
            <a:ext cx="4876800" cy="1676400"/>
          </a:xfrm>
          <a:prstGeom prst="wedgeRectCallout">
            <a:avLst>
              <a:gd name="adj1" fmla="val 71354"/>
              <a:gd name="adj2" fmla="val 1071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Clean up the code. Call up hi level method of each “factory”. Just ‘</a:t>
            </a:r>
            <a:r>
              <a:rPr lang="en-US" dirty="0" err="1" smtClean="0"/>
              <a:t>cuz</a:t>
            </a:r>
            <a:r>
              <a:rPr lang="en-US" dirty="0" smtClean="0"/>
              <a:t> u can touch the details, doesn’t mean you should! </a:t>
            </a:r>
            <a:endParaRPr lang="en-US" dirty="0" smtClean="0"/>
          </a:p>
        </p:txBody>
      </p:sp>
    </p:spTree>
    <p:extLst>
      <p:ext uri="{BB962C8B-B14F-4D97-AF65-F5344CB8AC3E}">
        <p14:creationId xmlns:p14="http://schemas.microsoft.com/office/powerpoint/2010/main" val="344439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501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Gang of Four (Gof) Design Patterns in Perl</vt:lpstr>
      <vt:lpstr>What is the Factory pattern</vt:lpstr>
      <vt:lpstr>Class Diagram for Factory Pattern</vt:lpstr>
      <vt:lpstr>Implementation </vt:lpstr>
      <vt:lpstr>Steps to create Factory pattern</vt:lpstr>
      <vt:lpstr>The first run</vt:lpstr>
      <vt:lpstr>Building it out</vt:lpstr>
      <vt:lpstr>Refactoring</vt:lpstr>
      <vt:lpstr>Refactoring – the driver section</vt:lpstr>
      <vt:lpstr>Putting this into Production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Gang of Four (Gof) Design Patterns in Perl</dc:title>
  <dc:creator>jjs</dc:creator>
  <cp:lastModifiedBy>jjs</cp:lastModifiedBy>
  <cp:revision>15</cp:revision>
  <dcterms:created xsi:type="dcterms:W3CDTF">2018-10-21T10:30:23Z</dcterms:created>
  <dcterms:modified xsi:type="dcterms:W3CDTF">2018-10-21T16:32:22Z</dcterms:modified>
</cp:coreProperties>
</file>