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60" r:id="rId4"/>
    <p:sldId id="259" r:id="rId5"/>
    <p:sldId id="261" r:id="rId6"/>
    <p:sldId id="262" r:id="rId7"/>
    <p:sldId id="263" r:id="rId8"/>
    <p:sldId id="264" r:id="rId9"/>
    <p:sldId id="265" r:id="rId10"/>
    <p:sldId id="266" r:id="rId11"/>
    <p:sldId id="267" r:id="rId12"/>
    <p:sldId id="269"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p:cViewPr varScale="1">
        <p:scale>
          <a:sx n="116" d="100"/>
          <a:sy n="116" d="100"/>
        </p:scale>
        <p:origin x="126" y="366"/>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97FF91D-E0D0-458C-8577-3C3DDD9BE08D}" type="datetimeFigureOut">
              <a:rPr lang="en-US" smtClean="0"/>
              <a:t>10/21/2018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1DB423-4CC2-4181-AB95-8F4390DBE3B2}" type="slidenum">
              <a:rPr lang="en-US" smtClean="0"/>
              <a:t>‹#›</a:t>
            </a:fld>
            <a:endParaRPr lang="en-US"/>
          </a:p>
        </p:txBody>
      </p:sp>
    </p:spTree>
    <p:extLst>
      <p:ext uri="{BB962C8B-B14F-4D97-AF65-F5344CB8AC3E}">
        <p14:creationId xmlns:p14="http://schemas.microsoft.com/office/powerpoint/2010/main" val="35975547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97FF91D-E0D0-458C-8577-3C3DDD9BE08D}" type="datetimeFigureOut">
              <a:rPr lang="en-US" smtClean="0"/>
              <a:t>10/21/2018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1DB423-4CC2-4181-AB95-8F4390DBE3B2}" type="slidenum">
              <a:rPr lang="en-US" smtClean="0"/>
              <a:t>‹#›</a:t>
            </a:fld>
            <a:endParaRPr lang="en-US"/>
          </a:p>
        </p:txBody>
      </p:sp>
    </p:spTree>
    <p:extLst>
      <p:ext uri="{BB962C8B-B14F-4D97-AF65-F5344CB8AC3E}">
        <p14:creationId xmlns:p14="http://schemas.microsoft.com/office/powerpoint/2010/main" val="34559732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97FF91D-E0D0-458C-8577-3C3DDD9BE08D}" type="datetimeFigureOut">
              <a:rPr lang="en-US" smtClean="0"/>
              <a:t>10/21/2018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1DB423-4CC2-4181-AB95-8F4390DBE3B2}" type="slidenum">
              <a:rPr lang="en-US" smtClean="0"/>
              <a:t>‹#›</a:t>
            </a:fld>
            <a:endParaRPr lang="en-US"/>
          </a:p>
        </p:txBody>
      </p:sp>
    </p:spTree>
    <p:extLst>
      <p:ext uri="{BB962C8B-B14F-4D97-AF65-F5344CB8AC3E}">
        <p14:creationId xmlns:p14="http://schemas.microsoft.com/office/powerpoint/2010/main" val="824662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97FF91D-E0D0-458C-8577-3C3DDD9BE08D}" type="datetimeFigureOut">
              <a:rPr lang="en-US" smtClean="0"/>
              <a:t>10/21/2018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1DB423-4CC2-4181-AB95-8F4390DBE3B2}" type="slidenum">
              <a:rPr lang="en-US" smtClean="0"/>
              <a:t>‹#›</a:t>
            </a:fld>
            <a:endParaRPr lang="en-US"/>
          </a:p>
        </p:txBody>
      </p:sp>
    </p:spTree>
    <p:extLst>
      <p:ext uri="{BB962C8B-B14F-4D97-AF65-F5344CB8AC3E}">
        <p14:creationId xmlns:p14="http://schemas.microsoft.com/office/powerpoint/2010/main" val="24177473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97FF91D-E0D0-458C-8577-3C3DDD9BE08D}" type="datetimeFigureOut">
              <a:rPr lang="en-US" smtClean="0"/>
              <a:t>10/21/2018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1DB423-4CC2-4181-AB95-8F4390DBE3B2}" type="slidenum">
              <a:rPr lang="en-US" smtClean="0"/>
              <a:t>‹#›</a:t>
            </a:fld>
            <a:endParaRPr lang="en-US"/>
          </a:p>
        </p:txBody>
      </p:sp>
    </p:spTree>
    <p:extLst>
      <p:ext uri="{BB962C8B-B14F-4D97-AF65-F5344CB8AC3E}">
        <p14:creationId xmlns:p14="http://schemas.microsoft.com/office/powerpoint/2010/main" val="5226699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97FF91D-E0D0-458C-8577-3C3DDD9BE08D}" type="datetimeFigureOut">
              <a:rPr lang="en-US" smtClean="0"/>
              <a:t>10/21/2018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1DB423-4CC2-4181-AB95-8F4390DBE3B2}" type="slidenum">
              <a:rPr lang="en-US" smtClean="0"/>
              <a:t>‹#›</a:t>
            </a:fld>
            <a:endParaRPr lang="en-US"/>
          </a:p>
        </p:txBody>
      </p:sp>
    </p:spTree>
    <p:extLst>
      <p:ext uri="{BB962C8B-B14F-4D97-AF65-F5344CB8AC3E}">
        <p14:creationId xmlns:p14="http://schemas.microsoft.com/office/powerpoint/2010/main" val="19236940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97FF91D-E0D0-458C-8577-3C3DDD9BE08D}" type="datetimeFigureOut">
              <a:rPr lang="en-US" smtClean="0"/>
              <a:t>10/21/2018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51DB423-4CC2-4181-AB95-8F4390DBE3B2}" type="slidenum">
              <a:rPr lang="en-US" smtClean="0"/>
              <a:t>‹#›</a:t>
            </a:fld>
            <a:endParaRPr lang="en-US"/>
          </a:p>
        </p:txBody>
      </p:sp>
    </p:spTree>
    <p:extLst>
      <p:ext uri="{BB962C8B-B14F-4D97-AF65-F5344CB8AC3E}">
        <p14:creationId xmlns:p14="http://schemas.microsoft.com/office/powerpoint/2010/main" val="32362799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97FF91D-E0D0-458C-8577-3C3DDD9BE08D}" type="datetimeFigureOut">
              <a:rPr lang="en-US" smtClean="0"/>
              <a:t>10/21/2018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51DB423-4CC2-4181-AB95-8F4390DBE3B2}" type="slidenum">
              <a:rPr lang="en-US" smtClean="0"/>
              <a:t>‹#›</a:t>
            </a:fld>
            <a:endParaRPr lang="en-US"/>
          </a:p>
        </p:txBody>
      </p:sp>
    </p:spTree>
    <p:extLst>
      <p:ext uri="{BB962C8B-B14F-4D97-AF65-F5344CB8AC3E}">
        <p14:creationId xmlns:p14="http://schemas.microsoft.com/office/powerpoint/2010/main" val="10009306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7FF91D-E0D0-458C-8577-3C3DDD9BE08D}" type="datetimeFigureOut">
              <a:rPr lang="en-US" smtClean="0"/>
              <a:t>10/21/2018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51DB423-4CC2-4181-AB95-8F4390DBE3B2}" type="slidenum">
              <a:rPr lang="en-US" smtClean="0"/>
              <a:t>‹#›</a:t>
            </a:fld>
            <a:endParaRPr lang="en-US"/>
          </a:p>
        </p:txBody>
      </p:sp>
    </p:spTree>
    <p:extLst>
      <p:ext uri="{BB962C8B-B14F-4D97-AF65-F5344CB8AC3E}">
        <p14:creationId xmlns:p14="http://schemas.microsoft.com/office/powerpoint/2010/main" val="41262001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97FF91D-E0D0-458C-8577-3C3DDD9BE08D}" type="datetimeFigureOut">
              <a:rPr lang="en-US" smtClean="0"/>
              <a:t>10/21/2018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1DB423-4CC2-4181-AB95-8F4390DBE3B2}" type="slidenum">
              <a:rPr lang="en-US" smtClean="0"/>
              <a:t>‹#›</a:t>
            </a:fld>
            <a:endParaRPr lang="en-US"/>
          </a:p>
        </p:txBody>
      </p:sp>
    </p:spTree>
    <p:extLst>
      <p:ext uri="{BB962C8B-B14F-4D97-AF65-F5344CB8AC3E}">
        <p14:creationId xmlns:p14="http://schemas.microsoft.com/office/powerpoint/2010/main" val="9826343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97FF91D-E0D0-458C-8577-3C3DDD9BE08D}" type="datetimeFigureOut">
              <a:rPr lang="en-US" smtClean="0"/>
              <a:t>10/21/2018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1DB423-4CC2-4181-AB95-8F4390DBE3B2}" type="slidenum">
              <a:rPr lang="en-US" smtClean="0"/>
              <a:t>‹#›</a:t>
            </a:fld>
            <a:endParaRPr lang="en-US"/>
          </a:p>
        </p:txBody>
      </p:sp>
    </p:spTree>
    <p:extLst>
      <p:ext uri="{BB962C8B-B14F-4D97-AF65-F5344CB8AC3E}">
        <p14:creationId xmlns:p14="http://schemas.microsoft.com/office/powerpoint/2010/main" val="20717241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7FF91D-E0D0-458C-8577-3C3DDD9BE08D}" type="datetimeFigureOut">
              <a:rPr lang="en-US" smtClean="0"/>
              <a:t>10/21/2018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1DB423-4CC2-4181-AB95-8F4390DBE3B2}" type="slidenum">
              <a:rPr lang="en-US" smtClean="0"/>
              <a:t>‹#›</a:t>
            </a:fld>
            <a:endParaRPr lang="en-US"/>
          </a:p>
        </p:txBody>
      </p:sp>
    </p:spTree>
    <p:extLst>
      <p:ext uri="{BB962C8B-B14F-4D97-AF65-F5344CB8AC3E}">
        <p14:creationId xmlns:p14="http://schemas.microsoft.com/office/powerpoint/2010/main" val="7547326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janman27929/OOP_perl" TargetMode="External"/><Relationship Id="rId2" Type="http://schemas.openxmlformats.org/officeDocument/2006/relationships/hyperlink" Target="https://youtu.be/t-IP5EtMa8A" TargetMode="External"/><Relationship Id="rId1" Type="http://schemas.openxmlformats.org/officeDocument/2006/relationships/slideLayout" Target="../slideLayouts/slideLayout2.xml"/><Relationship Id="rId4" Type="http://schemas.openxmlformats.org/officeDocument/2006/relationships/hyperlink" Target="mailto:janman27929@gmail.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The Gang of Four (</a:t>
            </a:r>
            <a:r>
              <a:rPr lang="en-US" dirty="0" err="1" smtClean="0"/>
              <a:t>GoF</a:t>
            </a:r>
            <a:r>
              <a:rPr lang="en-US" dirty="0" smtClean="0"/>
              <a:t>) Design Patterns in Perl</a:t>
            </a:r>
            <a:endParaRPr lang="en-US" dirty="0"/>
          </a:p>
        </p:txBody>
      </p:sp>
      <p:sp>
        <p:nvSpPr>
          <p:cNvPr id="3" name="Subtitle 2"/>
          <p:cNvSpPr>
            <a:spLocks noGrp="1"/>
          </p:cNvSpPr>
          <p:nvPr>
            <p:ph type="subTitle" idx="1"/>
          </p:nvPr>
        </p:nvSpPr>
        <p:spPr/>
        <p:txBody>
          <a:bodyPr>
            <a:normAutofit/>
          </a:bodyPr>
          <a:lstStyle/>
          <a:p>
            <a:r>
              <a:rPr lang="en-US" sz="4400" dirty="0" smtClean="0"/>
              <a:t>The Factory Pattern</a:t>
            </a:r>
            <a:endParaRPr lang="en-US" sz="4400" dirty="0"/>
          </a:p>
        </p:txBody>
      </p:sp>
    </p:spTree>
    <p:extLst>
      <p:ext uri="{BB962C8B-B14F-4D97-AF65-F5344CB8AC3E}">
        <p14:creationId xmlns:p14="http://schemas.microsoft.com/office/powerpoint/2010/main" val="35530614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28600"/>
            <a:ext cx="9982200" cy="396875"/>
          </a:xfrm>
        </p:spPr>
        <p:txBody>
          <a:bodyPr>
            <a:normAutofit fontScale="90000"/>
          </a:bodyPr>
          <a:lstStyle/>
          <a:p>
            <a:pPr algn="ctr"/>
            <a:r>
              <a:rPr lang="en-US" dirty="0" smtClean="0"/>
              <a:t>Putting this into Production</a:t>
            </a:r>
            <a:endParaRPr lang="en-US" dirty="0"/>
          </a:p>
        </p:txBody>
      </p:sp>
      <p:pic>
        <p:nvPicPr>
          <p:cNvPr id="4" name="Picture 3"/>
          <p:cNvPicPr>
            <a:picLocks noChangeAspect="1"/>
          </p:cNvPicPr>
          <p:nvPr/>
        </p:nvPicPr>
        <p:blipFill>
          <a:blip r:embed="rId2"/>
          <a:stretch>
            <a:fillRect/>
          </a:stretch>
        </p:blipFill>
        <p:spPr>
          <a:xfrm>
            <a:off x="76200" y="762000"/>
            <a:ext cx="3514725" cy="3048000"/>
          </a:xfrm>
          <a:prstGeom prst="rect">
            <a:avLst/>
          </a:prstGeom>
        </p:spPr>
      </p:pic>
      <p:pic>
        <p:nvPicPr>
          <p:cNvPr id="5" name="Picture 4"/>
          <p:cNvPicPr>
            <a:picLocks noChangeAspect="1"/>
          </p:cNvPicPr>
          <p:nvPr/>
        </p:nvPicPr>
        <p:blipFill>
          <a:blip r:embed="rId3"/>
          <a:stretch>
            <a:fillRect/>
          </a:stretch>
        </p:blipFill>
        <p:spPr>
          <a:xfrm>
            <a:off x="3886200" y="762000"/>
            <a:ext cx="3457575" cy="4343400"/>
          </a:xfrm>
          <a:prstGeom prst="rect">
            <a:avLst/>
          </a:prstGeom>
        </p:spPr>
      </p:pic>
      <p:pic>
        <p:nvPicPr>
          <p:cNvPr id="6" name="Picture 5"/>
          <p:cNvPicPr>
            <a:picLocks noChangeAspect="1"/>
          </p:cNvPicPr>
          <p:nvPr/>
        </p:nvPicPr>
        <p:blipFill>
          <a:blip r:embed="rId4"/>
          <a:stretch>
            <a:fillRect/>
          </a:stretch>
        </p:blipFill>
        <p:spPr>
          <a:xfrm>
            <a:off x="7772400" y="762000"/>
            <a:ext cx="4286250" cy="4371975"/>
          </a:xfrm>
          <a:prstGeom prst="rect">
            <a:avLst/>
          </a:prstGeom>
        </p:spPr>
      </p:pic>
      <p:sp>
        <p:nvSpPr>
          <p:cNvPr id="7" name="Rectangular Callout 6"/>
          <p:cNvSpPr/>
          <p:nvPr/>
        </p:nvSpPr>
        <p:spPr>
          <a:xfrm>
            <a:off x="76200" y="4343400"/>
            <a:ext cx="2971800" cy="2397512"/>
          </a:xfrm>
          <a:prstGeom prst="wedgeRectCallout">
            <a:avLst>
              <a:gd name="adj1" fmla="val 1613"/>
              <a:gd name="adj2" fmla="val -99711"/>
            </a:avLst>
          </a:prstGeom>
        </p:spPr>
        <p:style>
          <a:lnRef idx="2">
            <a:schemeClr val="accent1"/>
          </a:lnRef>
          <a:fillRef idx="1">
            <a:schemeClr val="lt1"/>
          </a:fillRef>
          <a:effectRef idx="0">
            <a:schemeClr val="accent1"/>
          </a:effectRef>
          <a:fontRef idx="minor">
            <a:schemeClr val="dk1"/>
          </a:fontRef>
        </p:style>
        <p:txBody>
          <a:bodyPr rtlCol="0" anchor="ctr"/>
          <a:lstStyle/>
          <a:p>
            <a:r>
              <a:rPr lang="en-US" b="1" u="sng" dirty="0" smtClean="0"/>
              <a:t>Edit Factory.pl</a:t>
            </a:r>
            <a:endParaRPr lang="en-US" b="1" u="sng" dirty="0" smtClean="0"/>
          </a:p>
          <a:p>
            <a:r>
              <a:rPr lang="en-US" dirty="0" smtClean="0"/>
              <a:t>-Move all of classes and save to lib/Factory.p</a:t>
            </a:r>
            <a:r>
              <a:rPr lang="en-US" dirty="0" smtClean="0"/>
              <a:t>m. </a:t>
            </a:r>
          </a:p>
          <a:p>
            <a:r>
              <a:rPr lang="en-US" dirty="0" smtClean="0"/>
              <a:t>-Update your lib path to include “lib”</a:t>
            </a:r>
          </a:p>
          <a:p>
            <a:r>
              <a:rPr lang="en-US" dirty="0" smtClean="0"/>
              <a:t>-Run in the debugger to verify</a:t>
            </a:r>
            <a:endParaRPr lang="en-US" dirty="0" smtClean="0"/>
          </a:p>
        </p:txBody>
      </p:sp>
      <p:sp>
        <p:nvSpPr>
          <p:cNvPr id="8" name="Rectangular Callout 7"/>
          <p:cNvSpPr/>
          <p:nvPr/>
        </p:nvSpPr>
        <p:spPr>
          <a:xfrm>
            <a:off x="3429000" y="5410200"/>
            <a:ext cx="3886200" cy="1447800"/>
          </a:xfrm>
          <a:prstGeom prst="wedgeRectCallout">
            <a:avLst>
              <a:gd name="adj1" fmla="val 7939"/>
              <a:gd name="adj2" fmla="val -95478"/>
            </a:avLst>
          </a:prstGeom>
        </p:spPr>
        <p:style>
          <a:lnRef idx="2">
            <a:schemeClr val="accent1"/>
          </a:lnRef>
          <a:fillRef idx="1">
            <a:schemeClr val="lt1"/>
          </a:fillRef>
          <a:effectRef idx="0">
            <a:schemeClr val="accent1"/>
          </a:effectRef>
          <a:fontRef idx="minor">
            <a:schemeClr val="dk1"/>
          </a:fontRef>
        </p:style>
        <p:txBody>
          <a:bodyPr rtlCol="0" anchor="ctr"/>
          <a:lstStyle/>
          <a:p>
            <a:r>
              <a:rPr lang="en-US" b="1" u="sng" dirty="0" smtClean="0"/>
              <a:t>lib/Factory.pm</a:t>
            </a:r>
          </a:p>
          <a:p>
            <a:r>
              <a:rPr lang="en-US" dirty="0" smtClean="0"/>
              <a:t>Dump all classes except </a:t>
            </a:r>
            <a:r>
              <a:rPr lang="en-US" dirty="0" err="1" smtClean="0"/>
              <a:t>ShapeFactory</a:t>
            </a:r>
            <a:r>
              <a:rPr lang="en-US" dirty="0" smtClean="0"/>
              <a:t> to lib/Shapes.pm… use Shapes</a:t>
            </a:r>
          </a:p>
          <a:p>
            <a:r>
              <a:rPr lang="en-US" dirty="0" smtClean="0"/>
              <a:t>Update your lib path and verify </a:t>
            </a:r>
          </a:p>
        </p:txBody>
      </p:sp>
      <p:sp>
        <p:nvSpPr>
          <p:cNvPr id="9" name="Rectangular Callout 8"/>
          <p:cNvSpPr/>
          <p:nvPr/>
        </p:nvSpPr>
        <p:spPr>
          <a:xfrm>
            <a:off x="8229600" y="5334000"/>
            <a:ext cx="3657600" cy="1524000"/>
          </a:xfrm>
          <a:prstGeom prst="wedgeRectCallout">
            <a:avLst>
              <a:gd name="adj1" fmla="val -2503"/>
              <a:gd name="adj2" fmla="val -59135"/>
            </a:avLst>
          </a:prstGeom>
        </p:spPr>
        <p:style>
          <a:lnRef idx="2">
            <a:schemeClr val="accent1"/>
          </a:lnRef>
          <a:fillRef idx="1">
            <a:schemeClr val="lt1"/>
          </a:fillRef>
          <a:effectRef idx="0">
            <a:schemeClr val="accent1"/>
          </a:effectRef>
          <a:fontRef idx="minor">
            <a:schemeClr val="dk1"/>
          </a:fontRef>
        </p:style>
        <p:txBody>
          <a:bodyPr rtlCol="0" anchor="ctr"/>
          <a:lstStyle/>
          <a:p>
            <a:r>
              <a:rPr lang="en-US" b="1" u="sng" dirty="0" smtClean="0"/>
              <a:t>lib/Shapes.pm</a:t>
            </a:r>
          </a:p>
          <a:p>
            <a:r>
              <a:rPr lang="en-US" dirty="0" smtClean="0"/>
              <a:t>end of the chain …you are good to go  .. No more modifications </a:t>
            </a:r>
          </a:p>
          <a:p>
            <a:r>
              <a:rPr lang="en-US" dirty="0" smtClean="0"/>
              <a:t>Verify </a:t>
            </a:r>
            <a:endParaRPr lang="en-US" dirty="0" smtClean="0"/>
          </a:p>
        </p:txBody>
      </p:sp>
    </p:spTree>
    <p:extLst>
      <p:ext uri="{BB962C8B-B14F-4D97-AF65-F5344CB8AC3E}">
        <p14:creationId xmlns:p14="http://schemas.microsoft.com/office/powerpoint/2010/main" val="20458884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1"/>
            <a:ext cx="11811000" cy="457200"/>
          </a:xfrm>
        </p:spPr>
        <p:txBody>
          <a:bodyPr>
            <a:normAutofit fontScale="90000"/>
          </a:bodyPr>
          <a:lstStyle/>
          <a:p>
            <a:r>
              <a:rPr lang="en-US" dirty="0" smtClean="0"/>
              <a:t>Trust but Verify – Testing your Code</a:t>
            </a:r>
            <a:endParaRPr lang="en-US" dirty="0"/>
          </a:p>
        </p:txBody>
      </p:sp>
      <p:pic>
        <p:nvPicPr>
          <p:cNvPr id="4" name="Picture 3"/>
          <p:cNvPicPr>
            <a:picLocks noChangeAspect="1"/>
          </p:cNvPicPr>
          <p:nvPr/>
        </p:nvPicPr>
        <p:blipFill>
          <a:blip r:embed="rId2"/>
          <a:stretch>
            <a:fillRect/>
          </a:stretch>
        </p:blipFill>
        <p:spPr>
          <a:xfrm>
            <a:off x="6905625" y="914400"/>
            <a:ext cx="5286375" cy="4648200"/>
          </a:xfrm>
          <a:prstGeom prst="rect">
            <a:avLst/>
          </a:prstGeom>
        </p:spPr>
      </p:pic>
      <p:pic>
        <p:nvPicPr>
          <p:cNvPr id="5" name="Picture 4"/>
          <p:cNvPicPr>
            <a:picLocks noChangeAspect="1"/>
          </p:cNvPicPr>
          <p:nvPr/>
        </p:nvPicPr>
        <p:blipFill>
          <a:blip r:embed="rId3"/>
          <a:stretch>
            <a:fillRect/>
          </a:stretch>
        </p:blipFill>
        <p:spPr>
          <a:xfrm>
            <a:off x="228600" y="3352800"/>
            <a:ext cx="4752975" cy="1905000"/>
          </a:xfrm>
          <a:prstGeom prst="rect">
            <a:avLst/>
          </a:prstGeom>
        </p:spPr>
      </p:pic>
      <p:sp>
        <p:nvSpPr>
          <p:cNvPr id="7" name="Rectangular Callout 6"/>
          <p:cNvSpPr/>
          <p:nvPr/>
        </p:nvSpPr>
        <p:spPr>
          <a:xfrm>
            <a:off x="228600" y="1219200"/>
            <a:ext cx="6248400" cy="1295400"/>
          </a:xfrm>
          <a:prstGeom prst="wedgeRectCallout">
            <a:avLst>
              <a:gd name="adj1" fmla="val 55739"/>
              <a:gd name="adj2" fmla="val -21336"/>
            </a:avLst>
          </a:prstGeom>
        </p:spPr>
        <p:style>
          <a:lnRef idx="2">
            <a:schemeClr val="accent1"/>
          </a:lnRef>
          <a:fillRef idx="1">
            <a:schemeClr val="lt1"/>
          </a:fillRef>
          <a:effectRef idx="0">
            <a:schemeClr val="accent1"/>
          </a:effectRef>
          <a:fontRef idx="minor">
            <a:schemeClr val="dk1"/>
          </a:fontRef>
        </p:style>
        <p:txBody>
          <a:bodyPr rtlCol="0" anchor="ctr"/>
          <a:lstStyle/>
          <a:p>
            <a:r>
              <a:rPr lang="en-US" b="1" u="sng" dirty="0" smtClean="0"/>
              <a:t>Create a file t/Factory1.t</a:t>
            </a:r>
          </a:p>
          <a:p>
            <a:r>
              <a:rPr lang="en-US" dirty="0" smtClean="0"/>
              <a:t>These are many of the test commands you will commonly use… there are many more. You will use 20% of the commands 80% of the time.. Plan accordingly!</a:t>
            </a:r>
          </a:p>
          <a:p>
            <a:endParaRPr lang="en-US" b="1" u="sng" dirty="0" smtClean="0"/>
          </a:p>
        </p:txBody>
      </p:sp>
      <p:sp>
        <p:nvSpPr>
          <p:cNvPr id="9" name="Rectangular Callout 8"/>
          <p:cNvSpPr/>
          <p:nvPr/>
        </p:nvSpPr>
        <p:spPr>
          <a:xfrm>
            <a:off x="76200" y="5486400"/>
            <a:ext cx="2590800" cy="1135566"/>
          </a:xfrm>
          <a:prstGeom prst="wedgeRectCallout">
            <a:avLst>
              <a:gd name="adj1" fmla="val 64359"/>
              <a:gd name="adj2" fmla="val 21994"/>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This is from </a:t>
            </a:r>
            <a:r>
              <a:rPr lang="en-US" b="1" u="sng" dirty="0" smtClean="0"/>
              <a:t>prove</a:t>
            </a:r>
            <a:r>
              <a:rPr lang="en-US" dirty="0" smtClean="0"/>
              <a:t>. Useful when you have many test files and want to run them all.</a:t>
            </a:r>
            <a:endParaRPr lang="en-US" dirty="0" smtClean="0"/>
          </a:p>
        </p:txBody>
      </p:sp>
      <p:pic>
        <p:nvPicPr>
          <p:cNvPr id="10" name="Picture 9"/>
          <p:cNvPicPr>
            <a:picLocks noChangeAspect="1"/>
          </p:cNvPicPr>
          <p:nvPr/>
        </p:nvPicPr>
        <p:blipFill>
          <a:blip r:embed="rId4"/>
          <a:stretch>
            <a:fillRect/>
          </a:stretch>
        </p:blipFill>
        <p:spPr>
          <a:xfrm>
            <a:off x="3065888" y="6229350"/>
            <a:ext cx="9096375" cy="628650"/>
          </a:xfrm>
          <a:prstGeom prst="rect">
            <a:avLst/>
          </a:prstGeom>
        </p:spPr>
      </p:pic>
      <p:sp>
        <p:nvSpPr>
          <p:cNvPr id="11" name="Rectangular Callout 10"/>
          <p:cNvSpPr/>
          <p:nvPr/>
        </p:nvSpPr>
        <p:spPr>
          <a:xfrm>
            <a:off x="228600" y="2743200"/>
            <a:ext cx="6248400" cy="457200"/>
          </a:xfrm>
          <a:prstGeom prst="wedgeRectCallout">
            <a:avLst>
              <a:gd name="adj1" fmla="val 6126"/>
              <a:gd name="adj2" fmla="val 161591"/>
            </a:avLst>
          </a:prstGeom>
        </p:spPr>
        <p:style>
          <a:lnRef idx="2">
            <a:schemeClr val="accent1"/>
          </a:lnRef>
          <a:fillRef idx="1">
            <a:schemeClr val="lt1"/>
          </a:fillRef>
          <a:effectRef idx="0">
            <a:schemeClr val="accent1"/>
          </a:effectRef>
          <a:fontRef idx="minor">
            <a:schemeClr val="dk1"/>
          </a:fontRef>
        </p:style>
        <p:txBody>
          <a:bodyPr rtlCol="0" anchor="ctr"/>
          <a:lstStyle/>
          <a:p>
            <a:r>
              <a:rPr lang="en-US" dirty="0" smtClean="0"/>
              <a:t>This is output from </a:t>
            </a:r>
            <a:r>
              <a:rPr lang="en-US" dirty="0" err="1" smtClean="0"/>
              <a:t>perl</a:t>
            </a:r>
            <a:r>
              <a:rPr lang="en-US" dirty="0" smtClean="0"/>
              <a:t> –d t/Factory.t</a:t>
            </a:r>
            <a:endParaRPr lang="en-US" dirty="0" smtClean="0"/>
          </a:p>
        </p:txBody>
      </p:sp>
    </p:spTree>
    <p:extLst>
      <p:ext uri="{BB962C8B-B14F-4D97-AF65-F5344CB8AC3E}">
        <p14:creationId xmlns:p14="http://schemas.microsoft.com/office/powerpoint/2010/main" val="14858460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1"/>
            <a:ext cx="11811000" cy="457200"/>
          </a:xfrm>
        </p:spPr>
        <p:txBody>
          <a:bodyPr>
            <a:normAutofit fontScale="90000"/>
          </a:bodyPr>
          <a:lstStyle/>
          <a:p>
            <a:r>
              <a:rPr lang="en-US" dirty="0" smtClean="0"/>
              <a:t>Trust but Verify – Testing your Code – Part 2</a:t>
            </a:r>
            <a:endParaRPr lang="en-US" dirty="0"/>
          </a:p>
        </p:txBody>
      </p:sp>
      <p:sp>
        <p:nvSpPr>
          <p:cNvPr id="7" name="Rectangular Callout 6"/>
          <p:cNvSpPr/>
          <p:nvPr/>
        </p:nvSpPr>
        <p:spPr>
          <a:xfrm>
            <a:off x="152400" y="2819400"/>
            <a:ext cx="6248400" cy="2133600"/>
          </a:xfrm>
          <a:prstGeom prst="wedgeRectCallout">
            <a:avLst>
              <a:gd name="adj1" fmla="val 55739"/>
              <a:gd name="adj2" fmla="val -21336"/>
            </a:avLst>
          </a:prstGeom>
        </p:spPr>
        <p:style>
          <a:lnRef idx="2">
            <a:schemeClr val="accent1"/>
          </a:lnRef>
          <a:fillRef idx="1">
            <a:schemeClr val="lt1"/>
          </a:fillRef>
          <a:effectRef idx="0">
            <a:schemeClr val="accent1"/>
          </a:effectRef>
          <a:fontRef idx="minor">
            <a:schemeClr val="dk1"/>
          </a:fontRef>
        </p:style>
        <p:txBody>
          <a:bodyPr rtlCol="0" anchor="ctr"/>
          <a:lstStyle/>
          <a:p>
            <a:r>
              <a:rPr lang="en-US" dirty="0" smtClean="0"/>
              <a:t>This is why you should not print messages inside your objects. These are the kinds of hoops you have to go thru to test STDOUT printing. </a:t>
            </a:r>
          </a:p>
          <a:p>
            <a:endParaRPr lang="en-US" dirty="0" smtClean="0"/>
          </a:p>
          <a:p>
            <a:r>
              <a:rPr lang="en-US" dirty="0" smtClean="0"/>
              <a:t>You are far better off returning a string and testing that. You can print that string inside the method, if you must!</a:t>
            </a:r>
          </a:p>
        </p:txBody>
      </p:sp>
      <p:pic>
        <p:nvPicPr>
          <p:cNvPr id="6" name="Picture 5"/>
          <p:cNvPicPr>
            <a:picLocks noChangeAspect="1"/>
          </p:cNvPicPr>
          <p:nvPr/>
        </p:nvPicPr>
        <p:blipFill>
          <a:blip r:embed="rId2"/>
          <a:stretch>
            <a:fillRect/>
          </a:stretch>
        </p:blipFill>
        <p:spPr>
          <a:xfrm>
            <a:off x="6858000" y="2209800"/>
            <a:ext cx="4953000" cy="3190875"/>
          </a:xfrm>
          <a:prstGeom prst="rect">
            <a:avLst/>
          </a:prstGeom>
        </p:spPr>
      </p:pic>
    </p:spTree>
    <p:extLst>
      <p:ext uri="{BB962C8B-B14F-4D97-AF65-F5344CB8AC3E}">
        <p14:creationId xmlns:p14="http://schemas.microsoft.com/office/powerpoint/2010/main" val="103494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Want the code ?</a:t>
            </a:r>
            <a:endParaRPr lang="en-US" dirty="0"/>
          </a:p>
        </p:txBody>
      </p:sp>
      <p:sp>
        <p:nvSpPr>
          <p:cNvPr id="3" name="Content Placeholder 2"/>
          <p:cNvSpPr>
            <a:spLocks noGrp="1"/>
          </p:cNvSpPr>
          <p:nvPr>
            <p:ph idx="1"/>
          </p:nvPr>
        </p:nvSpPr>
        <p:spPr/>
        <p:txBody>
          <a:bodyPr>
            <a:normAutofit fontScale="92500"/>
          </a:bodyPr>
          <a:lstStyle/>
          <a:p>
            <a:r>
              <a:rPr lang="en-US" dirty="0" smtClean="0"/>
              <a:t>Search “OOP on Perl” in </a:t>
            </a:r>
            <a:r>
              <a:rPr lang="en-US" dirty="0" err="1" smtClean="0"/>
              <a:t>Youtube</a:t>
            </a:r>
            <a:r>
              <a:rPr lang="en-US" dirty="0" smtClean="0"/>
              <a:t>… this will be updated shortly…  sorry,,, Building the plane while I am flying it!</a:t>
            </a:r>
          </a:p>
          <a:p>
            <a:r>
              <a:rPr lang="en-US" dirty="0" smtClean="0"/>
              <a:t>This just in ..the YouTube link… </a:t>
            </a:r>
            <a:r>
              <a:rPr lang="en-US" dirty="0" smtClean="0">
                <a:hlinkClick r:id="rId2"/>
              </a:rPr>
              <a:t>https://youtu.be/t-IP5EtMa8A</a:t>
            </a:r>
            <a:r>
              <a:rPr lang="en-US" dirty="0" smtClean="0"/>
              <a:t> .. Woohoo, my first </a:t>
            </a:r>
            <a:r>
              <a:rPr lang="en-US" dirty="0" err="1" smtClean="0"/>
              <a:t>youtube</a:t>
            </a:r>
            <a:r>
              <a:rPr lang="en-US" dirty="0" smtClean="0"/>
              <a:t>!</a:t>
            </a:r>
            <a:endParaRPr lang="en-US" dirty="0"/>
          </a:p>
          <a:p>
            <a:r>
              <a:rPr lang="en-US" dirty="0" smtClean="0"/>
              <a:t>I will be dumping all of the modules here including </a:t>
            </a:r>
            <a:r>
              <a:rPr lang="en-US" dirty="0" err="1" smtClean="0"/>
              <a:t>pptx</a:t>
            </a:r>
            <a:r>
              <a:rPr lang="en-US" dirty="0" smtClean="0"/>
              <a:t>, lib/ and t/ files</a:t>
            </a:r>
          </a:p>
          <a:p>
            <a:r>
              <a:rPr lang="en-US" dirty="0" smtClean="0">
                <a:hlinkClick r:id="rId3"/>
              </a:rPr>
              <a:t>https://github.com/janman27929/OOP_perl</a:t>
            </a:r>
            <a:endParaRPr lang="en-US" dirty="0" smtClean="0"/>
          </a:p>
          <a:p>
            <a:r>
              <a:rPr lang="en-US" dirty="0" smtClean="0"/>
              <a:t>Should be able to dump to your </a:t>
            </a:r>
            <a:r>
              <a:rPr lang="en-US" dirty="0" err="1" smtClean="0"/>
              <a:t>favourite</a:t>
            </a:r>
            <a:r>
              <a:rPr lang="en-US" dirty="0" smtClean="0"/>
              <a:t> </a:t>
            </a:r>
            <a:r>
              <a:rPr lang="en-US" dirty="0" err="1" smtClean="0"/>
              <a:t>dir</a:t>
            </a:r>
            <a:r>
              <a:rPr lang="en-US" dirty="0"/>
              <a:t> </a:t>
            </a:r>
            <a:r>
              <a:rPr lang="en-US" dirty="0" smtClean="0"/>
              <a:t>and hack away</a:t>
            </a:r>
          </a:p>
          <a:p>
            <a:r>
              <a:rPr lang="en-US" dirty="0" smtClean="0"/>
              <a:t>Hurry </a:t>
            </a:r>
            <a:r>
              <a:rPr lang="en-US" dirty="0" err="1" smtClean="0"/>
              <a:t>Hurry</a:t>
            </a:r>
            <a:r>
              <a:rPr lang="en-US" dirty="0" smtClean="0"/>
              <a:t>, subscribe now and get in at the ground floor!</a:t>
            </a:r>
          </a:p>
          <a:p>
            <a:r>
              <a:rPr lang="en-US" dirty="0" smtClean="0"/>
              <a:t>Please email me at </a:t>
            </a:r>
            <a:r>
              <a:rPr lang="en-US" dirty="0" smtClean="0">
                <a:hlinkClick r:id="rId4"/>
              </a:rPr>
              <a:t>janman27929@gmail.com</a:t>
            </a:r>
            <a:r>
              <a:rPr lang="en-US" dirty="0" smtClean="0"/>
              <a:t> if you have any questions.</a:t>
            </a:r>
            <a:endParaRPr lang="en-US" dirty="0"/>
          </a:p>
          <a:p>
            <a:pPr marL="0" indent="0">
              <a:buNone/>
            </a:pPr>
            <a:endParaRPr lang="en-US" dirty="0"/>
          </a:p>
        </p:txBody>
      </p:sp>
    </p:spTree>
    <p:extLst>
      <p:ext uri="{BB962C8B-B14F-4D97-AF65-F5344CB8AC3E}">
        <p14:creationId xmlns:p14="http://schemas.microsoft.com/office/powerpoint/2010/main" val="14737769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the Factory pattern</a:t>
            </a:r>
            <a:endParaRPr lang="en-US" dirty="0"/>
          </a:p>
        </p:txBody>
      </p:sp>
      <p:sp>
        <p:nvSpPr>
          <p:cNvPr id="3" name="Content Placeholder 2"/>
          <p:cNvSpPr>
            <a:spLocks noGrp="1"/>
          </p:cNvSpPr>
          <p:nvPr>
            <p:ph idx="1"/>
          </p:nvPr>
        </p:nvSpPr>
        <p:spPr/>
        <p:txBody>
          <a:bodyPr/>
          <a:lstStyle/>
          <a:p>
            <a:r>
              <a:rPr lang="en-US" dirty="0"/>
              <a:t>Factory pattern is one of the most used design patterns in Java. This type of design pattern comes under creational pattern as this pattern provides one of the best ways to create an object.</a:t>
            </a:r>
          </a:p>
          <a:p>
            <a:r>
              <a:rPr lang="en-US" dirty="0"/>
              <a:t>In Factory pattern, we create object without exposing the creation logic to the client and refer to newly created object using a common interface.</a:t>
            </a:r>
          </a:p>
          <a:p>
            <a:r>
              <a:rPr lang="en-US" dirty="0" smtClean="0"/>
              <a:t>Note: This definition pulled from https://www.tutorialspoint.com/design_pattern/factory_pattern.htm</a:t>
            </a:r>
            <a:endParaRPr lang="en-US" dirty="0"/>
          </a:p>
        </p:txBody>
      </p:sp>
    </p:spTree>
    <p:extLst>
      <p:ext uri="{BB962C8B-B14F-4D97-AF65-F5344CB8AC3E}">
        <p14:creationId xmlns:p14="http://schemas.microsoft.com/office/powerpoint/2010/main" val="21868450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Implementation </a:t>
            </a:r>
            <a:endParaRPr lang="en-US" dirty="0"/>
          </a:p>
        </p:txBody>
      </p:sp>
      <p:sp>
        <p:nvSpPr>
          <p:cNvPr id="3" name="Content Placeholder 2"/>
          <p:cNvSpPr>
            <a:spLocks noGrp="1"/>
          </p:cNvSpPr>
          <p:nvPr>
            <p:ph idx="1"/>
          </p:nvPr>
        </p:nvSpPr>
        <p:spPr/>
        <p:txBody>
          <a:bodyPr/>
          <a:lstStyle/>
          <a:p>
            <a:r>
              <a:rPr lang="en-US" dirty="0"/>
              <a:t>We're going to create a </a:t>
            </a:r>
            <a:r>
              <a:rPr lang="en-US" i="1" dirty="0"/>
              <a:t>Shape</a:t>
            </a:r>
            <a:r>
              <a:rPr lang="en-US" dirty="0"/>
              <a:t> interface and concrete classes implementing the </a:t>
            </a:r>
            <a:r>
              <a:rPr lang="en-US" i="1" dirty="0"/>
              <a:t>Shape</a:t>
            </a:r>
            <a:r>
              <a:rPr lang="en-US" dirty="0"/>
              <a:t> interface. A factory class </a:t>
            </a:r>
            <a:r>
              <a:rPr lang="en-US" i="1" dirty="0" err="1"/>
              <a:t>ShapeFactory</a:t>
            </a:r>
            <a:r>
              <a:rPr lang="en-US" dirty="0"/>
              <a:t> is defined as a next step.</a:t>
            </a:r>
          </a:p>
          <a:p>
            <a:r>
              <a:rPr lang="en-US" i="1" dirty="0" err="1"/>
              <a:t>FactoryPatternDemo</a:t>
            </a:r>
            <a:r>
              <a:rPr lang="en-US" dirty="0"/>
              <a:t>, our demo class will use </a:t>
            </a:r>
            <a:r>
              <a:rPr lang="en-US" i="1" dirty="0" err="1"/>
              <a:t>ShapeFactory</a:t>
            </a:r>
            <a:r>
              <a:rPr lang="en-US" dirty="0"/>
              <a:t> to get a </a:t>
            </a:r>
            <a:r>
              <a:rPr lang="en-US" i="1" dirty="0" err="1"/>
              <a:t>Shape</a:t>
            </a:r>
            <a:r>
              <a:rPr lang="en-US" dirty="0" err="1"/>
              <a:t>object</a:t>
            </a:r>
            <a:r>
              <a:rPr lang="en-US" dirty="0"/>
              <a:t>. It will pass information (</a:t>
            </a:r>
            <a:r>
              <a:rPr lang="en-US" i="1" dirty="0"/>
              <a:t>CIRCLE / RECTANGLE / SQUARE</a:t>
            </a:r>
            <a:r>
              <a:rPr lang="en-US" dirty="0"/>
              <a:t>) to </a:t>
            </a:r>
            <a:r>
              <a:rPr lang="en-US" i="1" dirty="0" err="1"/>
              <a:t>ShapeFactory</a:t>
            </a:r>
            <a:r>
              <a:rPr lang="en-US" dirty="0"/>
              <a:t> to get the type of object it needs.</a:t>
            </a:r>
          </a:p>
          <a:p>
            <a:endParaRPr lang="en-US" dirty="0"/>
          </a:p>
        </p:txBody>
      </p:sp>
    </p:spTree>
    <p:extLst>
      <p:ext uri="{BB962C8B-B14F-4D97-AF65-F5344CB8AC3E}">
        <p14:creationId xmlns:p14="http://schemas.microsoft.com/office/powerpoint/2010/main" val="17780299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82675"/>
          </a:xfrm>
        </p:spPr>
        <p:txBody>
          <a:bodyPr/>
          <a:lstStyle/>
          <a:p>
            <a:r>
              <a:rPr lang="en-US" dirty="0" smtClean="0"/>
              <a:t>Class Diagram for Factory Pattern</a:t>
            </a:r>
            <a:endParaRPr lang="en-US" dirty="0"/>
          </a:p>
        </p:txBody>
      </p:sp>
      <p:pic>
        <p:nvPicPr>
          <p:cNvPr id="5" name="Picture 4"/>
          <p:cNvPicPr>
            <a:picLocks noChangeAspect="1"/>
          </p:cNvPicPr>
          <p:nvPr/>
        </p:nvPicPr>
        <p:blipFill>
          <a:blip r:embed="rId2"/>
          <a:stretch>
            <a:fillRect/>
          </a:stretch>
        </p:blipFill>
        <p:spPr>
          <a:xfrm>
            <a:off x="2819400" y="1676400"/>
            <a:ext cx="8791575" cy="5343939"/>
          </a:xfrm>
          <a:prstGeom prst="rect">
            <a:avLst/>
          </a:prstGeom>
        </p:spPr>
      </p:pic>
      <p:sp>
        <p:nvSpPr>
          <p:cNvPr id="6" name="Rectangular Callout 5"/>
          <p:cNvSpPr/>
          <p:nvPr/>
        </p:nvSpPr>
        <p:spPr>
          <a:xfrm>
            <a:off x="152400" y="1981200"/>
            <a:ext cx="1981200" cy="1371600"/>
          </a:xfrm>
          <a:prstGeom prst="wedgeRectCallout">
            <a:avLst>
              <a:gd name="adj1" fmla="val 195302"/>
              <a:gd name="adj2" fmla="val -3354"/>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No interfaces in Perl, use abstract classes instead</a:t>
            </a:r>
          </a:p>
        </p:txBody>
      </p:sp>
      <p:sp>
        <p:nvSpPr>
          <p:cNvPr id="8" name="Rectangular Callout 7"/>
          <p:cNvSpPr/>
          <p:nvPr/>
        </p:nvSpPr>
        <p:spPr>
          <a:xfrm>
            <a:off x="228600" y="3581400"/>
            <a:ext cx="1981200" cy="1371600"/>
          </a:xfrm>
          <a:prstGeom prst="wedgeRectCallout">
            <a:avLst>
              <a:gd name="adj1" fmla="val 109185"/>
              <a:gd name="adj2" fmla="val 72256"/>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These are concrete classes</a:t>
            </a:r>
          </a:p>
        </p:txBody>
      </p:sp>
    </p:spTree>
    <p:extLst>
      <p:ext uri="{BB962C8B-B14F-4D97-AF65-F5344CB8AC3E}">
        <p14:creationId xmlns:p14="http://schemas.microsoft.com/office/powerpoint/2010/main" val="15291659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to create Factory pattern</a:t>
            </a:r>
            <a:endParaRPr lang="en-US" dirty="0"/>
          </a:p>
        </p:txBody>
      </p:sp>
      <p:sp>
        <p:nvSpPr>
          <p:cNvPr id="3" name="Content Placeholder 2"/>
          <p:cNvSpPr>
            <a:spLocks noGrp="1"/>
          </p:cNvSpPr>
          <p:nvPr>
            <p:ph idx="1"/>
          </p:nvPr>
        </p:nvSpPr>
        <p:spPr/>
        <p:txBody>
          <a:bodyPr/>
          <a:lstStyle/>
          <a:p>
            <a:r>
              <a:rPr lang="en-US" dirty="0" smtClean="0"/>
              <a:t>Create you driver script</a:t>
            </a:r>
          </a:p>
          <a:p>
            <a:r>
              <a:rPr lang="en-US" dirty="0" smtClean="0"/>
              <a:t>Create your abstract class(s)</a:t>
            </a:r>
          </a:p>
          <a:p>
            <a:r>
              <a:rPr lang="en-US" dirty="0" smtClean="0"/>
              <a:t>Create your concrete class(s)</a:t>
            </a:r>
          </a:p>
          <a:p>
            <a:r>
              <a:rPr lang="en-US" dirty="0" smtClean="0"/>
              <a:t>Create the Factory class to instantiate selected concrete class</a:t>
            </a:r>
          </a:p>
          <a:p>
            <a:r>
              <a:rPr lang="en-US" dirty="0" smtClean="0"/>
              <a:t>Test each method of each concrete class</a:t>
            </a:r>
            <a:endParaRPr lang="en-US" dirty="0"/>
          </a:p>
        </p:txBody>
      </p:sp>
    </p:spTree>
    <p:extLst>
      <p:ext uri="{BB962C8B-B14F-4D97-AF65-F5344CB8AC3E}">
        <p14:creationId xmlns:p14="http://schemas.microsoft.com/office/powerpoint/2010/main" val="8807844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first run</a:t>
            </a:r>
            <a:endParaRPr lang="en-US" dirty="0"/>
          </a:p>
        </p:txBody>
      </p:sp>
      <p:pic>
        <p:nvPicPr>
          <p:cNvPr id="4" name="Picture 3"/>
          <p:cNvPicPr>
            <a:picLocks noChangeAspect="1"/>
          </p:cNvPicPr>
          <p:nvPr/>
        </p:nvPicPr>
        <p:blipFill>
          <a:blip r:embed="rId2"/>
          <a:stretch>
            <a:fillRect/>
          </a:stretch>
        </p:blipFill>
        <p:spPr>
          <a:xfrm>
            <a:off x="7315200" y="685800"/>
            <a:ext cx="4162425" cy="3733800"/>
          </a:xfrm>
          <a:prstGeom prst="rect">
            <a:avLst/>
          </a:prstGeom>
        </p:spPr>
      </p:pic>
      <p:pic>
        <p:nvPicPr>
          <p:cNvPr id="5" name="Picture 4"/>
          <p:cNvPicPr>
            <a:picLocks noChangeAspect="1"/>
          </p:cNvPicPr>
          <p:nvPr/>
        </p:nvPicPr>
        <p:blipFill>
          <a:blip r:embed="rId3"/>
          <a:stretch>
            <a:fillRect/>
          </a:stretch>
        </p:blipFill>
        <p:spPr>
          <a:xfrm>
            <a:off x="5638800" y="4572000"/>
            <a:ext cx="5895975" cy="1895475"/>
          </a:xfrm>
          <a:prstGeom prst="rect">
            <a:avLst/>
          </a:prstGeom>
        </p:spPr>
      </p:pic>
      <p:sp>
        <p:nvSpPr>
          <p:cNvPr id="6" name="Rectangular Callout 5"/>
          <p:cNvSpPr/>
          <p:nvPr/>
        </p:nvSpPr>
        <p:spPr>
          <a:xfrm>
            <a:off x="304800" y="1600200"/>
            <a:ext cx="4191000" cy="1676400"/>
          </a:xfrm>
          <a:prstGeom prst="wedgeRectCallout">
            <a:avLst>
              <a:gd name="adj1" fmla="val 117076"/>
              <a:gd name="adj2" fmla="val -17988"/>
            </a:avLst>
          </a:prstGeom>
        </p:spPr>
        <p:style>
          <a:lnRef idx="2">
            <a:schemeClr val="accent1"/>
          </a:lnRef>
          <a:fillRef idx="1">
            <a:schemeClr val="lt1"/>
          </a:fillRef>
          <a:effectRef idx="0">
            <a:schemeClr val="accent1"/>
          </a:effectRef>
          <a:fontRef idx="minor">
            <a:schemeClr val="dk1"/>
          </a:fontRef>
        </p:style>
        <p:txBody>
          <a:bodyPr rtlCol="0" anchor="ctr"/>
          <a:lstStyle/>
          <a:p>
            <a:r>
              <a:rPr lang="en-US" dirty="0" smtClean="0"/>
              <a:t>Create a file called Factory_demo.pl</a:t>
            </a:r>
          </a:p>
          <a:p>
            <a:r>
              <a:rPr lang="en-US" dirty="0" smtClean="0"/>
              <a:t>Open your debugger in another window</a:t>
            </a:r>
          </a:p>
          <a:p>
            <a:r>
              <a:rPr lang="en-US" dirty="0" smtClean="0"/>
              <a:t>Create all the class stubs and run inside the debugger </a:t>
            </a:r>
          </a:p>
        </p:txBody>
      </p:sp>
      <p:sp>
        <p:nvSpPr>
          <p:cNvPr id="10" name="Rectangular Callout 9"/>
          <p:cNvSpPr/>
          <p:nvPr/>
        </p:nvSpPr>
        <p:spPr>
          <a:xfrm>
            <a:off x="304800" y="4495800"/>
            <a:ext cx="4191000" cy="1676400"/>
          </a:xfrm>
          <a:prstGeom prst="wedgeRectCallout">
            <a:avLst>
              <a:gd name="adj1" fmla="val 76366"/>
              <a:gd name="adj2" fmla="val 4628"/>
            </a:avLst>
          </a:prstGeom>
        </p:spPr>
        <p:style>
          <a:lnRef idx="2">
            <a:schemeClr val="accent1"/>
          </a:lnRef>
          <a:fillRef idx="1">
            <a:schemeClr val="lt1"/>
          </a:fillRef>
          <a:effectRef idx="0">
            <a:schemeClr val="accent1"/>
          </a:effectRef>
          <a:fontRef idx="minor">
            <a:schemeClr val="dk1"/>
          </a:fontRef>
        </p:style>
        <p:txBody>
          <a:bodyPr rtlCol="0" anchor="ctr"/>
          <a:lstStyle/>
          <a:p>
            <a:r>
              <a:rPr lang="en-US" dirty="0" smtClean="0"/>
              <a:t>Open your debugger in another window</a:t>
            </a:r>
          </a:p>
          <a:p>
            <a:r>
              <a:rPr lang="en-US" dirty="0" smtClean="0"/>
              <a:t>Run </a:t>
            </a:r>
            <a:r>
              <a:rPr lang="en-US" dirty="0" smtClean="0"/>
              <a:t>your script </a:t>
            </a:r>
            <a:r>
              <a:rPr lang="en-US" dirty="0" smtClean="0"/>
              <a:t>inside the debugger ..no errors! ..</a:t>
            </a:r>
            <a:r>
              <a:rPr lang="en-US" dirty="0" err="1" smtClean="0"/>
              <a:t>wooHoo</a:t>
            </a:r>
            <a:endParaRPr lang="en-US" dirty="0" smtClean="0"/>
          </a:p>
        </p:txBody>
      </p:sp>
    </p:spTree>
    <p:extLst>
      <p:ext uri="{BB962C8B-B14F-4D97-AF65-F5344CB8AC3E}">
        <p14:creationId xmlns:p14="http://schemas.microsoft.com/office/powerpoint/2010/main" val="28817371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3581400" cy="320675"/>
          </a:xfrm>
        </p:spPr>
        <p:txBody>
          <a:bodyPr>
            <a:normAutofit fontScale="90000"/>
          </a:bodyPr>
          <a:lstStyle/>
          <a:p>
            <a:r>
              <a:rPr lang="en-US" dirty="0" smtClean="0"/>
              <a:t>Building it out</a:t>
            </a:r>
            <a:endParaRPr lang="en-US" dirty="0"/>
          </a:p>
        </p:txBody>
      </p:sp>
      <p:sp>
        <p:nvSpPr>
          <p:cNvPr id="11" name="Rectangular Callout 10"/>
          <p:cNvSpPr/>
          <p:nvPr/>
        </p:nvSpPr>
        <p:spPr>
          <a:xfrm>
            <a:off x="152400" y="5715000"/>
            <a:ext cx="6477000" cy="304800"/>
          </a:xfrm>
          <a:prstGeom prst="wedgeRectCallout">
            <a:avLst>
              <a:gd name="adj1" fmla="val 53434"/>
              <a:gd name="adj2" fmla="val -457"/>
            </a:avLst>
          </a:prstGeom>
        </p:spPr>
        <p:style>
          <a:lnRef idx="2">
            <a:schemeClr val="accent1"/>
          </a:lnRef>
          <a:fillRef idx="1">
            <a:schemeClr val="lt1"/>
          </a:fillRef>
          <a:effectRef idx="0">
            <a:schemeClr val="accent1"/>
          </a:effectRef>
          <a:fontRef idx="minor">
            <a:schemeClr val="dk1"/>
          </a:fontRef>
        </p:style>
        <p:txBody>
          <a:bodyPr rtlCol="0" anchor="ctr"/>
          <a:lstStyle/>
          <a:p>
            <a:r>
              <a:rPr lang="en-US" dirty="0" smtClean="0"/>
              <a:t>Note Factory instantiation.</a:t>
            </a:r>
          </a:p>
        </p:txBody>
      </p:sp>
      <p:sp>
        <p:nvSpPr>
          <p:cNvPr id="10" name="Rectangular Callout 9"/>
          <p:cNvSpPr/>
          <p:nvPr/>
        </p:nvSpPr>
        <p:spPr>
          <a:xfrm>
            <a:off x="304800" y="685800"/>
            <a:ext cx="5334000" cy="762000"/>
          </a:xfrm>
          <a:prstGeom prst="wedgeRectCallout">
            <a:avLst>
              <a:gd name="adj1" fmla="val -19174"/>
              <a:gd name="adj2" fmla="val 69018"/>
            </a:avLst>
          </a:prstGeom>
        </p:spPr>
        <p:style>
          <a:lnRef idx="2">
            <a:schemeClr val="accent1"/>
          </a:lnRef>
          <a:fillRef idx="1">
            <a:schemeClr val="lt1"/>
          </a:fillRef>
          <a:effectRef idx="0">
            <a:schemeClr val="accent1"/>
          </a:effectRef>
          <a:fontRef idx="minor">
            <a:schemeClr val="dk1"/>
          </a:fontRef>
        </p:style>
        <p:txBody>
          <a:bodyPr rtlCol="0" anchor="ctr"/>
          <a:lstStyle/>
          <a:p>
            <a:r>
              <a:rPr lang="en-US" dirty="0" smtClean="0"/>
              <a:t>Use R and c to reset and rerun your script. Note the type of $</a:t>
            </a:r>
            <a:r>
              <a:rPr lang="en-US" dirty="0" err="1" smtClean="0"/>
              <a:t>oShapeFactory</a:t>
            </a:r>
            <a:r>
              <a:rPr lang="en-US" dirty="0" smtClean="0"/>
              <a:t> and $</a:t>
            </a:r>
            <a:r>
              <a:rPr lang="en-US" dirty="0" err="1" smtClean="0"/>
              <a:t>oShape</a:t>
            </a:r>
            <a:endParaRPr lang="en-US" dirty="0" smtClean="0"/>
          </a:p>
        </p:txBody>
      </p:sp>
      <p:pic>
        <p:nvPicPr>
          <p:cNvPr id="9" name="Picture 8"/>
          <p:cNvPicPr>
            <a:picLocks noChangeAspect="1"/>
          </p:cNvPicPr>
          <p:nvPr/>
        </p:nvPicPr>
        <p:blipFill>
          <a:blip r:embed="rId2"/>
          <a:stretch>
            <a:fillRect/>
          </a:stretch>
        </p:blipFill>
        <p:spPr>
          <a:xfrm>
            <a:off x="6915150" y="685800"/>
            <a:ext cx="5276850" cy="6048375"/>
          </a:xfrm>
          <a:prstGeom prst="rect">
            <a:avLst/>
          </a:prstGeom>
        </p:spPr>
      </p:pic>
      <p:sp>
        <p:nvSpPr>
          <p:cNvPr id="6" name="Rectangular Callout 5"/>
          <p:cNvSpPr/>
          <p:nvPr/>
        </p:nvSpPr>
        <p:spPr>
          <a:xfrm>
            <a:off x="152400" y="4495800"/>
            <a:ext cx="6477000" cy="1066800"/>
          </a:xfrm>
          <a:prstGeom prst="wedgeRectCallout">
            <a:avLst>
              <a:gd name="adj1" fmla="val 53922"/>
              <a:gd name="adj2" fmla="val -14567"/>
            </a:avLst>
          </a:prstGeom>
        </p:spPr>
        <p:style>
          <a:lnRef idx="2">
            <a:schemeClr val="accent1"/>
          </a:lnRef>
          <a:fillRef idx="1">
            <a:schemeClr val="lt1"/>
          </a:fillRef>
          <a:effectRef idx="0">
            <a:schemeClr val="accent1"/>
          </a:effectRef>
          <a:fontRef idx="minor">
            <a:schemeClr val="dk1"/>
          </a:fontRef>
        </p:style>
        <p:txBody>
          <a:bodyPr rtlCol="0" anchor="ctr"/>
          <a:lstStyle/>
          <a:p>
            <a:r>
              <a:rPr lang="en-US" dirty="0" smtClean="0"/>
              <a:t>Note arrows in class diagram. Outbound arrows indicate </a:t>
            </a:r>
            <a:r>
              <a:rPr lang="en-US" b="1" u="sng" dirty="0" smtClean="0"/>
              <a:t>inheritance</a:t>
            </a:r>
            <a:r>
              <a:rPr lang="en-US" dirty="0" smtClean="0"/>
              <a:t> (our @ISA) or inbound arrows for </a:t>
            </a:r>
            <a:r>
              <a:rPr lang="en-US" b="1" u="sng" dirty="0" smtClean="0"/>
              <a:t>use</a:t>
            </a:r>
            <a:r>
              <a:rPr lang="en-US" dirty="0" smtClean="0"/>
              <a:t>. Currently, a</a:t>
            </a:r>
            <a:r>
              <a:rPr lang="en-US" dirty="0" smtClean="0"/>
              <a:t>ll the classes are in</a:t>
            </a:r>
            <a:r>
              <a:rPr lang="en-US" dirty="0" smtClean="0"/>
              <a:t> the same file, so they are in the symbol table and so they  can be </a:t>
            </a:r>
            <a:r>
              <a:rPr lang="en-US" b="1" u="sng" dirty="0" smtClean="0"/>
              <a:t>“used” </a:t>
            </a:r>
            <a:r>
              <a:rPr lang="en-US" dirty="0" smtClean="0"/>
              <a:t>directly. </a:t>
            </a:r>
          </a:p>
        </p:txBody>
      </p:sp>
      <p:sp>
        <p:nvSpPr>
          <p:cNvPr id="12" name="Rectangular Callout 11"/>
          <p:cNvSpPr/>
          <p:nvPr/>
        </p:nvSpPr>
        <p:spPr>
          <a:xfrm>
            <a:off x="152400" y="6172200"/>
            <a:ext cx="6477000" cy="304800"/>
          </a:xfrm>
          <a:prstGeom prst="wedgeRectCallout">
            <a:avLst>
              <a:gd name="adj1" fmla="val 54501"/>
              <a:gd name="adj2" fmla="val -44359"/>
            </a:avLst>
          </a:prstGeom>
        </p:spPr>
        <p:style>
          <a:lnRef idx="2">
            <a:schemeClr val="accent1"/>
          </a:lnRef>
          <a:fillRef idx="1">
            <a:schemeClr val="lt1"/>
          </a:fillRef>
          <a:effectRef idx="0">
            <a:schemeClr val="accent1"/>
          </a:effectRef>
          <a:fontRef idx="minor">
            <a:schemeClr val="dk1"/>
          </a:fontRef>
        </p:style>
        <p:txBody>
          <a:bodyPr rtlCol="0" anchor="ctr"/>
          <a:lstStyle/>
          <a:p>
            <a:r>
              <a:rPr lang="en-US" dirty="0" smtClean="0"/>
              <a:t>Note Shape instantiation and calling the draw method</a:t>
            </a:r>
          </a:p>
        </p:txBody>
      </p:sp>
      <p:sp>
        <p:nvSpPr>
          <p:cNvPr id="15" name="Rectangular Callout 14"/>
          <p:cNvSpPr/>
          <p:nvPr/>
        </p:nvSpPr>
        <p:spPr>
          <a:xfrm>
            <a:off x="152400" y="3733800"/>
            <a:ext cx="6477000" cy="609600"/>
          </a:xfrm>
          <a:prstGeom prst="wedgeRectCallout">
            <a:avLst>
              <a:gd name="adj1" fmla="val 57021"/>
              <a:gd name="adj2" fmla="val -288957"/>
            </a:avLst>
          </a:prstGeom>
        </p:spPr>
        <p:style>
          <a:lnRef idx="2">
            <a:schemeClr val="accent1"/>
          </a:lnRef>
          <a:fillRef idx="1">
            <a:schemeClr val="lt1"/>
          </a:fillRef>
          <a:effectRef idx="0">
            <a:schemeClr val="accent1"/>
          </a:effectRef>
          <a:fontRef idx="minor">
            <a:schemeClr val="dk1"/>
          </a:fontRef>
        </p:style>
        <p:txBody>
          <a:bodyPr rtlCol="0" anchor="ctr"/>
          <a:lstStyle/>
          <a:p>
            <a:r>
              <a:rPr lang="en-US" dirty="0" smtClean="0"/>
              <a:t>Add an “if ladder” to create the desired object. We will refactor this later… let’s get it working first!</a:t>
            </a:r>
          </a:p>
        </p:txBody>
      </p:sp>
      <p:pic>
        <p:nvPicPr>
          <p:cNvPr id="13" name="Picture 12"/>
          <p:cNvPicPr>
            <a:picLocks noChangeAspect="1"/>
          </p:cNvPicPr>
          <p:nvPr/>
        </p:nvPicPr>
        <p:blipFill>
          <a:blip r:embed="rId3"/>
          <a:stretch>
            <a:fillRect/>
          </a:stretch>
        </p:blipFill>
        <p:spPr>
          <a:xfrm>
            <a:off x="304800" y="1676400"/>
            <a:ext cx="5105400" cy="1704975"/>
          </a:xfrm>
          <a:prstGeom prst="rect">
            <a:avLst/>
          </a:prstGeom>
        </p:spPr>
      </p:pic>
    </p:spTree>
    <p:extLst>
      <p:ext uri="{BB962C8B-B14F-4D97-AF65-F5344CB8AC3E}">
        <p14:creationId xmlns:p14="http://schemas.microsoft.com/office/powerpoint/2010/main" val="4999833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3581400" cy="320675"/>
          </a:xfrm>
        </p:spPr>
        <p:txBody>
          <a:bodyPr>
            <a:normAutofit fontScale="90000"/>
          </a:bodyPr>
          <a:lstStyle/>
          <a:p>
            <a:r>
              <a:rPr lang="en-US" dirty="0" smtClean="0"/>
              <a:t>Refactoring</a:t>
            </a:r>
            <a:endParaRPr lang="en-US" dirty="0"/>
          </a:p>
        </p:txBody>
      </p:sp>
      <p:sp>
        <p:nvSpPr>
          <p:cNvPr id="11" name="Rectangular Callout 10"/>
          <p:cNvSpPr/>
          <p:nvPr/>
        </p:nvSpPr>
        <p:spPr>
          <a:xfrm>
            <a:off x="152400" y="4495800"/>
            <a:ext cx="4953000" cy="914400"/>
          </a:xfrm>
          <a:prstGeom prst="wedgeRectCallout">
            <a:avLst>
              <a:gd name="adj1" fmla="val 63963"/>
              <a:gd name="adj2" fmla="val 25153"/>
            </a:avLst>
          </a:prstGeom>
        </p:spPr>
        <p:style>
          <a:lnRef idx="2">
            <a:schemeClr val="accent1"/>
          </a:lnRef>
          <a:fillRef idx="1">
            <a:schemeClr val="lt1"/>
          </a:fillRef>
          <a:effectRef idx="0">
            <a:schemeClr val="accent1"/>
          </a:effectRef>
          <a:fontRef idx="minor">
            <a:schemeClr val="dk1"/>
          </a:fontRef>
        </p:style>
        <p:txBody>
          <a:bodyPr rtlCol="0" anchor="ctr"/>
          <a:lstStyle/>
          <a:p>
            <a:r>
              <a:rPr lang="en-US" dirty="0" smtClean="0"/>
              <a:t>This is an example calling the parent method and wrapping code before and after the parent method call.</a:t>
            </a:r>
          </a:p>
        </p:txBody>
      </p:sp>
      <p:sp>
        <p:nvSpPr>
          <p:cNvPr id="6" name="Rectangular Callout 5"/>
          <p:cNvSpPr/>
          <p:nvPr/>
        </p:nvSpPr>
        <p:spPr>
          <a:xfrm>
            <a:off x="76200" y="609600"/>
            <a:ext cx="5181600" cy="457200"/>
          </a:xfrm>
          <a:prstGeom prst="wedgeRectCallout">
            <a:avLst>
              <a:gd name="adj1" fmla="val 64037"/>
              <a:gd name="adj2" fmla="val -29201"/>
            </a:avLst>
          </a:prstGeom>
        </p:spPr>
        <p:style>
          <a:lnRef idx="2">
            <a:schemeClr val="accent1"/>
          </a:lnRef>
          <a:fillRef idx="1">
            <a:schemeClr val="lt1"/>
          </a:fillRef>
          <a:effectRef idx="0">
            <a:schemeClr val="accent1"/>
          </a:effectRef>
          <a:fontRef idx="minor">
            <a:schemeClr val="dk1"/>
          </a:fontRef>
        </p:style>
        <p:txBody>
          <a:bodyPr rtlCol="0" anchor="ctr"/>
          <a:lstStyle/>
          <a:p>
            <a:r>
              <a:rPr lang="en-US" dirty="0" smtClean="0"/>
              <a:t>Always a good idea to separate data from code.</a:t>
            </a:r>
          </a:p>
        </p:txBody>
      </p:sp>
      <p:sp>
        <p:nvSpPr>
          <p:cNvPr id="12" name="Rectangular Callout 11"/>
          <p:cNvSpPr/>
          <p:nvPr/>
        </p:nvSpPr>
        <p:spPr>
          <a:xfrm>
            <a:off x="152400" y="5867400"/>
            <a:ext cx="4953000" cy="762000"/>
          </a:xfrm>
          <a:prstGeom prst="wedgeRectCallout">
            <a:avLst>
              <a:gd name="adj1" fmla="val 66439"/>
              <a:gd name="adj2" fmla="val 12714"/>
            </a:avLst>
          </a:prstGeom>
        </p:spPr>
        <p:style>
          <a:lnRef idx="2">
            <a:schemeClr val="accent1"/>
          </a:lnRef>
          <a:fillRef idx="1">
            <a:schemeClr val="lt1"/>
          </a:fillRef>
          <a:effectRef idx="0">
            <a:schemeClr val="accent1"/>
          </a:effectRef>
          <a:fontRef idx="minor">
            <a:schemeClr val="dk1"/>
          </a:fontRef>
        </p:style>
        <p:txBody>
          <a:bodyPr rtlCol="0" anchor="ctr"/>
          <a:lstStyle/>
          <a:p>
            <a:r>
              <a:rPr lang="en-US" dirty="0" smtClean="0"/>
              <a:t>Left these methods </a:t>
            </a:r>
            <a:r>
              <a:rPr lang="en-US" dirty="0" err="1" smtClean="0"/>
              <a:t>in..could</a:t>
            </a:r>
            <a:r>
              <a:rPr lang="en-US" dirty="0" smtClean="0"/>
              <a:t> easily just use the inherited methods too</a:t>
            </a:r>
          </a:p>
        </p:txBody>
      </p:sp>
      <p:pic>
        <p:nvPicPr>
          <p:cNvPr id="3" name="Picture 2"/>
          <p:cNvPicPr>
            <a:picLocks noChangeAspect="1"/>
          </p:cNvPicPr>
          <p:nvPr/>
        </p:nvPicPr>
        <p:blipFill>
          <a:blip r:embed="rId2"/>
          <a:stretch>
            <a:fillRect/>
          </a:stretch>
        </p:blipFill>
        <p:spPr>
          <a:xfrm>
            <a:off x="5852764" y="3717"/>
            <a:ext cx="6315075" cy="6772275"/>
          </a:xfrm>
          <a:prstGeom prst="rect">
            <a:avLst/>
          </a:prstGeom>
        </p:spPr>
      </p:pic>
      <p:sp>
        <p:nvSpPr>
          <p:cNvPr id="14" name="Rectangular Callout 13"/>
          <p:cNvSpPr/>
          <p:nvPr/>
        </p:nvSpPr>
        <p:spPr>
          <a:xfrm>
            <a:off x="76200" y="1219200"/>
            <a:ext cx="5181600" cy="609600"/>
          </a:xfrm>
          <a:prstGeom prst="wedgeRectCallout">
            <a:avLst>
              <a:gd name="adj1" fmla="val 63391"/>
              <a:gd name="adj2" fmla="val -1761"/>
            </a:avLst>
          </a:prstGeom>
        </p:spPr>
        <p:style>
          <a:lnRef idx="2">
            <a:schemeClr val="accent1"/>
          </a:lnRef>
          <a:fillRef idx="1">
            <a:schemeClr val="lt1"/>
          </a:fillRef>
          <a:effectRef idx="0">
            <a:schemeClr val="accent1"/>
          </a:effectRef>
          <a:fontRef idx="minor">
            <a:schemeClr val="dk1"/>
          </a:fontRef>
        </p:style>
        <p:txBody>
          <a:bodyPr rtlCol="0" anchor="ctr"/>
          <a:lstStyle/>
          <a:p>
            <a:r>
              <a:rPr lang="en-US" dirty="0" smtClean="0"/>
              <a:t>Further, encapsulate the data and only divulge </a:t>
            </a:r>
            <a:r>
              <a:rPr lang="en-US" dirty="0" err="1" smtClean="0"/>
              <a:t>whats</a:t>
            </a:r>
            <a:r>
              <a:rPr lang="en-US" dirty="0" smtClean="0"/>
              <a:t> needed</a:t>
            </a:r>
          </a:p>
        </p:txBody>
      </p:sp>
      <p:sp>
        <p:nvSpPr>
          <p:cNvPr id="15" name="Rectangular Callout 14"/>
          <p:cNvSpPr/>
          <p:nvPr/>
        </p:nvSpPr>
        <p:spPr>
          <a:xfrm>
            <a:off x="76200" y="2133600"/>
            <a:ext cx="5181600" cy="685800"/>
          </a:xfrm>
          <a:prstGeom prst="wedgeRectCallout">
            <a:avLst>
              <a:gd name="adj1" fmla="val 64037"/>
              <a:gd name="adj2" fmla="val -29201"/>
            </a:avLst>
          </a:prstGeom>
        </p:spPr>
        <p:style>
          <a:lnRef idx="2">
            <a:schemeClr val="accent1"/>
          </a:lnRef>
          <a:fillRef idx="1">
            <a:schemeClr val="lt1"/>
          </a:fillRef>
          <a:effectRef idx="0">
            <a:schemeClr val="accent1"/>
          </a:effectRef>
          <a:fontRef idx="minor">
            <a:schemeClr val="dk1"/>
          </a:fontRef>
        </p:style>
        <p:txBody>
          <a:bodyPr rtlCol="0" anchor="ctr"/>
          <a:lstStyle/>
          <a:p>
            <a:r>
              <a:rPr lang="en-US" dirty="0" smtClean="0"/>
              <a:t>We can add as much data as we like and the code won’t change</a:t>
            </a:r>
            <a:endParaRPr lang="en-US" dirty="0" smtClean="0"/>
          </a:p>
        </p:txBody>
      </p:sp>
      <p:sp>
        <p:nvSpPr>
          <p:cNvPr id="16" name="Rectangular Callout 15"/>
          <p:cNvSpPr/>
          <p:nvPr/>
        </p:nvSpPr>
        <p:spPr>
          <a:xfrm>
            <a:off x="76200" y="3048000"/>
            <a:ext cx="5181600" cy="838200"/>
          </a:xfrm>
          <a:prstGeom prst="wedgeRectCallout">
            <a:avLst>
              <a:gd name="adj1" fmla="val 59948"/>
              <a:gd name="adj2" fmla="val 43970"/>
            </a:avLst>
          </a:prstGeom>
        </p:spPr>
        <p:style>
          <a:lnRef idx="2">
            <a:schemeClr val="accent1"/>
          </a:lnRef>
          <a:fillRef idx="1">
            <a:schemeClr val="lt1"/>
          </a:fillRef>
          <a:effectRef idx="0">
            <a:schemeClr val="accent1"/>
          </a:effectRef>
          <a:fontRef idx="minor">
            <a:schemeClr val="dk1"/>
          </a:fontRef>
        </p:style>
        <p:txBody>
          <a:bodyPr rtlCol="0" anchor="ctr"/>
          <a:lstStyle/>
          <a:p>
            <a:r>
              <a:rPr lang="en-US" dirty="0" smtClean="0"/>
              <a:t>Here we add functionality without modifying existing </a:t>
            </a:r>
            <a:r>
              <a:rPr lang="en-US" dirty="0" err="1" smtClean="0"/>
              <a:t>code..just</a:t>
            </a:r>
            <a:r>
              <a:rPr lang="en-US" dirty="0" smtClean="0"/>
              <a:t> </a:t>
            </a:r>
            <a:r>
              <a:rPr lang="en-US" dirty="0" err="1" smtClean="0"/>
              <a:t>cut’n’paste</a:t>
            </a:r>
            <a:r>
              <a:rPr lang="en-US" dirty="0" smtClean="0"/>
              <a:t> …mindfully!</a:t>
            </a:r>
          </a:p>
        </p:txBody>
      </p:sp>
    </p:spTree>
    <p:extLst>
      <p:ext uri="{BB962C8B-B14F-4D97-AF65-F5344CB8AC3E}">
        <p14:creationId xmlns:p14="http://schemas.microsoft.com/office/powerpoint/2010/main" val="15178787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686800" cy="320675"/>
          </a:xfrm>
        </p:spPr>
        <p:txBody>
          <a:bodyPr>
            <a:normAutofit fontScale="90000"/>
          </a:bodyPr>
          <a:lstStyle/>
          <a:p>
            <a:r>
              <a:rPr lang="en-US" dirty="0" smtClean="0"/>
              <a:t>Refactoring – the driver section</a:t>
            </a:r>
            <a:endParaRPr lang="en-US" dirty="0"/>
          </a:p>
        </p:txBody>
      </p:sp>
      <p:sp>
        <p:nvSpPr>
          <p:cNvPr id="16" name="Rectangular Callout 15"/>
          <p:cNvSpPr/>
          <p:nvPr/>
        </p:nvSpPr>
        <p:spPr>
          <a:xfrm>
            <a:off x="5486400" y="4495800"/>
            <a:ext cx="5181600" cy="838200"/>
          </a:xfrm>
          <a:prstGeom prst="wedgeRectCallout">
            <a:avLst>
              <a:gd name="adj1" fmla="val -58201"/>
              <a:gd name="adj2" fmla="val -3923"/>
            </a:avLst>
          </a:prstGeom>
        </p:spPr>
        <p:style>
          <a:lnRef idx="2">
            <a:schemeClr val="accent1"/>
          </a:lnRef>
          <a:fillRef idx="1">
            <a:schemeClr val="lt1"/>
          </a:fillRef>
          <a:effectRef idx="0">
            <a:schemeClr val="accent1"/>
          </a:effectRef>
          <a:fontRef idx="minor">
            <a:schemeClr val="dk1"/>
          </a:fontRef>
        </p:style>
        <p:txBody>
          <a:bodyPr rtlCol="0" anchor="ctr"/>
          <a:lstStyle/>
          <a:p>
            <a:r>
              <a:rPr lang="en-US" dirty="0" smtClean="0"/>
              <a:t>Rerun in the debugger, verify the output for all Shapes and Actions</a:t>
            </a:r>
          </a:p>
        </p:txBody>
      </p:sp>
      <p:pic>
        <p:nvPicPr>
          <p:cNvPr id="4" name="Picture 3"/>
          <p:cNvPicPr>
            <a:picLocks noChangeAspect="1"/>
          </p:cNvPicPr>
          <p:nvPr/>
        </p:nvPicPr>
        <p:blipFill>
          <a:blip r:embed="rId2"/>
          <a:stretch>
            <a:fillRect/>
          </a:stretch>
        </p:blipFill>
        <p:spPr>
          <a:xfrm>
            <a:off x="228600" y="3505200"/>
            <a:ext cx="4810125" cy="3143250"/>
          </a:xfrm>
          <a:prstGeom prst="rect">
            <a:avLst/>
          </a:prstGeom>
        </p:spPr>
      </p:pic>
      <p:pic>
        <p:nvPicPr>
          <p:cNvPr id="5" name="Picture 4"/>
          <p:cNvPicPr>
            <a:picLocks noChangeAspect="1"/>
          </p:cNvPicPr>
          <p:nvPr/>
        </p:nvPicPr>
        <p:blipFill>
          <a:blip r:embed="rId3"/>
          <a:stretch>
            <a:fillRect/>
          </a:stretch>
        </p:blipFill>
        <p:spPr>
          <a:xfrm>
            <a:off x="6096000" y="990600"/>
            <a:ext cx="5860961" cy="3276600"/>
          </a:xfrm>
          <a:prstGeom prst="rect">
            <a:avLst/>
          </a:prstGeom>
        </p:spPr>
      </p:pic>
      <p:sp>
        <p:nvSpPr>
          <p:cNvPr id="15" name="Rectangular Callout 14"/>
          <p:cNvSpPr/>
          <p:nvPr/>
        </p:nvSpPr>
        <p:spPr>
          <a:xfrm>
            <a:off x="381000" y="1143000"/>
            <a:ext cx="4876800" cy="1676400"/>
          </a:xfrm>
          <a:prstGeom prst="wedgeRectCallout">
            <a:avLst>
              <a:gd name="adj1" fmla="val 71354"/>
              <a:gd name="adj2" fmla="val 10710"/>
            </a:avLst>
          </a:prstGeom>
        </p:spPr>
        <p:style>
          <a:lnRef idx="2">
            <a:schemeClr val="accent1"/>
          </a:lnRef>
          <a:fillRef idx="1">
            <a:schemeClr val="lt1"/>
          </a:fillRef>
          <a:effectRef idx="0">
            <a:schemeClr val="accent1"/>
          </a:effectRef>
          <a:fontRef idx="minor">
            <a:schemeClr val="dk1"/>
          </a:fontRef>
        </p:style>
        <p:txBody>
          <a:bodyPr rtlCol="0" anchor="ctr"/>
          <a:lstStyle/>
          <a:p>
            <a:r>
              <a:rPr lang="en-US" dirty="0" smtClean="0"/>
              <a:t>Clean up the code. Call up hi level method of each “factory”. Just ‘</a:t>
            </a:r>
            <a:r>
              <a:rPr lang="en-US" dirty="0" err="1" smtClean="0"/>
              <a:t>cuz</a:t>
            </a:r>
            <a:r>
              <a:rPr lang="en-US" dirty="0" smtClean="0"/>
              <a:t> u can touch the details, doesn’t mean you should! </a:t>
            </a:r>
            <a:endParaRPr lang="en-US" dirty="0" smtClean="0"/>
          </a:p>
        </p:txBody>
      </p:sp>
    </p:spTree>
    <p:extLst>
      <p:ext uri="{BB962C8B-B14F-4D97-AF65-F5344CB8AC3E}">
        <p14:creationId xmlns:p14="http://schemas.microsoft.com/office/powerpoint/2010/main" val="34443962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586</TotalTime>
  <Words>733</Words>
  <Application>Microsoft Office PowerPoint</Application>
  <PresentationFormat>Widescreen</PresentationFormat>
  <Paragraphs>68</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The Gang of Four (GoF) Design Patterns in Perl</vt:lpstr>
      <vt:lpstr>What is the Factory pattern</vt:lpstr>
      <vt:lpstr>Implementation </vt:lpstr>
      <vt:lpstr>Class Diagram for Factory Pattern</vt:lpstr>
      <vt:lpstr>Steps to create Factory pattern</vt:lpstr>
      <vt:lpstr>The first run</vt:lpstr>
      <vt:lpstr>Building it out</vt:lpstr>
      <vt:lpstr>Refactoring</vt:lpstr>
      <vt:lpstr>Refactoring – the driver section</vt:lpstr>
      <vt:lpstr>Putting this into Production</vt:lpstr>
      <vt:lpstr>Trust but Verify – Testing your Code</vt:lpstr>
      <vt:lpstr>Trust but Verify – Testing your Code – Part 2</vt:lpstr>
      <vt:lpstr>Want the code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Gang of Four (Gof) Design Patterns in Perl</dc:title>
  <dc:creator>jjs</dc:creator>
  <cp:lastModifiedBy>jjs</cp:lastModifiedBy>
  <cp:revision>27</cp:revision>
  <dcterms:created xsi:type="dcterms:W3CDTF">2018-10-21T10:30:23Z</dcterms:created>
  <dcterms:modified xsi:type="dcterms:W3CDTF">2018-10-21T20:16:24Z</dcterms:modified>
</cp:coreProperties>
</file>