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3"/>
  </p:notesMasterIdLst>
  <p:handoutMasterIdLst>
    <p:handoutMasterId r:id="rId14"/>
  </p:handoutMasterIdLst>
  <p:sldIdLst>
    <p:sldId id="546" r:id="rId6"/>
    <p:sldId id="600" r:id="rId7"/>
    <p:sldId id="603" r:id="rId8"/>
    <p:sldId id="604" r:id="rId9"/>
    <p:sldId id="607" r:id="rId10"/>
    <p:sldId id="597" r:id="rId11"/>
    <p:sldId id="598" r:id="rId12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ustart" initials="" lastIdx="9" clrIdx="0"/>
  <p:cmAuthor id="1" name="Oliver Henke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3C9"/>
    <a:srgbClr val="FDC213"/>
    <a:srgbClr val="E0700A"/>
    <a:srgbClr val="61676D"/>
    <a:srgbClr val="1D4081"/>
    <a:srgbClr val="FFFFFF"/>
    <a:srgbClr val="0080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207" autoAdjust="0"/>
    <p:restoredTop sz="90457" autoAdjust="0"/>
  </p:normalViewPr>
  <p:slideViewPr>
    <p:cSldViewPr snapToGrid="0">
      <p:cViewPr varScale="1">
        <p:scale>
          <a:sx n="86" d="100"/>
          <a:sy n="86" d="100"/>
        </p:scale>
        <p:origin x="-96" y="-150"/>
      </p:cViewPr>
      <p:guideLst>
        <p:guide orient="horz" pos="967"/>
        <p:guide orient="horz" pos="3897"/>
        <p:guide pos="135"/>
        <p:guide pos="5625"/>
        <p:guide pos="162"/>
        <p:guide pos="5597"/>
      </p:guideLst>
    </p:cSldViewPr>
  </p:slideViewPr>
  <p:outlineViewPr>
    <p:cViewPr>
      <p:scale>
        <a:sx n="33" d="100"/>
        <a:sy n="33" d="100"/>
      </p:scale>
      <p:origin x="0" y="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2130" y="-102"/>
      </p:cViewPr>
      <p:guideLst>
        <p:guide orient="horz"/>
        <p:guide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07" name="Rectangle 51"/>
          <p:cNvSpPr>
            <a:spLocks noChangeArrowheads="1"/>
          </p:cNvSpPr>
          <p:nvPr/>
        </p:nvSpPr>
        <p:spPr bwMode="auto">
          <a:xfrm>
            <a:off x="3363913" y="9572625"/>
            <a:ext cx="294481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571" tIns="47786" rIns="95571" bIns="47786" anchor="ctr"/>
          <a:lstStyle/>
          <a:p>
            <a:pPr algn="r" defTabSz="955675"/>
            <a:fld id="{F0B229EF-7B4A-463E-BCE6-967E688C9B00}" type="slidenum">
              <a:rPr lang="de-DE" sz="1100" b="1">
                <a:solidFill>
                  <a:schemeClr val="tx1"/>
                </a:solidFill>
              </a:rPr>
              <a:pPr algn="r" defTabSz="955675"/>
              <a:t>‹#›</a:t>
            </a:fld>
            <a:endParaRPr lang="de-DE" sz="1100" b="1">
              <a:solidFill>
                <a:schemeClr val="tx1"/>
              </a:solidFill>
            </a:endParaRPr>
          </a:p>
        </p:txBody>
      </p:sp>
      <p:pic>
        <p:nvPicPr>
          <p:cNvPr id="224308" name="Picture 52" descr="CoBa_RGB_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6400" y="120650"/>
            <a:ext cx="2012950" cy="2667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7375" y="550863"/>
            <a:ext cx="5626100" cy="4219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7550" y="4976813"/>
            <a:ext cx="5448300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</p:txBody>
      </p:sp>
      <p:sp>
        <p:nvSpPr>
          <p:cNvPr id="6174" name="Rectangle 30"/>
          <p:cNvSpPr>
            <a:spLocks noChangeArrowheads="1"/>
          </p:cNvSpPr>
          <p:nvPr/>
        </p:nvSpPr>
        <p:spPr bwMode="auto">
          <a:xfrm>
            <a:off x="3363913" y="9572625"/>
            <a:ext cx="294481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571" tIns="47786" rIns="95571" bIns="47786" anchor="ctr"/>
          <a:lstStyle/>
          <a:p>
            <a:pPr algn="r" defTabSz="955675"/>
            <a:fld id="{07D4B613-E3D3-4AB2-BA47-F831EC51D548}" type="slidenum">
              <a:rPr lang="de-DE" sz="1100" b="1">
                <a:solidFill>
                  <a:schemeClr val="tx1"/>
                </a:solidFill>
              </a:rPr>
              <a:pPr algn="r" defTabSz="955675"/>
              <a:t>‹#›</a:t>
            </a:fld>
            <a:endParaRPr lang="de-DE" sz="1100" b="1">
              <a:solidFill>
                <a:schemeClr val="tx1"/>
              </a:solidFill>
            </a:endParaRPr>
          </a:p>
        </p:txBody>
      </p:sp>
      <p:pic>
        <p:nvPicPr>
          <p:cNvPr id="6178" name="Picture 34" descr="CoBa_RGB_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6400" y="120650"/>
            <a:ext cx="2012950" cy="2667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marL="180975" indent="-180975" algn="l" rtl="0" fontAlgn="base">
      <a:spcBef>
        <a:spcPct val="0"/>
      </a:spcBef>
      <a:spcAft>
        <a:spcPct val="50000"/>
      </a:spcAft>
      <a:buBlip>
        <a:blip r:embed="rId3"/>
      </a:buBlip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627063" indent="-169863" algn="l" rtl="0" fontAlgn="base">
      <a:spcBef>
        <a:spcPct val="0"/>
      </a:spcBef>
      <a:spcAft>
        <a:spcPct val="50000"/>
      </a:spcAft>
      <a:buFont typeface="Arial" charset="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066800" indent="-152400" algn="l" rtl="0" fontAlgn="base">
      <a:spcBef>
        <a:spcPct val="0"/>
      </a:spcBef>
      <a:spcAft>
        <a:spcPct val="50000"/>
      </a:spcAft>
      <a:buFont typeface="Arial" charset="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buBlip>
        <a:blip r:embed="rId3"/>
      </a:buBlip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buBlip>
        <a:blip r:embed="rId3"/>
      </a:buBlip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0938" cy="3721100"/>
          </a:xfrm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</p:spPr>
        <p:txBody>
          <a:bodyPr/>
          <a:lstStyle/>
          <a:p>
            <a:pPr>
              <a:tabLst>
                <a:tab pos="274638" algn="l"/>
              </a:tabLst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0938" cy="3721100"/>
          </a:xfrm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</p:spPr>
        <p:txBody>
          <a:bodyPr/>
          <a:lstStyle/>
          <a:p>
            <a:pPr>
              <a:tabLst>
                <a:tab pos="274638" algn="l"/>
              </a:tabLst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0938" cy="3721100"/>
          </a:xfrm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</p:spPr>
        <p:txBody>
          <a:bodyPr/>
          <a:lstStyle/>
          <a:p>
            <a:pPr>
              <a:tabLst>
                <a:tab pos="274638" algn="l"/>
              </a:tabLst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0938" cy="3721100"/>
          </a:xfrm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</p:spPr>
        <p:txBody>
          <a:bodyPr/>
          <a:lstStyle/>
          <a:p>
            <a:pPr>
              <a:tabLst>
                <a:tab pos="274638" algn="l"/>
              </a:tabLst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3" name="Group 3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132" name="Rectangle 36"/>
            <p:cNvSpPr>
              <a:spLocks noChangeArrowheads="1"/>
            </p:cNvSpPr>
            <p:nvPr userDrawn="1"/>
          </p:nvSpPr>
          <p:spPr bwMode="gray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129" name="Rectangle 33"/>
            <p:cNvSpPr>
              <a:spLocks noChangeArrowheads="1"/>
            </p:cNvSpPr>
            <p:nvPr userDrawn="1"/>
          </p:nvSpPr>
          <p:spPr bwMode="gray">
            <a:xfrm>
              <a:off x="133" y="2446"/>
              <a:ext cx="5493" cy="141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Rectangle 34"/>
            <p:cNvSpPr>
              <a:spLocks noChangeArrowheads="1"/>
            </p:cNvSpPr>
            <p:nvPr userDrawn="1"/>
          </p:nvSpPr>
          <p:spPr bwMode="gray">
            <a:xfrm>
              <a:off x="133" y="3929"/>
              <a:ext cx="5493" cy="2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5775" y="4019550"/>
            <a:ext cx="8447088" cy="1119188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5775" y="5156200"/>
            <a:ext cx="8431213" cy="830263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131" name="Text Box 35"/>
          <p:cNvSpPr txBox="1">
            <a:spLocks noChangeArrowheads="1"/>
          </p:cNvSpPr>
          <p:nvPr/>
        </p:nvSpPr>
        <p:spPr bwMode="gray">
          <a:xfrm>
            <a:off x="485775" y="6293754"/>
            <a:ext cx="7091363" cy="27918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r>
              <a:rPr lang="de-DE" sz="1200" dirty="0" smtClean="0"/>
              <a:t>Jan Masopust</a:t>
            </a:r>
            <a:r>
              <a:rPr lang="de-DE" sz="1200" baseline="0" dirty="0" smtClean="0"/>
              <a:t> </a:t>
            </a:r>
            <a:r>
              <a:rPr lang="de-DE" sz="1200" dirty="0" smtClean="0"/>
              <a:t>|  </a:t>
            </a:r>
            <a:r>
              <a:rPr lang="de-DE" sz="1200" dirty="0"/>
              <a:t>GS-IT Prague  |  </a:t>
            </a:r>
            <a:r>
              <a:rPr lang="de-DE" sz="1200" dirty="0" smtClean="0"/>
              <a:t>17.06.2015</a:t>
            </a:r>
          </a:p>
        </p:txBody>
      </p:sp>
      <p:pic>
        <p:nvPicPr>
          <p:cNvPr id="4181" name="Picture 85" descr="CoBa_RGB_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6884988" y="293688"/>
            <a:ext cx="2070100" cy="2746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7513" y="722313"/>
            <a:ext cx="2211387" cy="5441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175" y="722313"/>
            <a:ext cx="6484938" cy="5441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175" y="1435100"/>
            <a:ext cx="4338638" cy="4729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1213" y="1435100"/>
            <a:ext cx="4338637" cy="4729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roup 50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67" name="Rectangle 43"/>
            <p:cNvSpPr>
              <a:spLocks noChangeArrowheads="1"/>
            </p:cNvSpPr>
            <p:nvPr userDrawn="1"/>
          </p:nvSpPr>
          <p:spPr bwMode="gray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1069" name="Group 45"/>
            <p:cNvGrpSpPr>
              <a:grpSpLocks/>
            </p:cNvGrpSpPr>
            <p:nvPr userDrawn="1"/>
          </p:nvGrpSpPr>
          <p:grpSpPr bwMode="auto">
            <a:xfrm>
              <a:off x="133" y="3926"/>
              <a:ext cx="5493" cy="257"/>
              <a:chOff x="133" y="3926"/>
              <a:chExt cx="5493" cy="257"/>
            </a:xfrm>
          </p:grpSpPr>
          <p:sp>
            <p:nvSpPr>
              <p:cNvPr id="1065" name="Rectangle 41"/>
              <p:cNvSpPr>
                <a:spLocks noChangeArrowheads="1"/>
              </p:cNvSpPr>
              <p:nvPr userDrawn="1"/>
            </p:nvSpPr>
            <p:spPr bwMode="gray">
              <a:xfrm>
                <a:off x="133" y="3926"/>
                <a:ext cx="5493" cy="1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6" name="Rectangle 42"/>
              <p:cNvSpPr>
                <a:spLocks noChangeArrowheads="1"/>
              </p:cNvSpPr>
              <p:nvPr userDrawn="1"/>
            </p:nvSpPr>
            <p:spPr bwMode="gray">
              <a:xfrm>
                <a:off x="133" y="4070"/>
                <a:ext cx="5493" cy="113"/>
              </a:xfrm>
              <a:prstGeom prst="rect">
                <a:avLst/>
              </a:prstGeom>
              <a:solidFill>
                <a:srgbClr val="E5E5E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49225" y="722313"/>
            <a:ext cx="882967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e-DE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0175" y="1435100"/>
            <a:ext cx="8829675" cy="472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  <a:endParaRPr lang="de-DE" dirty="0" smtClean="0"/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gray">
          <a:xfrm>
            <a:off x="8281988" y="6484938"/>
            <a:ext cx="60166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/>
            <a:fld id="{9C728941-40D8-48B1-A74C-0942508C2892}" type="slidenum">
              <a:rPr lang="de-DE" sz="800" b="1"/>
              <a:pPr algn="r"/>
              <a:t>‹#›</a:t>
            </a:fld>
            <a:endParaRPr lang="de-DE" sz="800" b="1"/>
          </a:p>
        </p:txBody>
      </p:sp>
      <p:sp>
        <p:nvSpPr>
          <p:cNvPr id="1063" name="Text Box 39"/>
          <p:cNvSpPr txBox="1">
            <a:spLocks noChangeArrowheads="1"/>
          </p:cNvSpPr>
          <p:nvPr/>
        </p:nvSpPr>
        <p:spPr bwMode="gray">
          <a:xfrm>
            <a:off x="250825" y="6486525"/>
            <a:ext cx="790892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r>
              <a:rPr lang="en-US" sz="800" dirty="0" smtClean="0"/>
              <a:t>Jan </a:t>
            </a:r>
            <a:r>
              <a:rPr lang="en-US" sz="800" dirty="0" smtClean="0"/>
              <a:t>Masopust|  </a:t>
            </a:r>
            <a:r>
              <a:rPr lang="en-US" sz="800" dirty="0"/>
              <a:t>GS-IT Prague  |  </a:t>
            </a:r>
            <a:r>
              <a:rPr lang="en-US" sz="800" dirty="0" smtClean="0"/>
              <a:t>17.03.2015</a:t>
            </a:r>
            <a:endParaRPr lang="en-US" sz="800" dirty="0"/>
          </a:p>
        </p:txBody>
      </p:sp>
      <p:pic>
        <p:nvPicPr>
          <p:cNvPr id="1104" name="Picture 80" descr="CoBa_RGB_S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6884988" y="293688"/>
            <a:ext cx="2070100" cy="27463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0"/>
        </a:spcBef>
        <a:spcAft>
          <a:spcPct val="50000"/>
        </a:spcAft>
        <a:buBlip>
          <a:blip r:embed="rId14"/>
        </a:buBlip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588963" indent="-233363" algn="l" rtl="0" fontAlgn="base">
        <a:spcBef>
          <a:spcPct val="0"/>
        </a:spcBef>
        <a:spcAft>
          <a:spcPct val="50000"/>
        </a:spcAft>
        <a:buFont typeface="Arial" charset="0"/>
        <a:buChar char="–"/>
        <a:defRPr sz="1600">
          <a:solidFill>
            <a:srgbClr val="000000"/>
          </a:solidFill>
          <a:latin typeface="+mn-lt"/>
        </a:defRPr>
      </a:lvl2pPr>
      <a:lvl3pPr marL="1038225" indent="-234950" algn="l" rtl="0" fontAlgn="base">
        <a:spcBef>
          <a:spcPct val="0"/>
        </a:spcBef>
        <a:spcAft>
          <a:spcPct val="50000"/>
        </a:spcAft>
        <a:buFont typeface="Arial" charset="0"/>
        <a:buChar char="–"/>
        <a:defRPr sz="1600">
          <a:solidFill>
            <a:srgbClr val="000000"/>
          </a:solidFill>
          <a:latin typeface="+mn-lt"/>
        </a:defRPr>
      </a:lvl3pPr>
      <a:lvl4pPr marL="1346200" indent="-187325" algn="l" rtl="0" fontAlgn="base">
        <a:lnSpc>
          <a:spcPct val="95000"/>
        </a:lnSpc>
        <a:spcBef>
          <a:spcPct val="20000"/>
        </a:spcBef>
        <a:spcAft>
          <a:spcPct val="20000"/>
        </a:spcAft>
        <a:buBlip>
          <a:blip r:embed="rId15"/>
        </a:buBlip>
        <a:defRPr>
          <a:solidFill>
            <a:schemeClr val="tx1"/>
          </a:solidFill>
          <a:latin typeface="+mn-lt"/>
        </a:defRPr>
      </a:lvl4pPr>
      <a:lvl5pPr marL="1708150" indent="-182563" algn="l" rtl="0" fontAlgn="base">
        <a:lnSpc>
          <a:spcPct val="95000"/>
        </a:lnSpc>
        <a:spcBef>
          <a:spcPct val="20000"/>
        </a:spcBef>
        <a:spcAft>
          <a:spcPct val="20000"/>
        </a:spcAft>
        <a:buBlip>
          <a:blip r:embed="rId15"/>
        </a:buBlip>
        <a:defRPr>
          <a:solidFill>
            <a:schemeClr val="tx1"/>
          </a:solidFill>
          <a:latin typeface="+mn-lt"/>
        </a:defRPr>
      </a:lvl5pPr>
      <a:lvl6pPr marL="2165350" indent="-182563" algn="l" rtl="0" fontAlgn="base">
        <a:lnSpc>
          <a:spcPct val="95000"/>
        </a:lnSpc>
        <a:spcBef>
          <a:spcPct val="20000"/>
        </a:spcBef>
        <a:spcAft>
          <a:spcPct val="20000"/>
        </a:spcAft>
        <a:buBlip>
          <a:blip r:embed="rId15"/>
        </a:buBlip>
        <a:defRPr>
          <a:solidFill>
            <a:schemeClr val="tx1"/>
          </a:solidFill>
          <a:latin typeface="+mn-lt"/>
        </a:defRPr>
      </a:lvl6pPr>
      <a:lvl7pPr marL="2622550" indent="-182563" algn="l" rtl="0" fontAlgn="base">
        <a:lnSpc>
          <a:spcPct val="95000"/>
        </a:lnSpc>
        <a:spcBef>
          <a:spcPct val="20000"/>
        </a:spcBef>
        <a:spcAft>
          <a:spcPct val="20000"/>
        </a:spcAft>
        <a:buBlip>
          <a:blip r:embed="rId15"/>
        </a:buBlip>
        <a:defRPr>
          <a:solidFill>
            <a:schemeClr val="tx1"/>
          </a:solidFill>
          <a:latin typeface="+mn-lt"/>
        </a:defRPr>
      </a:lvl7pPr>
      <a:lvl8pPr marL="3079750" indent="-182563" algn="l" rtl="0" fontAlgn="base">
        <a:lnSpc>
          <a:spcPct val="95000"/>
        </a:lnSpc>
        <a:spcBef>
          <a:spcPct val="20000"/>
        </a:spcBef>
        <a:spcAft>
          <a:spcPct val="20000"/>
        </a:spcAft>
        <a:buBlip>
          <a:blip r:embed="rId15"/>
        </a:buBlip>
        <a:defRPr>
          <a:solidFill>
            <a:schemeClr val="tx1"/>
          </a:solidFill>
          <a:latin typeface="+mn-lt"/>
        </a:defRPr>
      </a:lvl8pPr>
      <a:lvl9pPr marL="3536950" indent="-182563" algn="l" rtl="0" fontAlgn="base">
        <a:lnSpc>
          <a:spcPct val="95000"/>
        </a:lnSpc>
        <a:spcBef>
          <a:spcPct val="20000"/>
        </a:spcBef>
        <a:spcAft>
          <a:spcPct val="20000"/>
        </a:spcAft>
        <a:buBlip>
          <a:blip r:embed="rId15"/>
        </a:buBlip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7B725-B72D-40FE-80F4-E7DF0CE491E5}" type="datetimeFigureOut">
              <a:rPr lang="en-US" smtClean="0"/>
              <a:pPr/>
              <a:t>13.6.2015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136AB-BA87-4F25-9251-4BA8D6EF0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pc.geocoder.us/service/csv?address=1600+Pennsylvania+Ave,+Washington+D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asis-open.org/" TargetMode="External"/><Relationship Id="rId7" Type="http://schemas.openxmlformats.org/officeDocument/2006/relationships/hyperlink" Target="http://services.odata.org/OData/OData.svc/Products(1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rvices.odata.org/OData/OData.svc/Products(2))" TargetMode="External"/><Relationship Id="rId5" Type="http://schemas.openxmlformats.org/officeDocument/2006/relationships/hyperlink" Target="http://services.odata.org/OData/OData.svc/$metadata" TargetMode="External"/><Relationship Id="rId4" Type="http://schemas.openxmlformats.org/officeDocument/2006/relationships/hyperlink" Target="http://services.odata.org/OData/OData.sv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s.odata.org/OData/OData.svc" TargetMode="External"/><Relationship Id="rId7" Type="http://schemas.openxmlformats.org/officeDocument/2006/relationships/hyperlink" Target="http://services.odata.org/OData/OData.svc/$meta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rvices.odata.org/OData/OData.svc/Products(1)" TargetMode="External"/><Relationship Id="rId5" Type="http://schemas.openxmlformats.org/officeDocument/2006/relationships/hyperlink" Target="http://www.odata.org/" TargetMode="External"/><Relationship Id="rId4" Type="http://schemas.openxmlformats.org/officeDocument/2006/relationships/hyperlink" Target="http://services.odata.org/OData/OData.svc/Products(1)/Nam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69" name="Picture 9" descr="CoBa_PPT_02_Keyvisual_engl_24,23x8,63cm"/>
          <p:cNvPicPr>
            <a:picLocks noChangeAspect="1" noChangeArrowheads="1"/>
          </p:cNvPicPr>
          <p:nvPr/>
        </p:nvPicPr>
        <p:blipFill>
          <a:blip r:embed="rId3" cstate="print"/>
          <a:srcRect r="110"/>
          <a:stretch>
            <a:fillRect/>
          </a:stretch>
        </p:blipFill>
        <p:spPr bwMode="auto">
          <a:xfrm>
            <a:off x="214313" y="676275"/>
            <a:ext cx="8715375" cy="3105150"/>
          </a:xfrm>
          <a:prstGeom prst="rect">
            <a:avLst/>
          </a:prstGeom>
          <a:noFill/>
        </p:spPr>
      </p:pic>
      <p:sp>
        <p:nvSpPr>
          <p:cNvPr id="578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With a </a:t>
            </a:r>
            <a:r>
              <a:rPr lang="en-GB" dirty="0" smtClean="0"/>
              <a:t>follow-up demo application using </a:t>
            </a:r>
            <a:r>
              <a:rPr lang="en-GB" dirty="0" smtClean="0"/>
              <a:t>Angular</a:t>
            </a:r>
            <a:r>
              <a:rPr lang="en-GB" dirty="0" smtClean="0"/>
              <a:t>, WebApi2, Entity Framework 6, Bootstrap, ...</a:t>
            </a:r>
            <a:endParaRPr lang="en-GB" dirty="0"/>
          </a:p>
          <a:p>
            <a:endParaRPr lang="en-GB" dirty="0"/>
          </a:p>
        </p:txBody>
      </p:sp>
      <p:sp>
        <p:nvSpPr>
          <p:cNvPr id="5785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Open Data Protocol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</a:t>
            </a:r>
            <a:endParaRPr lang="en-GB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708025">
              <a:tabLst>
                <a:tab pos="1436688" algn="l"/>
                <a:tab pos="1798638" algn="l"/>
              </a:tabLst>
            </a:pPr>
            <a:r>
              <a:rPr lang="en-GB" b="1" dirty="0" err="1" smtClean="0"/>
              <a:t>REpresentational</a:t>
            </a:r>
            <a:r>
              <a:rPr lang="en-GB" b="1" dirty="0" smtClean="0"/>
              <a:t> State Transfer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Architectural style for scalable web services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Alternative variant to RPC-based services (SOAP/WSDL) 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Developed by W3C (</a:t>
            </a:r>
            <a:r>
              <a:rPr lang="en-GB" dirty="0" smtClean="0">
                <a:hlinkClick r:id="rId3"/>
              </a:rPr>
              <a:t>www.w3.org</a:t>
            </a:r>
            <a:r>
              <a:rPr lang="en-GB" dirty="0" smtClean="0"/>
              <a:t>)</a:t>
            </a:r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b="1" dirty="0" err="1" smtClean="0"/>
              <a:t>RESTFul</a:t>
            </a:r>
            <a:r>
              <a:rPr lang="en-GB" b="1" dirty="0" smtClean="0"/>
              <a:t> Service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Client-server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Stateless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err="1" smtClean="0"/>
              <a:t>Cachable</a:t>
            </a:r>
            <a:endParaRPr lang="en-GB" dirty="0" smtClean="0"/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Layered Systems (e.g. proxies)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Code on demand (optional)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RESTFul</a:t>
            </a:r>
            <a:r>
              <a:rPr lang="en-GB" dirty="0" smtClean="0"/>
              <a:t> Service</a:t>
            </a:r>
            <a:endParaRPr lang="en-GB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708025">
              <a:tabLst>
                <a:tab pos="1436688" algn="l"/>
                <a:tab pos="1798638" algn="l"/>
              </a:tabLst>
            </a:pPr>
            <a:r>
              <a:rPr lang="en-GB" b="1" dirty="0" smtClean="0"/>
              <a:t>Uniform Interface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Identification of Resources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US" dirty="0" smtClean="0"/>
              <a:t>Manipulation of resources through these </a:t>
            </a:r>
            <a:r>
              <a:rPr lang="en-US" dirty="0" smtClean="0"/>
              <a:t>representations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Self-descriptive </a:t>
            </a:r>
            <a:r>
              <a:rPr lang="en-GB" dirty="0" smtClean="0"/>
              <a:t>messages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US" dirty="0" smtClean="0"/>
              <a:t>Hypermedia as the engine of application </a:t>
            </a:r>
            <a:r>
              <a:rPr lang="en-US" dirty="0" smtClean="0"/>
              <a:t>state (aka HATEOAS, hyperlinks)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endParaRPr lang="en-US" dirty="0" smtClean="0"/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US" dirty="0" smtClean="0"/>
              <a:t>Example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US" dirty="0" smtClean="0"/>
              <a:t>Request (HTTP GET):</a:t>
            </a:r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r>
              <a:rPr lang="en-US" dirty="0" smtClean="0">
                <a:solidFill>
                  <a:srgbClr val="00B050"/>
                </a:solidFill>
                <a:hlinkClick r:id="rId3"/>
              </a:rPr>
              <a:t>http://rpc.geocoder.us/service/csv?address=1600+Pennsylvania+Ave,+Washington+DC</a:t>
            </a:r>
            <a:endParaRPr lang="en-US" dirty="0" smtClean="0">
              <a:solidFill>
                <a:srgbClr val="00B050"/>
              </a:solidFill>
            </a:endParaRP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US" dirty="0" smtClean="0"/>
              <a:t>Response (CSV)</a:t>
            </a:r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r>
              <a:rPr lang="en-US" dirty="0" smtClean="0"/>
              <a:t>38.898748</a:t>
            </a:r>
            <a:r>
              <a:rPr lang="en-US" dirty="0" smtClean="0"/>
              <a:t>,-77.037684,1600 Pennsylvania Ave NW,Washington,DC,20502</a:t>
            </a:r>
            <a:endParaRPr lang="en-US" dirty="0" smtClean="0"/>
          </a:p>
          <a:p>
            <a:pPr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r>
              <a:rPr lang="en-GB" dirty="0" smtClean="0"/>
              <a:t>	</a:t>
            </a:r>
            <a:r>
              <a:rPr lang="en-GB" dirty="0" smtClean="0"/>
              <a:t>	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Data Protocol (</a:t>
            </a:r>
            <a:r>
              <a:rPr lang="en-GB" dirty="0" err="1" smtClean="0"/>
              <a:t>OData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708025">
              <a:buNone/>
              <a:tabLst>
                <a:tab pos="1436688" algn="l"/>
                <a:tab pos="1798638" algn="l"/>
              </a:tabLst>
            </a:pPr>
            <a:r>
              <a:rPr lang="en-GB" b="1" dirty="0" smtClean="0"/>
              <a:t>History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Protocol to consume REST service in a standard way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Initiated by Microsoft in 2007 as OSP (open specification promise)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Versions 1.0 up to 3.0 (backward compatible)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Version 4.0 standardized by OASIS (</a:t>
            </a:r>
            <a:r>
              <a:rPr lang="en-GB" dirty="0" smtClean="0">
                <a:hlinkClick r:id="rId3"/>
              </a:rPr>
              <a:t>www.oasis-open.org</a:t>
            </a:r>
            <a:r>
              <a:rPr lang="en-GB" dirty="0" smtClean="0"/>
              <a:t>)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defTabSz="708025">
              <a:buNone/>
              <a:tabLst>
                <a:tab pos="1436688" algn="l"/>
                <a:tab pos="1798638" algn="l"/>
              </a:tabLst>
            </a:pPr>
            <a:r>
              <a:rPr lang="en-GB" b="1" dirty="0" smtClean="0"/>
              <a:t>Protocol Description</a:t>
            </a:r>
            <a:endParaRPr lang="en-GB" b="1" dirty="0" smtClean="0"/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Resource Identification by </a:t>
            </a:r>
            <a:r>
              <a:rPr lang="en-GB" dirty="0" smtClean="0"/>
              <a:t>URIs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Service </a:t>
            </a:r>
            <a:r>
              <a:rPr lang="en-GB" dirty="0" smtClean="0"/>
              <a:t>Document (</a:t>
            </a:r>
            <a:r>
              <a:rPr lang="en-GB" dirty="0" smtClean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services.odata.org/OData/OData.svc</a:t>
            </a:r>
            <a:r>
              <a:rPr lang="en-GB" dirty="0" smtClean="0"/>
              <a:t>)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Metadata </a:t>
            </a:r>
            <a:r>
              <a:rPr lang="en-GB" dirty="0" smtClean="0"/>
              <a:t>Document (</a:t>
            </a:r>
            <a:r>
              <a:rPr lang="en-GB" dirty="0" smtClean="0">
                <a:hlinkClick r:id="rId5"/>
              </a:rPr>
              <a:t>http://</a:t>
            </a:r>
            <a:r>
              <a:rPr lang="en-GB" dirty="0" smtClean="0">
                <a:hlinkClick r:id="rId5"/>
              </a:rPr>
              <a:t>services.odata.org/OData/OData.svc/$metadata</a:t>
            </a:r>
            <a:r>
              <a:rPr lang="en-GB" dirty="0" smtClean="0"/>
              <a:t>)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Dynamic </a:t>
            </a:r>
            <a:r>
              <a:rPr lang="en-GB" dirty="0" smtClean="0"/>
              <a:t>Resource (HATEOAS) (</a:t>
            </a:r>
            <a:r>
              <a:rPr lang="en-GB" dirty="0" smtClean="0">
                <a:hlinkClick r:id="rId6"/>
              </a:rPr>
              <a:t>http://</a:t>
            </a:r>
            <a:r>
              <a:rPr lang="en-GB" dirty="0" smtClean="0">
                <a:hlinkClick r:id="rId6"/>
              </a:rPr>
              <a:t>services.odata.org/OData/OData.svc/Products)</a:t>
            </a:r>
            <a:endParaRPr lang="en-GB" dirty="0" smtClean="0"/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Entity Resource (</a:t>
            </a:r>
            <a:r>
              <a:rPr lang="en-GB" dirty="0" smtClean="0">
                <a:hlinkClick r:id="rId7"/>
              </a:rPr>
              <a:t>http://services.odata.org/OData/OData.svc/Products(1)</a:t>
            </a:r>
            <a:r>
              <a:rPr lang="en-GB" dirty="0" smtClean="0"/>
              <a:t>)</a:t>
            </a:r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>
              <a:hlinkClick r:id="rId5"/>
            </a:endParaRPr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defTabSz="708025">
              <a:buNone/>
              <a:tabLst>
                <a:tab pos="1436688" algn="l"/>
                <a:tab pos="1798638" algn="l"/>
              </a:tabLst>
            </a:pPr>
            <a:endParaRPr lang="en-US" dirty="0" smtClean="0"/>
          </a:p>
          <a:p>
            <a:pPr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r>
              <a:rPr lang="en-GB" dirty="0" smtClean="0"/>
              <a:t>	</a:t>
            </a:r>
            <a:r>
              <a:rPr lang="en-GB" dirty="0" smtClean="0"/>
              <a:t>	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Data Protocol (</a:t>
            </a:r>
            <a:r>
              <a:rPr lang="en-GB" dirty="0" err="1" smtClean="0"/>
              <a:t>OData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708025">
              <a:buNone/>
              <a:tabLst>
                <a:tab pos="1436688" algn="l"/>
                <a:tab pos="1798638" algn="l"/>
              </a:tabLst>
            </a:pPr>
            <a:r>
              <a:rPr lang="en-GB" b="1" dirty="0" smtClean="0"/>
              <a:t>Protocol Description (cont.)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Entity property</a:t>
            </a:r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r>
              <a:rPr lang="en-GB" dirty="0" smtClean="0">
                <a:hlinkClick r:id="rId3"/>
              </a:rPr>
              <a:t>http://services.odata.org/OData/OData.svc/Products(1)/Name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Entity property value</a:t>
            </a:r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r>
              <a:rPr lang="en-GB" dirty="0" smtClean="0">
                <a:hlinkClick r:id="rId4"/>
              </a:rPr>
              <a:t>http://services.odata.org/OData/OData.svc/Products(1)/</a:t>
            </a:r>
            <a:r>
              <a:rPr lang="en-GB" dirty="0" smtClean="0">
                <a:hlinkClick r:id="rId4"/>
              </a:rPr>
              <a:t>Name/$value</a:t>
            </a:r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CRUD actions (POST, GET, PUT/PATCH, DELETE)</a:t>
            </a:r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r>
              <a:rPr lang="en-GB" dirty="0" smtClean="0"/>
              <a:t>Examples at </a:t>
            </a:r>
            <a:r>
              <a:rPr lang="en-GB" dirty="0" smtClean="0">
                <a:hlinkClick r:id="rId5"/>
              </a:rPr>
              <a:t>http://</a:t>
            </a:r>
            <a:r>
              <a:rPr lang="en-GB" dirty="0" smtClean="0">
                <a:hlinkClick r:id="rId5"/>
              </a:rPr>
              <a:t>www.odata.org/</a:t>
            </a:r>
            <a:endParaRPr lang="en-GB" dirty="0" smtClean="0"/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Query parameters (SQL like)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$filter, $select, $expand, $skip, $top, $</a:t>
            </a:r>
            <a:r>
              <a:rPr lang="en-GB" dirty="0" err="1" smtClean="0"/>
              <a:t>orderby</a:t>
            </a:r>
            <a:endParaRPr lang="en-GB" dirty="0" smtClean="0"/>
          </a:p>
          <a:p>
            <a:pPr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Serialization Format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err="1" smtClean="0"/>
              <a:t>AtomPub</a:t>
            </a:r>
            <a:r>
              <a:rPr lang="en-GB" dirty="0" smtClean="0"/>
              <a:t> (xml), JSON, CSV, ...</a:t>
            </a:r>
          </a:p>
          <a:p>
            <a:pPr lvl="1" defTabSz="708025">
              <a:tabLst>
                <a:tab pos="1436688" algn="l"/>
                <a:tab pos="1798638" algn="l"/>
              </a:tabLst>
            </a:pPr>
            <a:r>
              <a:rPr lang="en-GB" dirty="0" smtClean="0"/>
              <a:t>$format (</a:t>
            </a:r>
            <a:r>
              <a:rPr lang="en-GB" dirty="0" smtClean="0">
                <a:hlinkClick r:id="rId6"/>
              </a:rPr>
              <a:t>http://</a:t>
            </a:r>
            <a:r>
              <a:rPr lang="en-GB" dirty="0" smtClean="0">
                <a:hlinkClick r:id="rId6"/>
              </a:rPr>
              <a:t>services.odata.org/OData/OData.svc/Products(1)$format=json</a:t>
            </a:r>
            <a:r>
              <a:rPr lang="en-GB" dirty="0" smtClean="0"/>
              <a:t>)</a:t>
            </a:r>
            <a:endParaRPr lang="en-GB" dirty="0" smtClean="0"/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>
              <a:hlinkClick r:id="rId7"/>
            </a:endParaRPr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defTabSz="708025">
              <a:buNone/>
              <a:tabLst>
                <a:tab pos="1436688" algn="l"/>
                <a:tab pos="1798638" algn="l"/>
              </a:tabLst>
            </a:pPr>
            <a:endParaRPr lang="en-US" dirty="0" smtClean="0"/>
          </a:p>
          <a:p>
            <a:pPr defTabSz="708025">
              <a:buNone/>
              <a:tabLst>
                <a:tab pos="1436688" algn="l"/>
                <a:tab pos="1798638" algn="l"/>
              </a:tabLst>
            </a:pPr>
            <a:endParaRPr lang="en-GB" dirty="0" smtClean="0"/>
          </a:p>
          <a:p>
            <a:pPr lvl="1" defTabSz="708025">
              <a:buNone/>
              <a:tabLst>
                <a:tab pos="1436688" algn="l"/>
                <a:tab pos="1798638" algn="l"/>
              </a:tabLst>
            </a:pPr>
            <a:r>
              <a:rPr lang="en-GB" dirty="0" smtClean="0"/>
              <a:t>	</a:t>
            </a:r>
            <a:r>
              <a:rPr lang="en-GB" dirty="0" smtClean="0"/>
              <a:t>	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024" y="2975319"/>
            <a:ext cx="2287473" cy="711200"/>
          </a:xfrm>
        </p:spPr>
        <p:txBody>
          <a:bodyPr/>
          <a:lstStyle/>
          <a:p>
            <a:r>
              <a:rPr lang="en-GB" sz="4400" dirty="0" smtClean="0"/>
              <a:t>DEMO</a:t>
            </a:r>
            <a:endParaRPr lang="en-GB" sz="4400" dirty="0"/>
          </a:p>
        </p:txBody>
      </p:sp>
      <p:sp>
        <p:nvSpPr>
          <p:cNvPr id="721932" name="AutoShape 12" descr="Výsledek obrázku pro angularjs"/>
          <p:cNvSpPr>
            <a:spLocks noChangeAspect="1" noChangeArrowheads="1"/>
          </p:cNvSpPr>
          <p:nvPr/>
        </p:nvSpPr>
        <p:spPr bwMode="auto">
          <a:xfrm>
            <a:off x="15398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1934" name="AutoShape 14" descr="Výsledek obrázku pro angularjs"/>
          <p:cNvSpPr>
            <a:spLocks noChangeAspect="1" noChangeArrowheads="1"/>
          </p:cNvSpPr>
          <p:nvPr/>
        </p:nvSpPr>
        <p:spPr bwMode="auto">
          <a:xfrm>
            <a:off x="15398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1936" name="AutoShape 16" descr="Výsledek obrázku pro angularjs"/>
          <p:cNvSpPr>
            <a:spLocks noChangeAspect="1" noChangeArrowheads="1"/>
          </p:cNvSpPr>
          <p:nvPr/>
        </p:nvSpPr>
        <p:spPr bwMode="auto">
          <a:xfrm>
            <a:off x="15398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1938" name="AutoShape 18" descr="Výsledek obrázku pro angularjs"/>
          <p:cNvSpPr>
            <a:spLocks noChangeAspect="1" noChangeArrowheads="1"/>
          </p:cNvSpPr>
          <p:nvPr/>
        </p:nvSpPr>
        <p:spPr bwMode="auto">
          <a:xfrm>
            <a:off x="15398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1940" name="AutoShape 20" descr="Výsledek obrázku pro angularjs"/>
          <p:cNvSpPr>
            <a:spLocks noChangeAspect="1" noChangeArrowheads="1"/>
          </p:cNvSpPr>
          <p:nvPr/>
        </p:nvSpPr>
        <p:spPr bwMode="auto">
          <a:xfrm>
            <a:off x="15398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" y="1592263"/>
            <a:ext cx="8829675" cy="3341687"/>
          </a:xfrm>
        </p:spPr>
        <p:txBody>
          <a:bodyPr/>
          <a:lstStyle/>
          <a:p>
            <a:pPr algn="ctr"/>
            <a:r>
              <a:rPr lang="en-US" sz="4000" dirty="0"/>
              <a:t>Thank you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2400" i="1" dirty="0"/>
              <a:t>Discussion</a:t>
            </a:r>
            <a:r>
              <a:rPr lang="en-US" sz="4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Documentation">
  <a:themeElements>
    <a:clrScheme name="">
      <a:dk1>
        <a:srgbClr val="000000"/>
      </a:dk1>
      <a:lt1>
        <a:srgbClr val="E5E5E5"/>
      </a:lt1>
      <a:dk2>
        <a:srgbClr val="333333"/>
      </a:dk2>
      <a:lt2>
        <a:srgbClr val="A21E24"/>
      </a:lt2>
      <a:accent1>
        <a:srgbClr val="FFCC33"/>
      </a:accent1>
      <a:accent2>
        <a:srgbClr val="808080"/>
      </a:accent2>
      <a:accent3>
        <a:srgbClr val="F0F0F0"/>
      </a:accent3>
      <a:accent4>
        <a:srgbClr val="000000"/>
      </a:accent4>
      <a:accent5>
        <a:srgbClr val="FFE2AD"/>
      </a:accent5>
      <a:accent6>
        <a:srgbClr val="737373"/>
      </a:accent6>
      <a:hlink>
        <a:srgbClr val="B3B3B3"/>
      </a:hlink>
      <a:folHlink>
        <a:srgbClr val="E0700A"/>
      </a:folHlink>
    </a:clrScheme>
    <a:fontScheme name="Presentation_Docum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lg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lg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Docum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Docum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Docum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Docum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Docum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Docum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Docum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Docum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Docum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Docum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Docum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Docum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Documentation 13">
        <a:dk1>
          <a:srgbClr val="000000"/>
        </a:dk1>
        <a:lt1>
          <a:srgbClr val="FFFFFF"/>
        </a:lt1>
        <a:dk2>
          <a:srgbClr val="E5E5E5"/>
        </a:dk2>
        <a:lt2>
          <a:srgbClr val="B00000"/>
        </a:lt2>
        <a:accent1>
          <a:srgbClr val="FFCC33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FE2AD"/>
        </a:accent5>
        <a:accent6>
          <a:srgbClr val="737373"/>
        </a:accent6>
        <a:hlink>
          <a:srgbClr val="B3B3B3"/>
        </a:hlink>
        <a:folHlink>
          <a:srgbClr val="0000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Documentation 14">
        <a:dk1>
          <a:srgbClr val="000000"/>
        </a:dk1>
        <a:lt1>
          <a:srgbClr val="FFFFFF"/>
        </a:lt1>
        <a:dk2>
          <a:srgbClr val="E5E5E5"/>
        </a:dk2>
        <a:lt2>
          <a:srgbClr val="A21E24"/>
        </a:lt2>
        <a:accent1>
          <a:srgbClr val="FFCC33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FE2AD"/>
        </a:accent5>
        <a:accent6>
          <a:srgbClr val="737373"/>
        </a:accent6>
        <a:hlink>
          <a:srgbClr val="B3B3B3"/>
        </a:hlink>
        <a:folHlink>
          <a:srgbClr val="1D40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Documentation 15">
        <a:dk1>
          <a:srgbClr val="000000"/>
        </a:dk1>
        <a:lt1>
          <a:srgbClr val="1D4081"/>
        </a:lt1>
        <a:dk2>
          <a:srgbClr val="E5E5E5"/>
        </a:dk2>
        <a:lt2>
          <a:srgbClr val="A21E24"/>
        </a:lt2>
        <a:accent1>
          <a:srgbClr val="FFCC33"/>
        </a:accent1>
        <a:accent2>
          <a:srgbClr val="808080"/>
        </a:accent2>
        <a:accent3>
          <a:srgbClr val="ABAFC1"/>
        </a:accent3>
        <a:accent4>
          <a:srgbClr val="000000"/>
        </a:accent4>
        <a:accent5>
          <a:srgbClr val="FFE2AD"/>
        </a:accent5>
        <a:accent6>
          <a:srgbClr val="737373"/>
        </a:accent6>
        <a:hlink>
          <a:srgbClr val="B3B3B3"/>
        </a:hlink>
        <a:folHlink>
          <a:srgbClr val="E0700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Documentation 16">
        <a:dk1>
          <a:srgbClr val="000000"/>
        </a:dk1>
        <a:lt1>
          <a:srgbClr val="E5E5E5"/>
        </a:lt1>
        <a:dk2>
          <a:srgbClr val="E5E5E5"/>
        </a:dk2>
        <a:lt2>
          <a:srgbClr val="A21E24"/>
        </a:lt2>
        <a:accent1>
          <a:srgbClr val="FFCC33"/>
        </a:accent1>
        <a:accent2>
          <a:srgbClr val="808080"/>
        </a:accent2>
        <a:accent3>
          <a:srgbClr val="F0F0F0"/>
        </a:accent3>
        <a:accent4>
          <a:srgbClr val="000000"/>
        </a:accent4>
        <a:accent5>
          <a:srgbClr val="FFE2AD"/>
        </a:accent5>
        <a:accent6>
          <a:srgbClr val="737373"/>
        </a:accent6>
        <a:hlink>
          <a:srgbClr val="B3B3B3"/>
        </a:hlink>
        <a:folHlink>
          <a:srgbClr val="E0700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01662191C45543824D99A306EBEF34" ma:contentTypeVersion="0" ma:contentTypeDescription="Create a new document." ma:contentTypeScope="" ma:versionID="e8489180f0de972e36d2ab7802b61a4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7D866B-6012-4076-8338-E8D7EBE7EEC1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5A02266-CF1D-4888-8340-C8CC5CDD58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842B153-77EA-4D82-90D7-4B6BF2AE9C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Presentation_Documentation</Template>
  <TotalTime>2017</TotalTime>
  <Words>286</Words>
  <Application>Microsoft Office PowerPoint</Application>
  <PresentationFormat>On-screen Show (4:3)</PresentationFormat>
  <Paragraphs>68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Presentation_Documentation</vt:lpstr>
      <vt:lpstr>Custom Design</vt:lpstr>
      <vt:lpstr>Open Data Protocol</vt:lpstr>
      <vt:lpstr>REST</vt:lpstr>
      <vt:lpstr>RESTFul Service</vt:lpstr>
      <vt:lpstr>Open Data Protocol (OData)</vt:lpstr>
      <vt:lpstr>Open Data Protocol (OData)</vt:lpstr>
      <vt:lpstr>DEMO</vt:lpstr>
      <vt:lpstr>Thank you   Discussion </vt:lpstr>
    </vt:vector>
  </TitlesOfParts>
  <Company>Commerzbank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Commerzbank AG Style guide for Powerpoint presentations</dc:title>
  <dc:creator>CB2Wlia</dc:creator>
  <cp:lastModifiedBy>Masopust, Jan</cp:lastModifiedBy>
  <cp:revision>117</cp:revision>
  <dcterms:created xsi:type="dcterms:W3CDTF">2009-10-27T17:40:18Z</dcterms:created>
  <dcterms:modified xsi:type="dcterms:W3CDTF">2015-06-13T10:12:12Z</dcterms:modified>
</cp:coreProperties>
</file>