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546" r:id="rId6"/>
    <p:sldId id="600" r:id="rId7"/>
    <p:sldId id="603" r:id="rId8"/>
    <p:sldId id="604" r:id="rId9"/>
    <p:sldId id="607" r:id="rId10"/>
    <p:sldId id="608" r:id="rId11"/>
    <p:sldId id="610" r:id="rId12"/>
    <p:sldId id="597" r:id="rId13"/>
    <p:sldId id="598" r:id="rId14"/>
    <p:sldId id="609" r:id="rId1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ustart" initials="" lastIdx="9" clrIdx="0"/>
  <p:cmAuthor id="1" name="Oliver Henk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2D3C9"/>
    <a:srgbClr val="FDC213"/>
    <a:srgbClr val="E0700A"/>
    <a:srgbClr val="61676D"/>
    <a:srgbClr val="1D4081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07" autoAdjust="0"/>
    <p:restoredTop sz="90457" autoAdjust="0"/>
  </p:normalViewPr>
  <p:slideViewPr>
    <p:cSldViewPr snapToGrid="0">
      <p:cViewPr varScale="1">
        <p:scale>
          <a:sx n="86" d="100"/>
          <a:sy n="86" d="100"/>
        </p:scale>
        <p:origin x="-96" y="-150"/>
      </p:cViewPr>
      <p:guideLst>
        <p:guide orient="horz" pos="967"/>
        <p:guide orient="horz" pos="3897"/>
        <p:guide pos="135"/>
        <p:guide pos="5625"/>
        <p:guide pos="162"/>
        <p:guide pos="5597"/>
      </p:guideLst>
    </p:cSldViewPr>
  </p:slideViewPr>
  <p:outlineViewPr>
    <p:cViewPr>
      <p:scale>
        <a:sx n="33" d="100"/>
        <a:sy n="33" d="100"/>
      </p:scale>
      <p:origin x="0" y="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130" y="-102"/>
      </p:cViewPr>
      <p:guideLst>
        <p:guide orient="horz"/>
        <p:guide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07" name="Rectangle 51"/>
          <p:cNvSpPr>
            <a:spLocks noChangeArrowheads="1"/>
          </p:cNvSpPr>
          <p:nvPr/>
        </p:nvSpPr>
        <p:spPr bwMode="auto">
          <a:xfrm>
            <a:off x="3363913" y="9572625"/>
            <a:ext cx="29448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571" tIns="47786" rIns="95571" bIns="47786" anchor="ctr"/>
          <a:lstStyle/>
          <a:p>
            <a:pPr algn="r" defTabSz="955675"/>
            <a:fld id="{F0B229EF-7B4A-463E-BCE6-967E688C9B00}" type="slidenum">
              <a:rPr lang="de-DE" sz="1100" b="1">
                <a:solidFill>
                  <a:schemeClr val="tx1"/>
                </a:solidFill>
              </a:rPr>
              <a:pPr algn="r" defTabSz="955675"/>
              <a:t>‹#›</a:t>
            </a:fld>
            <a:endParaRPr lang="de-DE" sz="1100" b="1">
              <a:solidFill>
                <a:schemeClr val="tx1"/>
              </a:solidFill>
            </a:endParaRPr>
          </a:p>
        </p:txBody>
      </p:sp>
      <p:pic>
        <p:nvPicPr>
          <p:cNvPr id="224308" name="Picture 52" descr="CoBa_RGB_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6400" y="120650"/>
            <a:ext cx="2012950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375" y="550863"/>
            <a:ext cx="5626100" cy="4219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7550" y="4976813"/>
            <a:ext cx="54483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3363913" y="9572625"/>
            <a:ext cx="29448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571" tIns="47786" rIns="95571" bIns="47786" anchor="ctr"/>
          <a:lstStyle/>
          <a:p>
            <a:pPr algn="r" defTabSz="955675"/>
            <a:fld id="{07D4B613-E3D3-4AB2-BA47-F831EC51D548}" type="slidenum">
              <a:rPr lang="de-DE" sz="1100" b="1">
                <a:solidFill>
                  <a:schemeClr val="tx1"/>
                </a:solidFill>
              </a:rPr>
              <a:pPr algn="r" defTabSz="955675"/>
              <a:t>‹#›</a:t>
            </a:fld>
            <a:endParaRPr lang="de-DE" sz="1100" b="1">
              <a:solidFill>
                <a:schemeClr val="tx1"/>
              </a:solidFill>
            </a:endParaRPr>
          </a:p>
        </p:txBody>
      </p:sp>
      <p:pic>
        <p:nvPicPr>
          <p:cNvPr id="6178" name="Picture 34" descr="CoBa_RGB_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400" y="120650"/>
            <a:ext cx="2012950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180975" indent="-180975" algn="l" rtl="0" fontAlgn="base">
      <a:spcBef>
        <a:spcPct val="0"/>
      </a:spcBef>
      <a:spcAft>
        <a:spcPct val="5000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627063" indent="-169863" algn="l" rtl="0" fontAlgn="base">
      <a:spcBef>
        <a:spcPct val="0"/>
      </a:spcBef>
      <a:spcAft>
        <a:spcPct val="5000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066800" indent="-152400" algn="l" rtl="0" fontAlgn="base">
      <a:spcBef>
        <a:spcPct val="0"/>
      </a:spcBef>
      <a:spcAft>
        <a:spcPct val="5000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32" name="Rectangle 36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gray">
            <a:xfrm>
              <a:off x="133" y="2446"/>
              <a:ext cx="5493" cy="141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gray">
            <a:xfrm>
              <a:off x="133" y="3929"/>
              <a:ext cx="5493" cy="2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775" y="4019550"/>
            <a:ext cx="8447088" cy="111918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775" y="5156200"/>
            <a:ext cx="8431213" cy="830263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gray">
          <a:xfrm>
            <a:off x="485775" y="6293754"/>
            <a:ext cx="7091363" cy="2791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de-DE" sz="1200" dirty="0" smtClean="0"/>
              <a:t>Jan Masopust</a:t>
            </a:r>
            <a:r>
              <a:rPr lang="de-DE" sz="1200" baseline="0" dirty="0" smtClean="0"/>
              <a:t> </a:t>
            </a:r>
            <a:r>
              <a:rPr lang="de-DE" sz="1200" dirty="0" smtClean="0"/>
              <a:t>|  </a:t>
            </a:r>
            <a:r>
              <a:rPr lang="de-DE" sz="1200" dirty="0"/>
              <a:t>GS-IT Prague  |  </a:t>
            </a:r>
            <a:r>
              <a:rPr lang="de-DE" sz="1200" dirty="0" smtClean="0"/>
              <a:t>17.06.2015</a:t>
            </a:r>
          </a:p>
        </p:txBody>
      </p:sp>
      <p:pic>
        <p:nvPicPr>
          <p:cNvPr id="4181" name="Picture 85" descr="CoBa_RGB_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884988" y="293688"/>
            <a:ext cx="2070100" cy="274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722313"/>
            <a:ext cx="2211387" cy="5441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175" y="722313"/>
            <a:ext cx="6484938" cy="5441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175" y="1435100"/>
            <a:ext cx="4338638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435100"/>
            <a:ext cx="4338637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50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67" name="Rectangle 43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069" name="Group 45"/>
            <p:cNvGrpSpPr>
              <a:grpSpLocks/>
            </p:cNvGrpSpPr>
            <p:nvPr userDrawn="1"/>
          </p:nvGrpSpPr>
          <p:grpSpPr bwMode="auto">
            <a:xfrm>
              <a:off x="133" y="3926"/>
              <a:ext cx="5493" cy="257"/>
              <a:chOff x="133" y="3926"/>
              <a:chExt cx="5493" cy="257"/>
            </a:xfrm>
          </p:grpSpPr>
          <p:sp>
            <p:nvSpPr>
              <p:cNvPr id="1065" name="Rectangle 41"/>
              <p:cNvSpPr>
                <a:spLocks noChangeArrowheads="1"/>
              </p:cNvSpPr>
              <p:nvPr userDrawn="1"/>
            </p:nvSpPr>
            <p:spPr bwMode="gray">
              <a:xfrm>
                <a:off x="133" y="3926"/>
                <a:ext cx="5493" cy="1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 userDrawn="1"/>
            </p:nvSpPr>
            <p:spPr bwMode="gray">
              <a:xfrm>
                <a:off x="133" y="4070"/>
                <a:ext cx="5493" cy="113"/>
              </a:xfrm>
              <a:prstGeom prst="rect">
                <a:avLst/>
              </a:prstGeom>
              <a:solidFill>
                <a:srgbClr val="E5E5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49225" y="722313"/>
            <a:ext cx="882967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0175" y="1435100"/>
            <a:ext cx="8829675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  <a:endParaRPr lang="de-DE" dirty="0" smtClean="0"/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gray">
          <a:xfrm>
            <a:off x="8281988" y="6484938"/>
            <a:ext cx="6016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fld id="{9C728941-40D8-48B1-A74C-0942508C2892}" type="slidenum">
              <a:rPr lang="de-DE" sz="800" b="1"/>
              <a:pPr algn="r"/>
              <a:t>‹#›</a:t>
            </a:fld>
            <a:endParaRPr lang="de-DE" sz="800" b="1"/>
          </a:p>
        </p:txBody>
      </p:sp>
      <p:sp>
        <p:nvSpPr>
          <p:cNvPr id="1063" name="Text Box 39"/>
          <p:cNvSpPr txBox="1">
            <a:spLocks noChangeArrowheads="1"/>
          </p:cNvSpPr>
          <p:nvPr/>
        </p:nvSpPr>
        <p:spPr bwMode="gray">
          <a:xfrm>
            <a:off x="250825" y="6486525"/>
            <a:ext cx="79089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800" dirty="0" smtClean="0"/>
              <a:t>Jan Masopust|  </a:t>
            </a:r>
            <a:r>
              <a:rPr lang="en-US" sz="800" dirty="0"/>
              <a:t>GS-IT Prague  |  </a:t>
            </a:r>
            <a:r>
              <a:rPr lang="en-US" sz="800" dirty="0" smtClean="0"/>
              <a:t>17.03.2015</a:t>
            </a:r>
            <a:endParaRPr lang="en-US" sz="800" dirty="0"/>
          </a:p>
        </p:txBody>
      </p:sp>
      <p:pic>
        <p:nvPicPr>
          <p:cNvPr id="1104" name="Picture 80" descr="CoBa_RGB_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6884988" y="293688"/>
            <a:ext cx="2070100" cy="2746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0"/>
        </a:spcBef>
        <a:spcAft>
          <a:spcPct val="50000"/>
        </a:spcAft>
        <a:buBlip>
          <a:blip r:embed="rId14"/>
        </a:buBlip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88963" indent="-233363" algn="l" rtl="0" fontAlgn="base">
        <a:spcBef>
          <a:spcPct val="0"/>
        </a:spcBef>
        <a:spcAft>
          <a:spcPct val="50000"/>
        </a:spcAft>
        <a:buFont typeface="Arial" charset="0"/>
        <a:buChar char="–"/>
        <a:defRPr sz="1600">
          <a:solidFill>
            <a:srgbClr val="000000"/>
          </a:solidFill>
          <a:latin typeface="+mn-lt"/>
        </a:defRPr>
      </a:lvl2pPr>
      <a:lvl3pPr marL="1038225" indent="-234950" algn="l" rtl="0" fontAlgn="base">
        <a:spcBef>
          <a:spcPct val="0"/>
        </a:spcBef>
        <a:spcAft>
          <a:spcPct val="50000"/>
        </a:spcAft>
        <a:buFont typeface="Arial" charset="0"/>
        <a:buChar char="–"/>
        <a:defRPr sz="1600">
          <a:solidFill>
            <a:srgbClr val="000000"/>
          </a:solidFill>
          <a:latin typeface="+mn-lt"/>
        </a:defRPr>
      </a:lvl3pPr>
      <a:lvl4pPr marL="1346200" indent="-187325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081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5pPr>
      <a:lvl6pPr marL="21653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6pPr>
      <a:lvl7pPr marL="26225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7pPr>
      <a:lvl8pPr marL="30797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8pPr>
      <a:lvl9pPr marL="35369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" TargetMode="External"/><Relationship Id="rId7" Type="http://schemas.openxmlformats.org/officeDocument/2006/relationships/hyperlink" Target="http://services.odata.org/OData/OData.svc/$meta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martbear.com/apis/understanding-soap-and-rest-basics/" TargetMode="External"/><Relationship Id="rId5" Type="http://schemas.openxmlformats.org/officeDocument/2006/relationships/hyperlink" Target="http://www.asp.net/" TargetMode="External"/><Relationship Id="rId4" Type="http://schemas.openxmlformats.org/officeDocument/2006/relationships/hyperlink" Target="http://odata.github.io/Web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c.geocoder.us/service/csv?address=1600+Pennsylvania+Ave,+Washington+D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" TargetMode="External"/><Relationship Id="rId7" Type="http://schemas.openxmlformats.org/officeDocument/2006/relationships/hyperlink" Target="http://services.odata.org/OData/OData.svc/Products(1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odata.org/OData/OData.svc/Products(2))" TargetMode="External"/><Relationship Id="rId5" Type="http://schemas.openxmlformats.org/officeDocument/2006/relationships/hyperlink" Target="http://services.odata.org/OData/OData.svc/$metadata" TargetMode="External"/><Relationship Id="rId4" Type="http://schemas.openxmlformats.org/officeDocument/2006/relationships/hyperlink" Target="http://services.odata.org/OData/OData.sv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" TargetMode="External"/><Relationship Id="rId7" Type="http://schemas.openxmlformats.org/officeDocument/2006/relationships/hyperlink" Target="http://services.odata.org/OData/OData.svc/$meta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odata.org/OData/OData.svc/Products(1)" TargetMode="External"/><Relationship Id="rId5" Type="http://schemas.openxmlformats.org/officeDocument/2006/relationships/hyperlink" Target="http://www.odata.org/" TargetMode="External"/><Relationship Id="rId4" Type="http://schemas.openxmlformats.org/officeDocument/2006/relationships/hyperlink" Target="http://services.odata.org/OData/OData.svc/Products(1)/Na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$meta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$meta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9" name="Picture 9" descr="CoBa_PPT_02_Keyvisual_engl_24,23x8,63cm"/>
          <p:cNvPicPr>
            <a:picLocks noChangeAspect="1" noChangeArrowheads="1"/>
          </p:cNvPicPr>
          <p:nvPr/>
        </p:nvPicPr>
        <p:blipFill>
          <a:blip r:embed="rId3" cstate="print"/>
          <a:srcRect r="110"/>
          <a:stretch>
            <a:fillRect/>
          </a:stretch>
        </p:blipFill>
        <p:spPr bwMode="auto">
          <a:xfrm>
            <a:off x="214313" y="676275"/>
            <a:ext cx="8715375" cy="3105150"/>
          </a:xfrm>
          <a:prstGeom prst="rect">
            <a:avLst/>
          </a:prstGeom>
          <a:noFill/>
        </p:spPr>
      </p:pic>
      <p:sp>
        <p:nvSpPr>
          <p:cNvPr id="578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With a </a:t>
            </a:r>
            <a:r>
              <a:rPr lang="en-GB" dirty="0" smtClean="0"/>
              <a:t>simple </a:t>
            </a:r>
            <a:r>
              <a:rPr lang="en-GB" dirty="0" smtClean="0"/>
              <a:t>demo application using </a:t>
            </a:r>
            <a:r>
              <a:rPr lang="en-GB" dirty="0" smtClean="0"/>
              <a:t>WebApi2, Angular</a:t>
            </a:r>
            <a:r>
              <a:rPr lang="en-GB" dirty="0" smtClean="0"/>
              <a:t>, </a:t>
            </a:r>
            <a:r>
              <a:rPr lang="en-GB" dirty="0" smtClean="0"/>
              <a:t>Entity Framework 6, Bootstrap, ...</a:t>
            </a:r>
            <a:endParaRPr lang="en-GB" dirty="0"/>
          </a:p>
          <a:p>
            <a:endParaRPr lang="en-GB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 Data Protocol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://www.odata.org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4"/>
              </a:rPr>
              <a:t>http://odata.github.io/WebApi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www.asp.net/web-api/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6"/>
              </a:rPr>
              <a:t>http</a:t>
            </a:r>
            <a:r>
              <a:rPr lang="en-GB" dirty="0" smtClean="0">
                <a:hlinkClick r:id="rId6"/>
              </a:rPr>
              <a:t>://blog.smartbear.com/apis/understanding-soap-and-rest-basics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7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err="1" smtClean="0"/>
              <a:t>REpresentational</a:t>
            </a:r>
            <a:r>
              <a:rPr lang="en-GB" b="1" dirty="0" smtClean="0"/>
              <a:t> State Transfer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Architectural style for scalable web services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Alternative variant to RPC-based services (SOAP/WSDL) 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Developed by W3C (</a:t>
            </a:r>
            <a:r>
              <a:rPr lang="en-GB" dirty="0" smtClean="0">
                <a:hlinkClick r:id="rId3"/>
              </a:rPr>
              <a:t>www.w3.org</a:t>
            </a:r>
            <a:r>
              <a:rPr lang="en-GB" dirty="0" smtClean="0"/>
              <a:t>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err="1" smtClean="0"/>
              <a:t>RESTFul</a:t>
            </a:r>
            <a:r>
              <a:rPr lang="en-GB" b="1" dirty="0" smtClean="0"/>
              <a:t> Service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Client-server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Stateless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Cacheable</a:t>
            </a:r>
            <a:endParaRPr lang="en-GB" dirty="0" smtClean="0"/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Layered Systems (e.g. proxies)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Code on demand (optional)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RESTFul</a:t>
            </a:r>
            <a:r>
              <a:rPr lang="en-GB" dirty="0" smtClean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smtClean="0"/>
              <a:t>Uniform Interface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Identification of Resources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Manipulation of resources through these representations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Self-descriptive messages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Hypermedia as the engine of application state </a:t>
            </a:r>
            <a:r>
              <a:rPr lang="en-US" dirty="0" smtClean="0"/>
              <a:t>(HATEOAS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hyperlinks)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US" b="1" dirty="0" smtClean="0"/>
              <a:t>Example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Request (HTTP GET):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US" dirty="0" smtClean="0">
                <a:solidFill>
                  <a:srgbClr val="00B050"/>
                </a:solidFill>
                <a:hlinkClick r:id="rId3"/>
              </a:rPr>
              <a:t>http://rpc.geocoder.us/service/csv?address=1600+Pennsylvania+Ave,+Washington+DC</a:t>
            </a:r>
            <a:endParaRPr lang="en-US" dirty="0" smtClean="0">
              <a:solidFill>
                <a:srgbClr val="00B050"/>
              </a:solidFill>
            </a:endParaRP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Response (CSV)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US" dirty="0" smtClean="0"/>
              <a:t>38.898748,-77.037684,1600 Pennsylvania Ave NW,Washington,DC,20502</a:t>
            </a:r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Data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History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Protocol to consume REST service in a standard </a:t>
            </a:r>
            <a:r>
              <a:rPr lang="en-GB" dirty="0" smtClean="0"/>
              <a:t>way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Based on and bound to HTTP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Initiated by Microsoft in 2007 as OSP (open specification promise)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Versions 1.0 up to 3.0 </a:t>
            </a:r>
            <a:r>
              <a:rPr lang="en-GB" dirty="0" smtClean="0"/>
              <a:t>(backward compatible)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Version 4.0 standardized by OASIS (</a:t>
            </a:r>
            <a:r>
              <a:rPr lang="en-GB" dirty="0" smtClean="0">
                <a:hlinkClick r:id="rId3"/>
              </a:rPr>
              <a:t>www.oasis-open.org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Protocol Description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Resource Identification by URIs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Service Document (</a:t>
            </a:r>
            <a:r>
              <a:rPr lang="en-GB" dirty="0" smtClean="0">
                <a:hlinkClick r:id="rId4"/>
              </a:rPr>
              <a:t>http://services.odata.org/OData/OData.svc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Metadata Document (</a:t>
            </a:r>
            <a:r>
              <a:rPr lang="en-GB" dirty="0" smtClean="0">
                <a:hlinkClick r:id="rId5"/>
              </a:rPr>
              <a:t>http://services.odata.org/OData/OData.svc/$metadata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Dynamic Resource (HATEOAS) (</a:t>
            </a:r>
            <a:r>
              <a:rPr lang="en-GB" dirty="0" smtClean="0">
                <a:hlinkClick r:id="rId6"/>
              </a:rPr>
              <a:t>http://services.odata.org/OData/OData.svc/Products)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Resource (</a:t>
            </a:r>
            <a:r>
              <a:rPr lang="en-GB" dirty="0" smtClean="0">
                <a:hlinkClick r:id="rId7"/>
              </a:rPr>
              <a:t>http://services.odata.org/OData/OData.svc/Products(1)</a:t>
            </a:r>
            <a:r>
              <a:rPr lang="en-GB" dirty="0" smtClean="0"/>
              <a:t>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5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Data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Protocol Description (cont.)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property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://services.odata.org/OData/OData.svc/Products(1)/Name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property value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4"/>
              </a:rPr>
              <a:t>http://services.odata.org/OData/OData.svc/Products(1)/Name/$value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CRUD actions (POST, GET, PUT/PATCH, DELETE)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Examples at </a:t>
            </a:r>
            <a:r>
              <a:rPr lang="en-GB" dirty="0" smtClean="0">
                <a:hlinkClick r:id="rId5"/>
              </a:rPr>
              <a:t>http://www.odata.org/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Query parameters (SQL like)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$filter, $select, $expand, $skip, $top, $</a:t>
            </a:r>
            <a:r>
              <a:rPr lang="en-GB" dirty="0" err="1" smtClean="0"/>
              <a:t>orderby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Serialization Format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(xml), JSON, CSV, ...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$format (</a:t>
            </a:r>
            <a:r>
              <a:rPr lang="en-GB" dirty="0" smtClean="0">
                <a:hlinkClick r:id="rId6"/>
              </a:rPr>
              <a:t>http://services.odata.org/OData/OData.svc/Products(1)$format=json</a:t>
            </a:r>
            <a:r>
              <a:rPr lang="en-GB" dirty="0" smtClean="0"/>
              <a:t>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7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</a:t>
            </a:r>
            <a:r>
              <a:rPr lang="en-GB" dirty="0" err="1" smtClean="0"/>
              <a:t>WebAPI</a:t>
            </a:r>
            <a:r>
              <a:rPr lang="en-GB" dirty="0" smtClean="0"/>
              <a:t> </a:t>
            </a:r>
            <a:r>
              <a:rPr lang="en-GB" dirty="0" err="1" smtClean="0"/>
              <a:t>Odata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Successor of WCF Data Services (formerly called ADO.NET Data Services)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Distributed as </a:t>
            </a:r>
            <a:r>
              <a:rPr lang="en-GB" dirty="0" err="1" smtClean="0"/>
              <a:t>nuget</a:t>
            </a:r>
            <a:r>
              <a:rPr lang="en-GB" dirty="0" smtClean="0"/>
              <a:t> package </a:t>
            </a:r>
            <a:endParaRPr lang="en-GB" dirty="0" smtClean="0"/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cs-CZ" dirty="0" smtClean="0"/>
              <a:t>Microsoft.AspNet.WebApi.OData (v1-3) </a:t>
            </a:r>
            <a:endParaRPr lang="en-US" dirty="0" smtClean="0"/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cs-CZ" dirty="0" smtClean="0"/>
              <a:t>Microsoft.AspNet.OData (v4</a:t>
            </a:r>
            <a:r>
              <a:rPr lang="cs-CZ" dirty="0" smtClean="0"/>
              <a:t>)</a:t>
            </a:r>
            <a:endParaRPr lang="en-US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Data Model (EDM)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Defines </a:t>
            </a:r>
            <a:r>
              <a:rPr lang="en-GB" dirty="0" smtClean="0"/>
              <a:t>metadata document</a:t>
            </a:r>
            <a:r>
              <a:rPr lang="en-GB" dirty="0" smtClean="0"/>
              <a:t> (what is exposed by the service)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Explicitly defined model (</a:t>
            </a:r>
            <a:r>
              <a:rPr lang="en-GB" dirty="0" err="1" smtClean="0"/>
              <a:t>EdmModel</a:t>
            </a:r>
            <a:r>
              <a:rPr lang="en-GB" dirty="0" smtClean="0"/>
              <a:t>), </a:t>
            </a:r>
            <a:r>
              <a:rPr lang="en-GB" dirty="0" smtClean="0"/>
              <a:t>model builder (</a:t>
            </a:r>
            <a:r>
              <a:rPr lang="en-GB" dirty="0" err="1" smtClean="0"/>
              <a:t>ODataModelBuilder</a:t>
            </a:r>
            <a:r>
              <a:rPr lang="en-GB" dirty="0" smtClean="0"/>
              <a:t>, </a:t>
            </a:r>
            <a:r>
              <a:rPr lang="en-GB" dirty="0" err="1" smtClean="0"/>
              <a:t>ODataConventionModelBuilder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Routing Conventions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HTTP verbs correspond to CRUD actions (GET to read, POST to create, PUT to replace, PATCH to partially update, DELETE)</a:t>
            </a: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3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298" y="4739777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</a:t>
            </a:r>
            <a:r>
              <a:rPr lang="en-GB" dirty="0" err="1" smtClean="0"/>
              <a:t>WebAPI</a:t>
            </a:r>
            <a:r>
              <a:rPr lang="en-GB" dirty="0" smtClean="0"/>
              <a:t> </a:t>
            </a:r>
            <a:r>
              <a:rPr lang="en-GB" dirty="0" err="1" smtClean="0"/>
              <a:t>Odata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US" dirty="0" err="1" smtClean="0"/>
              <a:t>System.Web.Http.Odata</a:t>
            </a:r>
            <a:r>
              <a:rPr lang="en-US" dirty="0" smtClean="0"/>
              <a:t>.</a:t>
            </a:r>
            <a:r>
              <a:rPr lang="en-GB" dirty="0" err="1" smtClean="0">
                <a:solidFill>
                  <a:srgbClr val="00B050"/>
                </a:solidFill>
              </a:rPr>
              <a:t>ODataController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Inherits </a:t>
            </a:r>
            <a:r>
              <a:rPr lang="en-GB" dirty="0" smtClean="0"/>
              <a:t>from </a:t>
            </a:r>
            <a:r>
              <a:rPr lang="en-US" dirty="0" err="1" smtClean="0"/>
              <a:t>System.Web.Http</a:t>
            </a:r>
            <a:r>
              <a:rPr lang="en-US" dirty="0" smtClean="0"/>
              <a:t>.</a:t>
            </a:r>
            <a:r>
              <a:rPr lang="en-GB" dirty="0" err="1" smtClean="0">
                <a:solidFill>
                  <a:srgbClr val="00B050"/>
                </a:solidFill>
              </a:rPr>
              <a:t>ApiController</a:t>
            </a:r>
            <a:endParaRPr lang="en-GB" dirty="0" smtClean="0">
              <a:solidFill>
                <a:srgbClr val="00B050"/>
              </a:solidFill>
            </a:endParaRP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GET actions return either </a:t>
            </a:r>
            <a:r>
              <a:rPr lang="en-GB" dirty="0" err="1" smtClean="0">
                <a:solidFill>
                  <a:srgbClr val="00B050"/>
                </a:solidFill>
              </a:rPr>
              <a:t>IQueryable</a:t>
            </a:r>
            <a:r>
              <a:rPr lang="en-GB" dirty="0" smtClean="0"/>
              <a:t>&lt;T&gt; or </a:t>
            </a:r>
            <a:r>
              <a:rPr lang="en-GB" dirty="0" err="1" smtClean="0">
                <a:solidFill>
                  <a:srgbClr val="00B050"/>
                </a:solidFill>
              </a:rPr>
              <a:t>SingleResult</a:t>
            </a:r>
            <a:r>
              <a:rPr lang="en-GB" dirty="0" smtClean="0"/>
              <a:t>&lt;T&gt; 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err="1" smtClean="0">
                <a:solidFill>
                  <a:srgbClr val="00B050"/>
                </a:solidFill>
              </a:rPr>
              <a:t>EnableQueryAttribute</a:t>
            </a:r>
            <a:r>
              <a:rPr lang="en-GB" dirty="0" smtClean="0"/>
              <a:t> sets allowed operations and limits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US" dirty="0" err="1" smtClean="0">
                <a:solidFill>
                  <a:srgbClr val="00B050"/>
                </a:solidFill>
              </a:rPr>
              <a:t>FromODataUriAttribute</a:t>
            </a:r>
            <a:r>
              <a:rPr lang="en-US" dirty="0" smtClean="0"/>
              <a:t> </a:t>
            </a:r>
            <a:r>
              <a:rPr lang="en-US" dirty="0" smtClean="0"/>
              <a:t>binds URI parameter (from resource path section) to action parameter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...enough boring theory, lets shown that in action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>
              <a:solidFill>
                <a:srgbClr val="FF0000"/>
              </a:solidFill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3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024" y="2975319"/>
            <a:ext cx="2287473" cy="711200"/>
          </a:xfrm>
        </p:spPr>
        <p:txBody>
          <a:bodyPr/>
          <a:lstStyle/>
          <a:p>
            <a:r>
              <a:rPr lang="en-GB" sz="4400" dirty="0" smtClean="0"/>
              <a:t>DEMO</a:t>
            </a:r>
            <a:endParaRPr lang="en-GB" sz="4400" dirty="0"/>
          </a:p>
        </p:txBody>
      </p:sp>
      <p:sp>
        <p:nvSpPr>
          <p:cNvPr id="721932" name="AutoShape 12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4" name="AutoShape 14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6" name="AutoShape 16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8" name="AutoShape 18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40" name="AutoShape 20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592263"/>
            <a:ext cx="8829675" cy="3341687"/>
          </a:xfrm>
        </p:spPr>
        <p:txBody>
          <a:bodyPr/>
          <a:lstStyle/>
          <a:p>
            <a:pPr algn="ctr"/>
            <a:r>
              <a:rPr lang="en-US" sz="4000" dirty="0"/>
              <a:t>Thank you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400" i="1" dirty="0"/>
              <a:t>Discussion</a:t>
            </a:r>
            <a:r>
              <a:rPr lang="en-US" sz="4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ocumentation">
  <a:themeElements>
    <a:clrScheme name="">
      <a:dk1>
        <a:srgbClr val="000000"/>
      </a:dk1>
      <a:lt1>
        <a:srgbClr val="E5E5E5"/>
      </a:lt1>
      <a:dk2>
        <a:srgbClr val="333333"/>
      </a:dk2>
      <a:lt2>
        <a:srgbClr val="A21E24"/>
      </a:lt2>
      <a:accent1>
        <a:srgbClr val="FFCC33"/>
      </a:accent1>
      <a:accent2>
        <a:srgbClr val="808080"/>
      </a:accent2>
      <a:accent3>
        <a:srgbClr val="F0F0F0"/>
      </a:accent3>
      <a:accent4>
        <a:srgbClr val="000000"/>
      </a:accent4>
      <a:accent5>
        <a:srgbClr val="FFE2AD"/>
      </a:accent5>
      <a:accent6>
        <a:srgbClr val="737373"/>
      </a:accent6>
      <a:hlink>
        <a:srgbClr val="B3B3B3"/>
      </a:hlink>
      <a:folHlink>
        <a:srgbClr val="E0700A"/>
      </a:folHlink>
    </a:clrScheme>
    <a:fontScheme name="Presentation_Docum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Docum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3">
        <a:dk1>
          <a:srgbClr val="000000"/>
        </a:dk1>
        <a:lt1>
          <a:srgbClr val="FFFFFF"/>
        </a:lt1>
        <a:dk2>
          <a:srgbClr val="E5E5E5"/>
        </a:dk2>
        <a:lt2>
          <a:srgbClr val="B00000"/>
        </a:lt2>
        <a:accent1>
          <a:srgbClr val="FFCC33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0000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4">
        <a:dk1>
          <a:srgbClr val="000000"/>
        </a:dk1>
        <a:lt1>
          <a:srgbClr val="FFFFFF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1D40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5">
        <a:dk1>
          <a:srgbClr val="000000"/>
        </a:dk1>
        <a:lt1>
          <a:srgbClr val="1D4081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ABAFC1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E070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6">
        <a:dk1>
          <a:srgbClr val="000000"/>
        </a:dk1>
        <a:lt1>
          <a:srgbClr val="E5E5E5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F0F0F0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E070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1662191C45543824D99A306EBEF34" ma:contentTypeVersion="0" ma:contentTypeDescription="Create a new document." ma:contentTypeScope="" ma:versionID="e8489180f0de972e36d2ab7802b61a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842B153-77EA-4D82-90D7-4B6BF2AE9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02266-CF1D-4888-8340-C8CC5CDD5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A7D866B-6012-4076-8338-E8D7EBE7EEC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Presentation_Documentation</Template>
  <TotalTime>2234</TotalTime>
  <Words>435</Words>
  <Application>Microsoft Office PowerPoint</Application>
  <PresentationFormat>On-screen Show (4:3)</PresentationFormat>
  <Paragraphs>115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Presentation_Documentation</vt:lpstr>
      <vt:lpstr>Custom Design</vt:lpstr>
      <vt:lpstr>Open Data Protocol</vt:lpstr>
      <vt:lpstr>REST</vt:lpstr>
      <vt:lpstr>RESTFul Service</vt:lpstr>
      <vt:lpstr>Open Data Protocol</vt:lpstr>
      <vt:lpstr>Open Data Protocol</vt:lpstr>
      <vt:lpstr>ASP.NET WebAPI Odata </vt:lpstr>
      <vt:lpstr>ASP.NET WebAPI Odata </vt:lpstr>
      <vt:lpstr>DEMO</vt:lpstr>
      <vt:lpstr>Thank you   Discussion </vt:lpstr>
      <vt:lpstr>References</vt:lpstr>
    </vt:vector>
  </TitlesOfParts>
  <Company>Commerzbank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Commerzbank AG Style guide for Powerpoint presentations</dc:title>
  <dc:creator>CB2Wlia</dc:creator>
  <cp:lastModifiedBy>Masopust, Jan</cp:lastModifiedBy>
  <cp:revision>147</cp:revision>
  <dcterms:created xsi:type="dcterms:W3CDTF">2009-10-27T17:40:18Z</dcterms:created>
  <dcterms:modified xsi:type="dcterms:W3CDTF">2015-06-13T21:05:14Z</dcterms:modified>
</cp:coreProperties>
</file>