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2" r:id="rId3"/>
  </p:sldMasterIdLst>
  <p:notesMasterIdLst>
    <p:notesMasterId r:id="rId13"/>
  </p:notesMasterIdLst>
  <p:handoutMasterIdLst>
    <p:handoutMasterId r:id="rId14"/>
  </p:handoutMasterIdLst>
  <p:sldIdLst>
    <p:sldId id="301" r:id="rId4"/>
    <p:sldId id="323" r:id="rId5"/>
    <p:sldId id="350" r:id="rId6"/>
    <p:sldId id="351" r:id="rId7"/>
    <p:sldId id="352" r:id="rId8"/>
    <p:sldId id="353" r:id="rId9"/>
    <p:sldId id="354" r:id="rId10"/>
    <p:sldId id="331" r:id="rId11"/>
    <p:sldId id="324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79"/>
    <a:srgbClr val="4066B3"/>
    <a:srgbClr val="FBB505"/>
    <a:srgbClr val="FFCC22"/>
    <a:srgbClr val="EABD00"/>
    <a:srgbClr val="FFCC00"/>
    <a:srgbClr val="656565"/>
    <a:srgbClr val="DD640C"/>
    <a:srgbClr val="2CA7E0"/>
    <a:srgbClr val="1F7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5"/>
  </p:normalViewPr>
  <p:slideViewPr>
    <p:cSldViewPr snapToGrid="0">
      <p:cViewPr>
        <p:scale>
          <a:sx n="114" d="100"/>
          <a:sy n="114" d="100"/>
        </p:scale>
        <p:origin x="544" y="6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err="1"/>
              <a:t>Wer</a:t>
            </a:r>
            <a:r>
              <a:rPr lang="en-US" baseline="0"/>
              <a:t> von </a:t>
            </a:r>
            <a:r>
              <a:rPr lang="en-US" baseline="0" err="1"/>
              <a:t>Ihnen</a:t>
            </a:r>
            <a:r>
              <a:rPr lang="en-US" baseline="0"/>
              <a:t> hat in den </a:t>
            </a:r>
            <a:r>
              <a:rPr lang="en-US" baseline="0" err="1"/>
              <a:t>letzten</a:t>
            </a:r>
            <a:r>
              <a:rPr lang="en-US" baseline="0"/>
              <a:t> 12 </a:t>
            </a:r>
            <a:r>
              <a:rPr lang="en-US" baseline="0" err="1"/>
              <a:t>Monaten</a:t>
            </a:r>
            <a:r>
              <a:rPr lang="en-US" baseline="0"/>
              <a:t> </a:t>
            </a:r>
            <a:r>
              <a:rPr lang="en-US" baseline="0" err="1"/>
              <a:t>alle</a:t>
            </a:r>
            <a:r>
              <a:rPr lang="en-US" baseline="0"/>
              <a:t> seine </a:t>
            </a:r>
            <a:r>
              <a:rPr lang="en-US" baseline="0" err="1"/>
              <a:t>Passwörter</a:t>
            </a:r>
            <a:r>
              <a:rPr lang="en-US" baseline="0"/>
              <a:t> </a:t>
            </a:r>
            <a:r>
              <a:rPr lang="en-US" baseline="0" err="1"/>
              <a:t>geändert</a:t>
            </a:r>
            <a:r>
              <a:rPr lang="en-US" baseline="0"/>
              <a:t>?</a:t>
            </a:r>
          </a:p>
          <a:p>
            <a:r>
              <a:rPr lang="en-US" err="1"/>
              <a:t>Ich</a:t>
            </a:r>
            <a:r>
              <a:rPr lang="en-US" baseline="0"/>
              <a:t> </a:t>
            </a:r>
            <a:r>
              <a:rPr lang="en-US" baseline="0" err="1"/>
              <a:t>bitte</a:t>
            </a:r>
            <a:r>
              <a:rPr lang="en-US" baseline="0"/>
              <a:t> mal um </a:t>
            </a:r>
            <a:r>
              <a:rPr lang="en-US" baseline="0" err="1"/>
              <a:t>Handzeichen</a:t>
            </a:r>
            <a:r>
              <a:rPr lang="en-US" baseline="0"/>
              <a:t>.</a:t>
            </a:r>
          </a:p>
          <a:p>
            <a:r>
              <a:rPr lang="en-US" baseline="0"/>
              <a:t>Und </a:t>
            </a:r>
            <a:r>
              <a:rPr lang="en-US" baseline="0" err="1"/>
              <a:t>genau</a:t>
            </a:r>
            <a:r>
              <a:rPr lang="en-US" baseline="0"/>
              <a:t> das </a:t>
            </a:r>
            <a:r>
              <a:rPr lang="en-US" baseline="0" err="1"/>
              <a:t>ist</a:t>
            </a:r>
            <a:r>
              <a:rPr lang="en-US" baseline="0"/>
              <a:t> das </a:t>
            </a:r>
            <a:r>
              <a:rPr lang="en-US" baseline="0" err="1"/>
              <a:t>Probem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037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-Smartphones und </a:t>
            </a:r>
            <a:r>
              <a:rPr lang="de-DE" err="1"/>
              <a:t>Smartwatches</a:t>
            </a:r>
            <a:r>
              <a:rPr lang="de-DE"/>
              <a:t> verfügen über eine Vielzahl von Sensoren die wir verwenden. </a:t>
            </a:r>
          </a:p>
          <a:p>
            <a:r>
              <a:rPr lang="de-DE"/>
              <a:t>-Besonders nützlich sind der Beschleunigungssensor, das Gyroskop oder GPS.</a:t>
            </a:r>
          </a:p>
          <a:p>
            <a:r>
              <a:rPr lang="de-DE"/>
              <a:t>-Wie nun genau der Ablauf aussieht, mit dem wir Menschen authentifizieren, wird Ihnen Stephan zeigen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316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Aber wie funktioniert das Ganze nun. </a:t>
            </a:r>
          </a:p>
          <a:p>
            <a:r>
              <a:rPr lang="de-DE"/>
              <a:t>Zunächst zeichnen wir die Sensor Daten der Geräte auf.</a:t>
            </a:r>
          </a:p>
          <a:p>
            <a:endParaRPr lang="de-DE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8106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Diese Daten benutzen wir um zu erkennen, was ein Nutzer gerade tut. Wir erkennen z.B. ob er gerade läuft, sitzt, steht, arbeitet und mehr. 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Das ist jedoch noch nicht alles. </a:t>
            </a:r>
          </a:p>
          <a:p>
            <a:r>
              <a:rPr lang="de-DE"/>
              <a:t>Einerseits sind wir in der Lage zu erkennen, was jemand tut. Andererseits können wir auch erkennen,  wie er es tut. Dies ermöglicht die Unterscheidung zwischen Personen.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9408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Zusätzlich betrachten wir aufbauend auf den ganzen Aktivitäten noch den typischen Tagesablauf des Nutzers, denn dieser ist meist von Person zu Person sehr unterschiedlich.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0793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wir errechnen einen Trust Level, einen Wert zwischen 0 und 1. Er gibt an, zu wie viel Prozent wir uns sicher sind, dass es sich beim Träger der Geräte auch um den echten Nutzer handelt. </a:t>
            </a:r>
          </a:p>
          <a:p>
            <a:pPr>
              <a:defRPr/>
            </a:pPr>
            <a:r>
              <a:rPr lang="de-DE"/>
              <a:t>. Dieser Trust Level wird an einen Server übertragen. Von welchem ihn andere Anwendungen abfragen können. So lässt sich  ganz ohne Passwort feststellen, ob es sich um die richtige Person handelt.</a:t>
            </a:r>
          </a:p>
          <a:p>
            <a:pPr>
              <a:defRPr/>
            </a:pPr>
            <a:r>
              <a:rPr lang="de-DE"/>
              <a:t>-Dieser Trustlevel ist der einzige Wert, der jemals das Gerät verlässt und an einen Server gesendet wird.</a:t>
            </a:r>
          </a:p>
          <a:p>
            <a:pPr>
              <a:defRPr/>
            </a:pPr>
            <a:r>
              <a:rPr lang="de-DE"/>
              <a:t>- Unsere entwickelte Anwendung erfordert nach der Installation keinerlei Nutzerinteraktion. Alles findet automatisch im Hintergrund statt.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462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Dieser gesamte Ablauf wird regelmäßig und automatisch im Hintergrund wiederholt</a:t>
            </a:r>
          </a:p>
          <a:p>
            <a:r>
              <a:rPr lang="de-DE"/>
              <a:t>So viel zur Theorie</a:t>
            </a:r>
          </a:p>
          <a:p>
            <a:r>
              <a:rPr lang="de-DE"/>
              <a:t>Kommen wir nun zu einer Demo</a:t>
            </a:r>
          </a:p>
          <a:p>
            <a:r>
              <a:rPr lang="de-DE"/>
              <a:t>Wir wollen Ihnen jetzt zeigen, wie gut wir nur mittels des Ganges, einen Menschen identifizieren können</a:t>
            </a:r>
          </a:p>
          <a:p>
            <a:r>
              <a:rPr lang="de-DE"/>
              <a:t>Dazu haben wir hier ein Smartphone (+</a:t>
            </a:r>
            <a:r>
              <a:rPr lang="de-DE" baseline="0"/>
              <a:t> eine </a:t>
            </a:r>
            <a:r>
              <a:rPr lang="de-DE" baseline="0" err="1"/>
              <a:t>Smartwatch</a:t>
            </a:r>
            <a:r>
              <a:rPr lang="de-DE" baseline="0"/>
              <a:t>)</a:t>
            </a:r>
            <a:r>
              <a:rPr lang="de-DE"/>
              <a:t>, dass bereits auf Stephans Gang trainiert 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Hinter mir sehen sie</a:t>
            </a:r>
            <a:r>
              <a:rPr lang="de-DE" baseline="0"/>
              <a:t> das aktuelle Trustlevel von Stephan, den das Smartphone live errechnet</a:t>
            </a:r>
            <a:endParaRPr lang="de-DE"/>
          </a:p>
          <a:p>
            <a:r>
              <a:rPr lang="de-DE" u="sng"/>
              <a:t>Ajay: </a:t>
            </a:r>
            <a:r>
              <a:rPr lang="de-DE"/>
              <a:t>Zunächst werde ich gehen und zeigen, wie gut unsere Erkennung ist</a:t>
            </a:r>
          </a:p>
          <a:p>
            <a:r>
              <a:rPr lang="de-DE"/>
              <a:t>Was jetzt im Hintergrund</a:t>
            </a:r>
            <a:r>
              <a:rPr lang="de-DE" baseline="0"/>
              <a:t> passiert, ist das die Sensordaten abgegriffen werden, auf diesen Sensordaten werden Merkmale berechnet und diese werden dann mit den gelernten Merkmalen von Stephan verglichen</a:t>
            </a:r>
            <a:endParaRPr lang="de-DE"/>
          </a:p>
          <a:p>
            <a:r>
              <a:rPr lang="de-DE"/>
              <a:t>Wie Sie sehen, wird mein Gang nicht als Stephans gelernter Gang erkannt und somit werde ich nicht als Stephan identifiziert, da mein</a:t>
            </a:r>
            <a:r>
              <a:rPr lang="de-DE" baseline="0"/>
              <a:t> Trustlevel nur x % beträgt</a:t>
            </a:r>
            <a:r>
              <a:rPr lang="de-DE"/>
              <a:t> </a:t>
            </a:r>
          </a:p>
          <a:p>
            <a:r>
              <a:rPr lang="de-DE"/>
              <a:t>-Dadurch würde ich</a:t>
            </a:r>
            <a:r>
              <a:rPr lang="de-DE" baseline="0"/>
              <a:t> </a:t>
            </a:r>
            <a:r>
              <a:rPr lang="de-DE"/>
              <a:t>nicht bei Online Diensten authentifiziert werden</a:t>
            </a:r>
          </a:p>
          <a:p>
            <a:r>
              <a:rPr lang="de-DE"/>
              <a:t>Zur Probe wird nun Stephan gehen…</a:t>
            </a:r>
          </a:p>
          <a:p>
            <a:r>
              <a:rPr lang="de-DE" u="sng"/>
              <a:t>Stephan:</a:t>
            </a:r>
            <a:r>
              <a:rPr lang="de-DE"/>
              <a:t> Mein</a:t>
            </a:r>
            <a:r>
              <a:rPr lang="de-DE" baseline="0"/>
              <a:t> </a:t>
            </a:r>
            <a:r>
              <a:rPr lang="de-DE"/>
              <a:t>Gang wird vom Smartphone sehr gut als mein eigener erkannt. Somit werde </a:t>
            </a:r>
            <a:r>
              <a:rPr lang="de-DE" baseline="0"/>
              <a:t>ich </a:t>
            </a:r>
            <a:r>
              <a:rPr lang="de-DE"/>
              <a:t>richtig als der valide Nutzer authentifiziert</a:t>
            </a:r>
          </a:p>
          <a:p>
            <a:r>
              <a:rPr lang="de-DE"/>
              <a:t> </a:t>
            </a:r>
          </a:p>
          <a:p>
            <a:r>
              <a:rPr lang="de-DE"/>
              <a:t>So viel zur Demo..</a:t>
            </a:r>
          </a:p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040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-Eine weitere eindeutige Aktivität, die wir betrachten, ist die Art und Weise, wie jemand sein Smartphone aus der Hosentasche zieht (Geste vormachen).</a:t>
            </a:r>
          </a:p>
          <a:p>
            <a:r>
              <a:rPr lang="de-DE"/>
              <a:t>-Diese Bewegung ist sehr markant</a:t>
            </a:r>
          </a:p>
          <a:p>
            <a:r>
              <a:rPr lang="de-DE"/>
              <a:t>-Auf der linken Seite sehen Sie Daten des Beschleunigungssensors eines</a:t>
            </a:r>
            <a:r>
              <a:rPr lang="de-DE" baseline="0"/>
              <a:t> Smartphones</a:t>
            </a:r>
            <a:r>
              <a:rPr lang="de-DE"/>
              <a:t>. Diese zeigen wie Stephan sein Smartphone aus der Hosentasche zieht. </a:t>
            </a:r>
          </a:p>
          <a:p>
            <a:r>
              <a:rPr lang="de-DE"/>
              <a:t>-Auf der rechten Seite sehen Sie, wie ich mein Smartphone aus der Hosentasche ziehe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-Obwohl die Daten auf den ersten Blick</a:t>
            </a:r>
            <a:r>
              <a:rPr lang="de-DE" baseline="0"/>
              <a:t> </a:t>
            </a:r>
            <a:r>
              <a:rPr lang="de-DE"/>
              <a:t>ähnlich aussehen, sind doch Unterschiede messbar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-Dazu passen wir eine einzigartige Funktion auf diese Daten an</a:t>
            </a:r>
          </a:p>
          <a:p>
            <a:r>
              <a:rPr lang="de-DE"/>
              <a:t>-Wenn wir nun die Funktion von Stephan nehmen und mit meinen Daten vergleichen, fällt auf, dass sie nicht so gut zu meinen Daten passt wie zu Stephans. </a:t>
            </a:r>
          </a:p>
          <a:p>
            <a:r>
              <a:rPr lang="de-DE"/>
              <a:t>-Wir haben an vielen Stellen große Abweichungen vorliegen. </a:t>
            </a:r>
          </a:p>
          <a:p>
            <a:r>
              <a:rPr lang="de-DE"/>
              <a:t>-Diese Abweichungen messen wir und können so den validen Nutzer identifizieren.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3003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So viel zur Demo..</a:t>
            </a:r>
          </a:p>
          <a:p>
            <a:r>
              <a:rPr lang="de-DE"/>
              <a:t>Wie genau erkennen wir nun eine Aktivität?</a:t>
            </a:r>
          </a:p>
          <a:p>
            <a:r>
              <a:rPr lang="de-DE"/>
              <a:t>Wir benutzen hierfür die aufgenommenen Sensordaten, um Merkmale zu errechnen. </a:t>
            </a:r>
          </a:p>
          <a:p>
            <a:r>
              <a:rPr lang="de-DE"/>
              <a:t>Betrachten wir </a:t>
            </a:r>
            <a:r>
              <a:rPr lang="de-DE" err="1"/>
              <a:t>z.B</a:t>
            </a:r>
            <a:r>
              <a:rPr lang="de-DE"/>
              <a:t> wie ein Mensch geht. </a:t>
            </a:r>
          </a:p>
          <a:p>
            <a:r>
              <a:rPr lang="de-DE"/>
              <a:t>Abstrahiert könnte so ein Merkmal dann beschreiben, wie weit der Nutzer seine Hüfte dreht,</a:t>
            </a:r>
            <a:r>
              <a:rPr lang="de-DE" baseline="0"/>
              <a:t> was seine Schrittfrequenz ist usw</a:t>
            </a:r>
            <a:r>
              <a:rPr lang="de-DE"/>
              <a:t>.</a:t>
            </a:r>
          </a:p>
          <a:p>
            <a:r>
              <a:rPr lang="de-DE"/>
              <a:t>Mithilfe dieser Merkmale und von </a:t>
            </a:r>
            <a:r>
              <a:rPr lang="de-DE" err="1"/>
              <a:t>Machine</a:t>
            </a:r>
            <a:r>
              <a:rPr lang="de-DE"/>
              <a:t> Learning haben wir solche Entscheidungsbäume generiert, die uns Aktivitäten erkennen lassen.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3929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4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2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219884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8739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7121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43997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00434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618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78882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986100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740329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63643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4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2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921672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56343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1187180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393970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11892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2209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129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</a:t>
            </a:r>
            <a:br>
              <a:rPr lang="en-US"/>
            </a:br>
            <a:r>
              <a:rPr lang="en-US"/>
              <a:t>Job Description</a:t>
            </a:r>
            <a:br>
              <a:rPr lang="en-US"/>
            </a:br>
            <a:r>
              <a:rPr lang="en-US"/>
              <a:t>Institute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9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3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081335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464329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134958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641542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</a:t>
            </a:r>
            <a:br>
              <a:rPr lang="en-US"/>
            </a:br>
            <a:r>
              <a:rPr lang="en-US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9623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Topic 4</a:t>
            </a: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22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2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02604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426385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34284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28708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707694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Presentationtitle</a:t>
            </a:r>
            <a:r>
              <a:rPr lang="en-US"/>
              <a:t/>
            </a:r>
            <a:br>
              <a:rPr lang="en-US"/>
            </a:br>
            <a:r>
              <a:rPr lang="en-US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7488325" y="31210"/>
            <a:ext cx="1601431" cy="154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0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1"/>
          </p:nvPr>
        </p:nvSpPr>
        <p:spPr>
          <a:xfrm>
            <a:off x="7427952" y="4450176"/>
            <a:ext cx="1547813" cy="173019"/>
          </a:xfrm>
        </p:spPr>
        <p:txBody>
          <a:bodyPr/>
          <a:lstStyle/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dirty="0" smtClean="0"/>
              <a:t>Coding Monsters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theme" Target="../theme/theme3.xml"/><Relationship Id="rId17" Type="http://schemas.openxmlformats.org/officeDocument/2006/relationships/image" Target="../media/image1.jp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450176"/>
            <a:ext cx="1547813" cy="173019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20.11.2016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86789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Coding Monsters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Folie</a:t>
            </a:r>
            <a:r>
              <a:rPr lang="en-US"/>
              <a:t> </a:t>
            </a:r>
            <a:fld id="{16C5B39A-3791-49B9-9E41-5FEA4E5D42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rgbClr val="4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81" r:id="rId15"/>
    <p:sldLayoutId id="2147483663" r:id="rId1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450176"/>
            <a:ext cx="1547813" cy="173019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20.11.2016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86789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Coding Monsters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Folie</a:t>
            </a:r>
            <a:r>
              <a:rPr lang="en-US"/>
              <a:t> </a:t>
            </a:r>
            <a:fld id="{16C5B39A-3791-49B9-9E41-5FEA4E5D42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1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/>
              <a:t>Write </a:t>
            </a:r>
            <a:r>
              <a:rPr lang="de-DE" err="1"/>
              <a:t>your</a:t>
            </a:r>
            <a:r>
              <a:rPr lang="de-DE"/>
              <a:t> title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maximum</a:t>
            </a:r>
            <a:r>
              <a:rPr lang="de-DE"/>
              <a:t> 2 </a:t>
            </a:r>
            <a:r>
              <a:rPr lang="de-DE" err="1"/>
              <a:t>lines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450176"/>
            <a:ext cx="1547813" cy="173019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20.11.2016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86789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Coding Monsters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Folie</a:t>
            </a:r>
            <a:r>
              <a:rPr lang="en-US"/>
              <a:t> </a:t>
            </a:r>
            <a:fld id="{16C5B39A-3791-49B9-9E41-5FEA4E5D42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17" y="113288"/>
            <a:ext cx="1540579" cy="57240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51" y="833850"/>
            <a:ext cx="682910" cy="6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microsoft.com/office/2007/relationships/hdphoto" Target="../media/hdphoto1.wdp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26.png"/><Relationship Id="rId13" Type="http://schemas.microsoft.com/office/2007/relationships/hdphoto" Target="../media/hdphoto5.wdp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microsoft.com/office/2007/relationships/hdphoto" Target="../media/hdphoto2.wdp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microsoft.com/office/2007/relationships/hdphoto" Target="../media/hdphoto3.wdp"/><Relationship Id="rId1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microsoft.com/office/2007/relationships/hdphoto" Target="../media/hdphoto6.wdp"/><Relationship Id="rId5" Type="http://schemas.openxmlformats.org/officeDocument/2006/relationships/image" Target="../media/image28.png"/><Relationship Id="rId6" Type="http://schemas.microsoft.com/office/2007/relationships/hdphoto" Target="../media/hdphoto7.wdp"/><Relationship Id="rId7" Type="http://schemas.openxmlformats.org/officeDocument/2006/relationships/image" Target="../media/image29.png"/><Relationship Id="rId8" Type="http://schemas.microsoft.com/office/2007/relationships/hdphoto" Target="../media/hdphoto8.wdp"/><Relationship Id="rId9" Type="http://schemas.openxmlformats.org/officeDocument/2006/relationships/image" Target="../media/image30.png"/><Relationship Id="rId10" Type="http://schemas.microsoft.com/office/2007/relationships/hdphoto" Target="../media/hdphoto9.wdp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microsoft.com/office/2007/relationships/hdphoto" Target="../media/hdphoto14.wdp"/><Relationship Id="rId13" Type="http://schemas.openxmlformats.org/officeDocument/2006/relationships/image" Target="../media/image36.png"/><Relationship Id="rId14" Type="http://schemas.microsoft.com/office/2007/relationships/hdphoto" Target="../media/hdphoto15.wdp"/><Relationship Id="rId15" Type="http://schemas.openxmlformats.org/officeDocument/2006/relationships/image" Target="../media/image37.png"/><Relationship Id="rId16" Type="http://schemas.microsoft.com/office/2007/relationships/hdphoto" Target="../media/hdphoto16.wdp"/><Relationship Id="rId17" Type="http://schemas.openxmlformats.org/officeDocument/2006/relationships/image" Target="../media/image38.png"/><Relationship Id="rId18" Type="http://schemas.microsoft.com/office/2007/relationships/hdphoto" Target="../media/hdphoto17.wdp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microsoft.com/office/2007/relationships/hdphoto" Target="../media/hdphoto10.wdp"/><Relationship Id="rId5" Type="http://schemas.openxmlformats.org/officeDocument/2006/relationships/image" Target="../media/image32.png"/><Relationship Id="rId6" Type="http://schemas.microsoft.com/office/2007/relationships/hdphoto" Target="../media/hdphoto11.wdp"/><Relationship Id="rId7" Type="http://schemas.openxmlformats.org/officeDocument/2006/relationships/image" Target="../media/image33.png"/><Relationship Id="rId8" Type="http://schemas.microsoft.com/office/2007/relationships/hdphoto" Target="../media/hdphoto12.wdp"/><Relationship Id="rId9" Type="http://schemas.openxmlformats.org/officeDocument/2006/relationships/image" Target="../media/image34.png"/><Relationship Id="rId10" Type="http://schemas.microsoft.com/office/2007/relationships/hdphoto" Target="../media/hdphoto1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8"/>
          <a:stretch/>
        </p:blipFill>
        <p:spPr>
          <a:xfrm>
            <a:off x="955855" y="1016377"/>
            <a:ext cx="6640481" cy="25774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 Monsters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800" dirty="0" smtClean="0"/>
              <a:t>Insurance Assistance in </a:t>
            </a:r>
            <a:r>
              <a:rPr lang="de-DE" sz="1800" dirty="0" err="1" smtClean="0"/>
              <a:t>emergency</a:t>
            </a:r>
            <a:r>
              <a:rPr lang="de-DE" sz="1800" dirty="0" smtClean="0"/>
              <a:t> </a:t>
            </a:r>
            <a:r>
              <a:rPr lang="de-DE" sz="1800" dirty="0" err="1" smtClean="0"/>
              <a:t>situations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 bwMode="gray">
          <a:xfrm>
            <a:off x="899592" y="1016377"/>
            <a:ext cx="720080" cy="258788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gray">
          <a:xfrm rot="10800000">
            <a:off x="6876257" y="1008884"/>
            <a:ext cx="720080" cy="258788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 rot="5400000">
            <a:off x="3637185" y="-1675431"/>
            <a:ext cx="1277819" cy="664048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80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a modern Smartwatch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56496" r="80712" b="7775"/>
          <a:stretch/>
        </p:blipFill>
        <p:spPr>
          <a:xfrm>
            <a:off x="3304979" y="2229718"/>
            <a:ext cx="1152128" cy="158417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 bwMode="gray">
          <a:xfrm>
            <a:off x="3381229" y="4602811"/>
            <a:ext cx="1014406" cy="1793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Orientierung</a:t>
            </a: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89" y="4242811"/>
            <a:ext cx="360000" cy="36000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 bwMode="gray">
          <a:xfrm>
            <a:off x="3400425" y="2540794"/>
            <a:ext cx="945355" cy="9453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3767725" y="3175405"/>
            <a:ext cx="210751" cy="2326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rgbClr val="BE4200"/>
                </a:solidFill>
              </a:rPr>
              <a:t>70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5474991" y="2972742"/>
            <a:ext cx="864096" cy="2529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Magnetfeld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73" y="2907353"/>
            <a:ext cx="360000" cy="360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 bwMode="gray">
          <a:xfrm>
            <a:off x="4957116" y="4043944"/>
            <a:ext cx="404957" cy="192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Licht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2" y="3965363"/>
            <a:ext cx="360000" cy="36000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 bwMode="gray">
          <a:xfrm>
            <a:off x="1975355" y="2980197"/>
            <a:ext cx="318323" cy="238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Puls</a:t>
            </a: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9" y="2907353"/>
            <a:ext cx="360000" cy="3600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91" y="2709907"/>
            <a:ext cx="423618" cy="42361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 bwMode="gray">
          <a:xfrm>
            <a:off x="4958574" y="1947525"/>
            <a:ext cx="669585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Mikrofon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26" y="1875525"/>
            <a:ext cx="360000" cy="36000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 bwMode="gray">
          <a:xfrm>
            <a:off x="1444577" y="2379490"/>
            <a:ext cx="1076615" cy="211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Höhenmesser</a:t>
            </a:r>
          </a:p>
        </p:txBody>
      </p:sp>
      <p:pic>
        <p:nvPicPr>
          <p:cNvPr id="50" name="Grafik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0" y="2286448"/>
            <a:ext cx="360000" cy="3600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 bwMode="gray">
          <a:xfrm>
            <a:off x="2059128" y="1933010"/>
            <a:ext cx="757395" cy="198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Gyroskop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51" y="1878117"/>
            <a:ext cx="360000" cy="360000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 bwMode="gray">
          <a:xfrm>
            <a:off x="5362073" y="2367152"/>
            <a:ext cx="218715" cy="2117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UV</a:t>
            </a:r>
          </a:p>
        </p:txBody>
      </p:sp>
      <p:pic>
        <p:nvPicPr>
          <p:cNvPr id="68" name="Grafik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56" y="2299608"/>
            <a:ext cx="360000" cy="36000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 bwMode="gray">
          <a:xfrm>
            <a:off x="2337956" y="4044709"/>
            <a:ext cx="600877" cy="191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Position</a:t>
            </a: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90" y="3961017"/>
            <a:ext cx="360000" cy="360000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 bwMode="gray">
          <a:xfrm>
            <a:off x="5362073" y="3641119"/>
            <a:ext cx="1206987" cy="2132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Hautwiderstand</a:t>
            </a: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05" y="3532316"/>
            <a:ext cx="360000" cy="36000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 bwMode="gray">
          <a:xfrm>
            <a:off x="1489959" y="3631245"/>
            <a:ext cx="1000206" cy="2433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Schrittzähler</a:t>
            </a:r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33" y="3532316"/>
            <a:ext cx="360000" cy="3600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 bwMode="gray">
          <a:xfrm>
            <a:off x="3275379" y="1346481"/>
            <a:ext cx="1226105" cy="228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2"/>
                </a:solidFill>
              </a:rPr>
              <a:t>Beschleunigung</a:t>
            </a:r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98" y="161468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7804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000">
                                          <p:cBhvr>
                                            <p:cTn id="6" dur="5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1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6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1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6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1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1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10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6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2" grpId="0"/>
          <p:bldP spid="23" grpId="0"/>
          <p:bldP spid="19" grpId="0"/>
          <p:bldP spid="30" grpId="0"/>
          <p:bldP spid="27" grpId="0"/>
          <p:bldP spid="18" grpId="0"/>
          <p:bldP spid="29" grpId="0"/>
          <p:bldP spid="20" grpId="0"/>
          <p:bldP spid="28" grpId="0"/>
          <p:bldP spid="2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5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1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6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1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6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1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1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10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6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2" grpId="0"/>
          <p:bldP spid="23" grpId="0"/>
          <p:bldP spid="19" grpId="0"/>
          <p:bldP spid="30" grpId="0"/>
          <p:bldP spid="27" grpId="0"/>
          <p:bldP spid="18" grpId="0"/>
          <p:bldP spid="29" grpId="0"/>
          <p:bldP spid="20" grpId="0"/>
          <p:bldP spid="28" grpId="0"/>
          <p:bldP spid="21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34280" y="2687426"/>
            <a:ext cx="2736307" cy="935869"/>
            <a:chOff x="934280" y="2687426"/>
            <a:chExt cx="2736307" cy="935869"/>
          </a:xfrm>
        </p:grpSpPr>
        <p:grpSp>
          <p:nvGrpSpPr>
            <p:cNvPr id="16" name="Group 15"/>
            <p:cNvGrpSpPr/>
            <p:nvPr/>
          </p:nvGrpSpPr>
          <p:grpSpPr>
            <a:xfrm>
              <a:off x="934280" y="2687426"/>
              <a:ext cx="2736307" cy="935869"/>
              <a:chOff x="827582" y="2289397"/>
              <a:chExt cx="2736307" cy="935869"/>
            </a:xfrm>
          </p:grpSpPr>
          <p:sp>
            <p:nvSpPr>
              <p:cNvPr id="51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Sensor Daten aufzeichnen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244916" y="2830956"/>
              <a:ext cx="2075803" cy="376166"/>
              <a:chOff x="1244916" y="2830956"/>
              <a:chExt cx="2075803" cy="376166"/>
            </a:xfrm>
          </p:grpSpPr>
          <p:pic>
            <p:nvPicPr>
              <p:cNvPr id="45" name="Grafik 3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938" y="2845341"/>
                <a:ext cx="361781" cy="361781"/>
              </a:xfrm>
              <a:prstGeom prst="rect">
                <a:avLst/>
              </a:prstGeom>
            </p:spPr>
          </p:pic>
          <p:pic>
            <p:nvPicPr>
              <p:cNvPr id="46" name="Grafik 4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386" y="284623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7" name="Grafik 50"/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91" y="28309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Grafik 73"/>
              <p:cNvPicPr>
                <a:picLocks noChangeAspect="1"/>
              </p:cNvPicPr>
              <p:nvPr/>
            </p:nvPicPr>
            <p:blipFill>
              <a:blip r:embed="rId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916" y="2845340"/>
                <a:ext cx="341445" cy="341445"/>
              </a:xfrm>
              <a:prstGeom prst="rect">
                <a:avLst/>
              </a:prstGeom>
            </p:spPr>
          </p:pic>
        </p:grpSp>
      </p:grp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Referenz Daten sammeln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Evaluation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sensor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40" name="TextBox 39"/>
          <p:cNvSpPr txBox="1"/>
          <p:nvPr/>
        </p:nvSpPr>
        <p:spPr bwMode="gray">
          <a:xfrm>
            <a:off x="934282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Welche Daten werden produziert?</a:t>
            </a:r>
            <a:endParaRPr lang="en-GB" sz="120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33" idx="1"/>
            <a:endCxn id="34" idx="1"/>
          </p:cNvCxnSpPr>
          <p:nvPr/>
        </p:nvCxnSpPr>
        <p:spPr bwMode="gray">
          <a:xfrm>
            <a:off x="467544" y="1204170"/>
            <a:ext cx="0" cy="38124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gray">
          <a:xfrm rot="5400000">
            <a:off x="215801" y="1239889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 rot="16200000">
            <a:off x="215801" y="4548842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1718871"/>
            <a:ext cx="466737" cy="253342"/>
            <a:chOff x="467544" y="1706171"/>
            <a:chExt cx="466737" cy="253342"/>
          </a:xfrm>
        </p:grpSpPr>
        <p:cxnSp>
          <p:nvCxnSpPr>
            <p:cNvPr id="35" name="Straight Connector 34"/>
            <p:cNvCxnSpPr>
              <a:endCxn id="21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1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>
              <a:stCxn id="21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ate Placeholder 3"/>
          <p:cNvSpPr>
            <a:spLocks noGrp="1"/>
          </p:cNvSpPr>
          <p:nvPr>
            <p:ph type="dt" sz="half" idx="22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9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-0.18796 L 3.88889E-6 0.000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>
          <a:xfrm>
            <a:off x="4122551" y="2687426"/>
            <a:ext cx="2736307" cy="935869"/>
            <a:chOff x="4122551" y="2687426"/>
            <a:chExt cx="2736307" cy="935869"/>
          </a:xfrm>
        </p:grpSpPr>
        <p:grpSp>
          <p:nvGrpSpPr>
            <p:cNvPr id="26" name="Group 65"/>
            <p:cNvGrpSpPr/>
            <p:nvPr/>
          </p:nvGrpSpPr>
          <p:grpSpPr>
            <a:xfrm>
              <a:off x="4122551" y="2687426"/>
              <a:ext cx="2736307" cy="935869"/>
              <a:chOff x="827582" y="2289397"/>
              <a:chExt cx="2736307" cy="935869"/>
            </a:xfrm>
          </p:grpSpPr>
          <p:sp>
            <p:nvSpPr>
              <p:cNvPr id="36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Spezifische Klassifizierung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" name="TextBox 72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Group 66"/>
            <p:cNvGrpSpPr/>
            <p:nvPr/>
          </p:nvGrpSpPr>
          <p:grpSpPr>
            <a:xfrm>
              <a:off x="4490466" y="2851690"/>
              <a:ext cx="1963228" cy="360000"/>
              <a:chOff x="4490466" y="2851690"/>
              <a:chExt cx="1963228" cy="360000"/>
            </a:xfrm>
          </p:grpSpPr>
          <p:pic>
            <p:nvPicPr>
              <p:cNvPr id="55" name="Grafik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2626" y="2931790"/>
                <a:ext cx="270622" cy="270622"/>
              </a:xfrm>
              <a:prstGeom prst="rect">
                <a:avLst/>
              </a:prstGeom>
            </p:spPr>
          </p:pic>
          <p:pic>
            <p:nvPicPr>
              <p:cNvPr id="56" name="Grafik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466" y="2976862"/>
                <a:ext cx="225550" cy="225550"/>
              </a:xfrm>
              <a:prstGeom prst="rect">
                <a:avLst/>
              </a:prstGeom>
              <a:noFill/>
            </p:spPr>
          </p:pic>
          <p:pic>
            <p:nvPicPr>
              <p:cNvPr id="57" name="Grafik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3694" y="285169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fik 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886074"/>
                <a:ext cx="325615" cy="325615"/>
              </a:xfrm>
              <a:prstGeom prst="rect">
                <a:avLst/>
              </a:prstGeom>
            </p:spPr>
          </p:pic>
        </p:grpSp>
      </p:grpSp>
      <p:grpSp>
        <p:nvGrpSpPr>
          <p:cNvPr id="38" name="Group 7"/>
          <p:cNvGrpSpPr/>
          <p:nvPr/>
        </p:nvGrpSpPr>
        <p:grpSpPr>
          <a:xfrm>
            <a:off x="934280" y="2687426"/>
            <a:ext cx="2736307" cy="935869"/>
            <a:chOff x="934280" y="2687426"/>
            <a:chExt cx="2736307" cy="935869"/>
          </a:xfrm>
        </p:grpSpPr>
        <p:grpSp>
          <p:nvGrpSpPr>
            <p:cNvPr id="16" name="Group 8"/>
            <p:cNvGrpSpPr/>
            <p:nvPr/>
          </p:nvGrpSpPr>
          <p:grpSpPr>
            <a:xfrm>
              <a:off x="934280" y="2687426"/>
              <a:ext cx="2736307" cy="935869"/>
              <a:chOff x="827582" y="2289397"/>
              <a:chExt cx="2736307" cy="935869"/>
            </a:xfrm>
          </p:grpSpPr>
          <p:sp>
            <p:nvSpPr>
              <p:cNvPr id="51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Generische Klassifizierung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TextBox 18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9"/>
            <p:cNvGrpSpPr/>
            <p:nvPr/>
          </p:nvGrpSpPr>
          <p:grpSpPr>
            <a:xfrm>
              <a:off x="1267141" y="2846231"/>
              <a:ext cx="2053578" cy="373591"/>
              <a:chOff x="1267141" y="2846231"/>
              <a:chExt cx="2053578" cy="373591"/>
            </a:xfrm>
          </p:grpSpPr>
          <p:pic>
            <p:nvPicPr>
              <p:cNvPr id="45" name="Grafik 3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938" y="2858041"/>
                <a:ext cx="361781" cy="361781"/>
              </a:xfrm>
              <a:prstGeom prst="rect">
                <a:avLst/>
              </a:prstGeom>
            </p:spPr>
          </p:pic>
          <p:pic>
            <p:nvPicPr>
              <p:cNvPr id="46" name="Grafik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211" y="284623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7" name="Grafik 5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91" y="28563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Grafik 7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7141" y="2851690"/>
                <a:ext cx="341445" cy="341445"/>
              </a:xfrm>
              <a:prstGeom prst="rect">
                <a:avLst/>
              </a:prstGeom>
            </p:spPr>
          </p:pic>
        </p:grpSp>
      </p:grp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Aktivitäten erkennen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</a:t>
            </a:r>
            <a:r>
              <a:rPr lang="de-DE" dirty="0" err="1" smtClean="0"/>
              <a:t>pproach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Evaluation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sensor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40" name="TextBox 39"/>
          <p:cNvSpPr txBox="1"/>
          <p:nvPr/>
        </p:nvSpPr>
        <p:spPr bwMode="gray">
          <a:xfrm>
            <a:off x="934282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Was tut der Nutzer?</a:t>
            </a:r>
            <a:endParaRPr lang="en-GB" sz="120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33" idx="1"/>
            <a:endCxn id="34" idx="1"/>
          </p:cNvCxnSpPr>
          <p:nvPr/>
        </p:nvCxnSpPr>
        <p:spPr bwMode="gray">
          <a:xfrm>
            <a:off x="467544" y="1204170"/>
            <a:ext cx="0" cy="38124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gray">
          <a:xfrm rot="5400000">
            <a:off x="215801" y="1239889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 rot="16200000">
            <a:off x="215801" y="4548842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1718871"/>
            <a:ext cx="466737" cy="253342"/>
            <a:chOff x="467544" y="1706171"/>
            <a:chExt cx="466737" cy="253342"/>
          </a:xfrm>
        </p:grpSpPr>
        <p:cxnSp>
          <p:nvCxnSpPr>
            <p:cNvPr id="35" name="Straight Connector 34"/>
            <p:cNvCxnSpPr>
              <a:endCxn id="21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2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>
              <a:stCxn id="21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122552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Aktivitäten vergleichen</a:t>
            </a:r>
            <a:endParaRPr lang="en-GB"/>
          </a:p>
        </p:txBody>
      </p:sp>
      <p:sp>
        <p:nvSpPr>
          <p:cNvPr id="43" name="TextBox 42"/>
          <p:cNvSpPr txBox="1"/>
          <p:nvPr/>
        </p:nvSpPr>
        <p:spPr bwMode="gray">
          <a:xfrm>
            <a:off x="4122553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Wie tut es der Nutzer?</a:t>
            </a:r>
            <a:endParaRPr lang="en-GB" sz="1200" err="1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61296" y="1718871"/>
            <a:ext cx="466737" cy="253342"/>
            <a:chOff x="467544" y="1706171"/>
            <a:chExt cx="466737" cy="253342"/>
          </a:xfrm>
        </p:grpSpPr>
        <p:cxnSp>
          <p:nvCxnSpPr>
            <p:cNvPr id="49" name="Straight Connector 48"/>
            <p:cNvCxnSpPr>
              <a:endCxn id="50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3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stCxn id="50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Date Placeholder 3"/>
          <p:cNvSpPr>
            <a:spLocks noGrp="1"/>
          </p:cNvSpPr>
          <p:nvPr>
            <p:ph type="dt" sz="half" idx="22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7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-0.18796 L 3.88889E-6 0.000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0.19475 L -8.33333E-7 0.0003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934280" y="2687426"/>
            <a:ext cx="2736307" cy="935869"/>
            <a:chOff x="934280" y="2687426"/>
            <a:chExt cx="2736307" cy="935869"/>
          </a:xfrm>
        </p:grpSpPr>
        <p:grpSp>
          <p:nvGrpSpPr>
            <p:cNvPr id="16" name="Group 2"/>
            <p:cNvGrpSpPr/>
            <p:nvPr/>
          </p:nvGrpSpPr>
          <p:grpSpPr>
            <a:xfrm>
              <a:off x="934280" y="2687426"/>
              <a:ext cx="2736307" cy="935869"/>
              <a:chOff x="827582" y="2289397"/>
              <a:chExt cx="2736307" cy="935869"/>
            </a:xfrm>
          </p:grpSpPr>
          <p:sp>
            <p:nvSpPr>
              <p:cNvPr id="51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Tagesabläufe Klassifizieren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TextBox 14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7"/>
            <p:cNvGrpSpPr/>
            <p:nvPr/>
          </p:nvGrpSpPr>
          <p:grpSpPr>
            <a:xfrm>
              <a:off x="1244916" y="2819740"/>
              <a:ext cx="2085328" cy="387382"/>
              <a:chOff x="1244916" y="2819740"/>
              <a:chExt cx="2085328" cy="387382"/>
            </a:xfrm>
          </p:grpSpPr>
          <p:pic>
            <p:nvPicPr>
              <p:cNvPr id="45" name="Grafik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463" y="2845341"/>
                <a:ext cx="361781" cy="361781"/>
              </a:xfrm>
              <a:prstGeom prst="rect">
                <a:avLst/>
              </a:prstGeom>
            </p:spPr>
          </p:pic>
          <p:pic>
            <p:nvPicPr>
              <p:cNvPr id="46" name="Grafik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161" y="284623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7" name="Grafik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5841" y="2819740"/>
                <a:ext cx="371216" cy="371216"/>
              </a:xfrm>
              <a:prstGeom prst="rect">
                <a:avLst/>
              </a:prstGeom>
            </p:spPr>
          </p:pic>
          <p:pic>
            <p:nvPicPr>
              <p:cNvPr id="48" name="Grafik 7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916" y="2848515"/>
                <a:ext cx="341445" cy="341445"/>
              </a:xfrm>
              <a:prstGeom prst="rect">
                <a:avLst/>
              </a:prstGeom>
            </p:spPr>
          </p:pic>
        </p:grpSp>
      </p:grp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Routinen erkennen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 smtClean="0"/>
              <a:t>approach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Evaluation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sensor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40" name="TextBox 39"/>
          <p:cNvSpPr txBox="1"/>
          <p:nvPr/>
        </p:nvSpPr>
        <p:spPr bwMode="gray">
          <a:xfrm>
            <a:off x="934282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Wie ist der Alltag des Nutzers?</a:t>
            </a:r>
            <a:endParaRPr lang="en-GB" sz="120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33" idx="1"/>
            <a:endCxn id="34" idx="1"/>
          </p:cNvCxnSpPr>
          <p:nvPr/>
        </p:nvCxnSpPr>
        <p:spPr bwMode="gray">
          <a:xfrm>
            <a:off x="467544" y="1204170"/>
            <a:ext cx="0" cy="38124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gray">
          <a:xfrm rot="5400000">
            <a:off x="215801" y="1239889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 rot="16200000">
            <a:off x="215801" y="4548842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1718871"/>
            <a:ext cx="466737" cy="253342"/>
            <a:chOff x="467544" y="1706171"/>
            <a:chExt cx="466737" cy="253342"/>
          </a:xfrm>
        </p:grpSpPr>
        <p:cxnSp>
          <p:nvCxnSpPr>
            <p:cNvPr id="35" name="Straight Connector 34"/>
            <p:cNvCxnSpPr>
              <a:endCxn id="21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4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>
              <a:stCxn id="21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ate Placeholder 3"/>
          <p:cNvSpPr>
            <a:spLocks noGrp="1"/>
          </p:cNvSpPr>
          <p:nvPr>
            <p:ph type="dt" sz="half" idx="22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5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-0.18796 L 3.88889E-6 0.000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2551" y="2687426"/>
            <a:ext cx="2736307" cy="935869"/>
            <a:chOff x="4122551" y="2687426"/>
            <a:chExt cx="2736307" cy="935869"/>
          </a:xfrm>
        </p:grpSpPr>
        <p:grpSp>
          <p:nvGrpSpPr>
            <p:cNvPr id="26" name="Group 2"/>
            <p:cNvGrpSpPr/>
            <p:nvPr/>
          </p:nvGrpSpPr>
          <p:grpSpPr>
            <a:xfrm>
              <a:off x="4122551" y="2687426"/>
              <a:ext cx="2736307" cy="935869"/>
              <a:chOff x="827582" y="2289397"/>
              <a:chExt cx="2736307" cy="935869"/>
            </a:xfrm>
          </p:grpSpPr>
          <p:sp>
            <p:nvSpPr>
              <p:cNvPr id="36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Klassifizierungen übermitteln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" name="TextBox 14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30206" y="2825004"/>
              <a:ext cx="2087751" cy="361781"/>
              <a:chOff x="4430206" y="2825004"/>
              <a:chExt cx="2087751" cy="361781"/>
            </a:xfrm>
          </p:grpSpPr>
          <p:pic>
            <p:nvPicPr>
              <p:cNvPr id="59" name="Grafik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6176" y="2825004"/>
                <a:ext cx="361781" cy="361781"/>
              </a:xfrm>
              <a:prstGeom prst="rect">
                <a:avLst/>
              </a:prstGeom>
            </p:spPr>
          </p:pic>
          <p:pic>
            <p:nvPicPr>
              <p:cNvPr id="60" name="Grafik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566" y="282589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Grafik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7481" y="2826785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Grafik 7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206" y="2841169"/>
                <a:ext cx="341445" cy="341445"/>
              </a:xfrm>
              <a:prstGeom prst="rect">
                <a:avLst/>
              </a:prstGeom>
            </p:spPr>
          </p:pic>
        </p:grpSp>
      </p:grpSp>
      <p:grpSp>
        <p:nvGrpSpPr>
          <p:cNvPr id="38" name="Group 62"/>
          <p:cNvGrpSpPr/>
          <p:nvPr/>
        </p:nvGrpSpPr>
        <p:grpSpPr>
          <a:xfrm>
            <a:off x="934280" y="2687426"/>
            <a:ext cx="2736307" cy="935869"/>
            <a:chOff x="934280" y="2687426"/>
            <a:chExt cx="2736307" cy="935869"/>
          </a:xfrm>
        </p:grpSpPr>
        <p:grpSp>
          <p:nvGrpSpPr>
            <p:cNvPr id="16" name="Group 63"/>
            <p:cNvGrpSpPr/>
            <p:nvPr/>
          </p:nvGrpSpPr>
          <p:grpSpPr>
            <a:xfrm>
              <a:off x="934280" y="2687426"/>
              <a:ext cx="2736307" cy="935869"/>
              <a:chOff x="827582" y="2289397"/>
              <a:chExt cx="2736307" cy="935869"/>
            </a:xfrm>
          </p:grpSpPr>
          <p:sp>
            <p:nvSpPr>
              <p:cNvPr id="51" name="Text Placeholder 11"/>
              <p:cNvSpPr txBox="1">
                <a:spLocks/>
              </p:cNvSpPr>
              <p:nvPr/>
            </p:nvSpPr>
            <p:spPr bwMode="gray">
              <a:xfrm>
                <a:off x="827582" y="2289397"/>
                <a:ext cx="2736307" cy="93586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wrap="square" lIns="72000" tIns="36000" rIns="72000" bIns="36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2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>
                    <a:solidFill>
                      <a:schemeClr val="accent6"/>
                    </a:solidFill>
                  </a:rPr>
                  <a:t>Klassifizierungen evaluieren</a:t>
                </a:r>
                <a:endParaRPr lang="en-GB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TextBox 70"/>
              <p:cNvSpPr txBox="1"/>
              <p:nvPr/>
            </p:nvSpPr>
            <p:spPr bwMode="gray">
              <a:xfrm>
                <a:off x="827583" y="2289397"/>
                <a:ext cx="2736305" cy="647060"/>
              </a:xfrm>
              <a:prstGeom prst="rect">
                <a:avLst/>
              </a:prstGeom>
              <a:solidFill>
                <a:srgbClr val="F8F8F8">
                  <a:alpha val="30196"/>
                </a:srgb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GB" sz="120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64"/>
            <p:cNvGrpSpPr/>
            <p:nvPr/>
          </p:nvGrpSpPr>
          <p:grpSpPr>
            <a:xfrm>
              <a:off x="1244916" y="2829175"/>
              <a:ext cx="2087751" cy="361781"/>
              <a:chOff x="1244916" y="2829175"/>
              <a:chExt cx="2087751" cy="361781"/>
            </a:xfrm>
          </p:grpSpPr>
          <p:pic>
            <p:nvPicPr>
              <p:cNvPr id="45" name="Grafik 3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0886" y="2829175"/>
                <a:ext cx="361781" cy="361781"/>
              </a:xfrm>
              <a:prstGeom prst="rect">
                <a:avLst/>
              </a:prstGeom>
            </p:spPr>
          </p:pic>
          <p:pic>
            <p:nvPicPr>
              <p:cNvPr id="46" name="Grafik 4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276" y="2830065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7" name="Grafik 5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91" y="28309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Grafik 7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916" y="2845340"/>
                <a:ext cx="341445" cy="341445"/>
              </a:xfrm>
              <a:prstGeom prst="rect">
                <a:avLst/>
              </a:prstGeom>
            </p:spPr>
          </p:pic>
        </p:grpSp>
      </p:grp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Trust Level errechnen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 smtClean="0"/>
              <a:t>approach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Evaluation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sensor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40" name="TextBox 39"/>
          <p:cNvSpPr txBox="1"/>
          <p:nvPr/>
        </p:nvSpPr>
        <p:spPr bwMode="gray">
          <a:xfrm>
            <a:off x="934282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Ist der Nutzer vertrauenswürdig?</a:t>
            </a:r>
            <a:endParaRPr lang="en-GB" sz="120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33" idx="1"/>
            <a:endCxn id="34" idx="1"/>
          </p:cNvCxnSpPr>
          <p:nvPr/>
        </p:nvCxnSpPr>
        <p:spPr bwMode="gray">
          <a:xfrm>
            <a:off x="467544" y="1204170"/>
            <a:ext cx="0" cy="38124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gray">
          <a:xfrm rot="5400000">
            <a:off x="215801" y="1239889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 rot="16200000">
            <a:off x="215801" y="4548842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1718871"/>
            <a:ext cx="466737" cy="253342"/>
            <a:chOff x="467544" y="1706171"/>
            <a:chExt cx="466737" cy="253342"/>
          </a:xfrm>
        </p:grpSpPr>
        <p:cxnSp>
          <p:nvCxnSpPr>
            <p:cNvPr id="35" name="Straight Connector 34"/>
            <p:cNvCxnSpPr>
              <a:endCxn id="21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5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>
              <a:stCxn id="21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122552" y="1683822"/>
            <a:ext cx="2736306" cy="971872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Dienste aktualisieren</a:t>
            </a:r>
            <a:endParaRPr lang="en-GB"/>
          </a:p>
        </p:txBody>
      </p:sp>
      <p:sp>
        <p:nvSpPr>
          <p:cNvPr id="43" name="TextBox 42"/>
          <p:cNvSpPr txBox="1"/>
          <p:nvPr/>
        </p:nvSpPr>
        <p:spPr bwMode="gray">
          <a:xfrm>
            <a:off x="4122553" y="2009589"/>
            <a:ext cx="2736304" cy="647060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>
                <a:solidFill>
                  <a:schemeClr val="bg1"/>
                </a:solidFill>
              </a:rPr>
              <a:t>Trust Level an Server senden</a:t>
            </a:r>
            <a:endParaRPr lang="en-GB" sz="1200" err="1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61296" y="1718871"/>
            <a:ext cx="466737" cy="253342"/>
            <a:chOff x="467544" y="1706171"/>
            <a:chExt cx="466737" cy="253342"/>
          </a:xfrm>
        </p:grpSpPr>
        <p:cxnSp>
          <p:nvCxnSpPr>
            <p:cNvPr id="49" name="Straight Connector 48"/>
            <p:cNvCxnSpPr>
              <a:endCxn id="50" idx="2"/>
            </p:cNvCxnSpPr>
            <p:nvPr/>
          </p:nvCxnSpPr>
          <p:spPr bwMode="gray">
            <a:xfrm>
              <a:off x="46754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gray">
            <a:xfrm>
              <a:off x="574241" y="1706171"/>
              <a:ext cx="253343" cy="253342"/>
            </a:xfrm>
            <a:prstGeom prst="ellipse">
              <a:avLst/>
            </a:prstGeom>
            <a:solidFill>
              <a:srgbClr val="DD640C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 bwMode="gray">
            <a:xfrm>
              <a:off x="574242" y="1707655"/>
              <a:ext cx="253342" cy="2518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400">
                  <a:solidFill>
                    <a:schemeClr val="bg1"/>
                  </a:solidFill>
                </a:rPr>
                <a:t>6</a:t>
              </a:r>
              <a:endParaRPr lang="en-GB" sz="1400" err="1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stCxn id="50" idx="6"/>
            </p:cNvCxnSpPr>
            <p:nvPr/>
          </p:nvCxnSpPr>
          <p:spPr bwMode="gray">
            <a:xfrm>
              <a:off x="827584" y="1832842"/>
              <a:ext cx="10669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3"/>
          <p:cNvSpPr>
            <a:spLocks noGrp="1"/>
          </p:cNvSpPr>
          <p:nvPr>
            <p:ph type="dt" sz="half" idx="22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9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-0.18796 L 3.88889E-6 0.000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0.18796 L -8.33333E-7 0.0003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1683822"/>
            <a:ext cx="1743494" cy="325767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Sensor Daten</a:t>
            </a:r>
            <a:endParaRPr lang="en-GB"/>
          </a:p>
        </p:txBody>
      </p:sp>
      <p:cxnSp>
        <p:nvCxnSpPr>
          <p:cNvPr id="98" name="Straight Connector 97"/>
          <p:cNvCxnSpPr/>
          <p:nvPr/>
        </p:nvCxnSpPr>
        <p:spPr bwMode="gray">
          <a:xfrm>
            <a:off x="4117935" y="1842318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 bwMode="gray">
          <a:xfrm>
            <a:off x="4117935" y="2772573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 bwMode="gray">
          <a:xfrm>
            <a:off x="2677775" y="2773737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 bwMode="gray">
          <a:xfrm>
            <a:off x="4117935" y="2303583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gray">
          <a:xfrm>
            <a:off x="2677775" y="2304747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gray">
          <a:xfrm>
            <a:off x="2677775" y="1845542"/>
            <a:ext cx="10669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 smtClean="0"/>
              <a:t>approach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Evaluation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sensor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cxnSp>
        <p:nvCxnSpPr>
          <p:cNvPr id="18" name="Straight Connector 17"/>
          <p:cNvCxnSpPr>
            <a:stCxn id="33" idx="1"/>
            <a:endCxn id="34" idx="1"/>
          </p:cNvCxnSpPr>
          <p:nvPr/>
        </p:nvCxnSpPr>
        <p:spPr bwMode="gray">
          <a:xfrm>
            <a:off x="467544" y="1204170"/>
            <a:ext cx="0" cy="38124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gray">
          <a:xfrm rot="5400000">
            <a:off x="215801" y="1239889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 rot="16200000">
            <a:off x="215801" y="4548842"/>
            <a:ext cx="503486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err="1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gray">
          <a:xfrm flipV="1">
            <a:off x="475164" y="1845542"/>
            <a:ext cx="466737" cy="9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2143027"/>
            <a:ext cx="1743494" cy="325767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Aktivitäten</a:t>
            </a:r>
            <a:endParaRPr lang="en-GB"/>
          </a:p>
        </p:txBody>
      </p:sp>
      <p:cxnSp>
        <p:nvCxnSpPr>
          <p:cNvPr id="31" name="Straight Connector 30"/>
          <p:cNvCxnSpPr/>
          <p:nvPr/>
        </p:nvCxnSpPr>
        <p:spPr bwMode="gray">
          <a:xfrm>
            <a:off x="475164" y="2303583"/>
            <a:ext cx="466737" cy="116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34281" y="2611526"/>
            <a:ext cx="1740866" cy="325767"/>
          </a:xfrm>
          <a:solidFill>
            <a:schemeClr val="accent2"/>
          </a:solidFill>
        </p:spPr>
        <p:txBody>
          <a:bodyPr anchor="t"/>
          <a:lstStyle/>
          <a:p>
            <a:r>
              <a:rPr lang="de-DE"/>
              <a:t>Trust Level</a:t>
            </a:r>
            <a:endParaRPr lang="en-GB"/>
          </a:p>
        </p:txBody>
      </p:sp>
      <p:cxnSp>
        <p:nvCxnSpPr>
          <p:cNvPr id="44" name="Straight Connector 43"/>
          <p:cNvCxnSpPr/>
          <p:nvPr/>
        </p:nvCxnSpPr>
        <p:spPr bwMode="gray">
          <a:xfrm>
            <a:off x="475164" y="2772573"/>
            <a:ext cx="466737" cy="6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3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44" y="2128814"/>
            <a:ext cx="361781" cy="36178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667420" y="1833563"/>
            <a:ext cx="301551" cy="945244"/>
            <a:chOff x="3779912" y="1813100"/>
            <a:chExt cx="301551" cy="2365161"/>
          </a:xfrm>
        </p:grpSpPr>
        <p:cxnSp>
          <p:nvCxnSpPr>
            <p:cNvPr id="69" name="Straight Connector 68"/>
            <p:cNvCxnSpPr/>
            <p:nvPr/>
          </p:nvCxnSpPr>
          <p:spPr bwMode="gray">
            <a:xfrm>
              <a:off x="4067944" y="1813100"/>
              <a:ext cx="0" cy="236516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gray">
            <a:xfrm flipH="1">
              <a:off x="3779912" y="1845542"/>
              <a:ext cx="28803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gray">
            <a:xfrm>
              <a:off x="3779912" y="4178261"/>
              <a:ext cx="301551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84472" y="1683822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Prüfen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84472" y="2143027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Erkennen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224632" y="2141863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Vergleichen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84472" y="2612017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Berechnen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224632" y="2610853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Senden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224632" y="1680598"/>
            <a:ext cx="1333463" cy="325767"/>
          </a:xfrm>
          <a:solidFill>
            <a:schemeClr val="tx2"/>
          </a:solidFill>
        </p:spPr>
        <p:txBody>
          <a:bodyPr anchor="t"/>
          <a:lstStyle/>
          <a:p>
            <a:r>
              <a:rPr lang="de-DE" b="0">
                <a:solidFill>
                  <a:schemeClr val="bg1">
                    <a:lumMod val="95000"/>
                  </a:schemeClr>
                </a:solidFill>
              </a:rPr>
              <a:t>Speichern</a:t>
            </a:r>
            <a:endParaRPr lang="en-GB" b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58" y="2668229"/>
            <a:ext cx="220990" cy="220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32" y="2186110"/>
            <a:ext cx="243089" cy="243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18" y="1726202"/>
            <a:ext cx="243089" cy="243089"/>
          </a:xfrm>
          <a:prstGeom prst="rect">
            <a:avLst/>
          </a:prstGeom>
        </p:spPr>
      </p:pic>
      <p:sp>
        <p:nvSpPr>
          <p:cNvPr id="35" name="Date Placeholder 3"/>
          <p:cNvSpPr>
            <a:spLocks noGrp="1"/>
          </p:cNvSpPr>
          <p:nvPr>
            <p:ph type="dt" sz="half" idx="22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8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10902" r="10106" b="10116"/>
          <a:stretch/>
        </p:blipFill>
        <p:spPr>
          <a:xfrm>
            <a:off x="4056001" y="1390746"/>
            <a:ext cx="4196600" cy="297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10399" r="10215" b="10116"/>
          <a:stretch/>
        </p:blipFill>
        <p:spPr>
          <a:xfrm>
            <a:off x="233264" y="1407387"/>
            <a:ext cx="3777230" cy="29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acitivities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Find </a:t>
            </a:r>
            <a:r>
              <a:rPr lang="de-DE" dirty="0" err="1" smtClean="0">
                <a:solidFill>
                  <a:schemeClr val="tx2"/>
                </a:solidFill>
              </a:rPr>
              <a:t>pre-defined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actions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26" name="Freeform 25"/>
          <p:cNvSpPr/>
          <p:nvPr/>
        </p:nvSpPr>
        <p:spPr bwMode="gray">
          <a:xfrm>
            <a:off x="258792" y="1600261"/>
            <a:ext cx="3847382" cy="2509811"/>
          </a:xfrm>
          <a:custGeom>
            <a:avLst/>
            <a:gdLst>
              <a:gd name="connsiteX0" fmla="*/ 0 w 3847382"/>
              <a:gd name="connsiteY0" fmla="*/ 2264373 h 2509811"/>
              <a:gd name="connsiteX1" fmla="*/ 871268 w 3847382"/>
              <a:gd name="connsiteY1" fmla="*/ 1876184 h 2509811"/>
              <a:gd name="connsiteX2" fmla="*/ 1725283 w 3847382"/>
              <a:gd name="connsiteY2" fmla="*/ 2454154 h 2509811"/>
              <a:gd name="connsiteX3" fmla="*/ 2794959 w 3847382"/>
              <a:gd name="connsiteY3" fmla="*/ 237165 h 2509811"/>
              <a:gd name="connsiteX4" fmla="*/ 3847382 w 3847382"/>
              <a:gd name="connsiteY4" fmla="*/ 168154 h 250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382" h="2509811">
                <a:moveTo>
                  <a:pt x="0" y="2264373"/>
                </a:moveTo>
                <a:cubicBezTo>
                  <a:pt x="291860" y="2054463"/>
                  <a:pt x="583721" y="1844554"/>
                  <a:pt x="871268" y="1876184"/>
                </a:cubicBezTo>
                <a:cubicBezTo>
                  <a:pt x="1158815" y="1907814"/>
                  <a:pt x="1404668" y="2727324"/>
                  <a:pt x="1725283" y="2454154"/>
                </a:cubicBezTo>
                <a:cubicBezTo>
                  <a:pt x="2045898" y="2180984"/>
                  <a:pt x="2441276" y="618165"/>
                  <a:pt x="2794959" y="237165"/>
                </a:cubicBezTo>
                <a:cubicBezTo>
                  <a:pt x="3148642" y="-143835"/>
                  <a:pt x="3498012" y="12159"/>
                  <a:pt x="3847382" y="16815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 bwMode="gray">
          <a:xfrm>
            <a:off x="396815" y="1746238"/>
            <a:ext cx="3545457" cy="2263335"/>
          </a:xfrm>
          <a:custGeom>
            <a:avLst/>
            <a:gdLst>
              <a:gd name="connsiteX0" fmla="*/ 0 w 3545457"/>
              <a:gd name="connsiteY0" fmla="*/ 2066637 h 2263335"/>
              <a:gd name="connsiteX1" fmla="*/ 715993 w 3545457"/>
              <a:gd name="connsiteY1" fmla="*/ 1704328 h 2263335"/>
              <a:gd name="connsiteX2" fmla="*/ 1682151 w 3545457"/>
              <a:gd name="connsiteY2" fmla="*/ 2213287 h 2263335"/>
              <a:gd name="connsiteX3" fmla="*/ 2510287 w 3545457"/>
              <a:gd name="connsiteY3" fmla="*/ 237837 h 2263335"/>
              <a:gd name="connsiteX4" fmla="*/ 3545457 w 3545457"/>
              <a:gd name="connsiteY4" fmla="*/ 108441 h 22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457" h="2263335">
                <a:moveTo>
                  <a:pt x="0" y="2066637"/>
                </a:moveTo>
                <a:cubicBezTo>
                  <a:pt x="217817" y="1873261"/>
                  <a:pt x="435634" y="1679886"/>
                  <a:pt x="715993" y="1704328"/>
                </a:cubicBezTo>
                <a:cubicBezTo>
                  <a:pt x="996352" y="1728770"/>
                  <a:pt x="1383102" y="2457702"/>
                  <a:pt x="1682151" y="2213287"/>
                </a:cubicBezTo>
                <a:cubicBezTo>
                  <a:pt x="1981200" y="1968872"/>
                  <a:pt x="2199736" y="588645"/>
                  <a:pt x="2510287" y="237837"/>
                </a:cubicBezTo>
                <a:cubicBezTo>
                  <a:pt x="2820838" y="-112971"/>
                  <a:pt x="3183147" y="-2265"/>
                  <a:pt x="3545457" y="10844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6"/>
          <p:cNvGrpSpPr/>
          <p:nvPr/>
        </p:nvGrpSpPr>
        <p:grpSpPr>
          <a:xfrm>
            <a:off x="7580682" y="3219822"/>
            <a:ext cx="1283518" cy="204833"/>
            <a:chOff x="7580682" y="1224908"/>
            <a:chExt cx="1283518" cy="204833"/>
          </a:xfrm>
        </p:grpSpPr>
        <p:sp>
          <p:nvSpPr>
            <p:cNvPr id="31" name="Oval 145"/>
            <p:cNvSpPr/>
            <p:nvPr/>
          </p:nvSpPr>
          <p:spPr bwMode="gray">
            <a:xfrm>
              <a:off x="7580682" y="1255317"/>
              <a:ext cx="144016" cy="144016"/>
            </a:xfrm>
            <a:prstGeom prst="ellipse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32" name="TextBox 146"/>
            <p:cNvSpPr txBox="1"/>
            <p:nvPr/>
          </p:nvSpPr>
          <p:spPr bwMode="gray">
            <a:xfrm>
              <a:off x="7856088" y="1224908"/>
              <a:ext cx="1008112" cy="204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Nutzer 1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14"/>
          <p:cNvGrpSpPr/>
          <p:nvPr/>
        </p:nvGrpSpPr>
        <p:grpSpPr>
          <a:xfrm>
            <a:off x="7580682" y="3501413"/>
            <a:ext cx="1548928" cy="204833"/>
            <a:chOff x="7580682" y="1506499"/>
            <a:chExt cx="1548928" cy="204833"/>
          </a:xfrm>
        </p:grpSpPr>
        <p:sp>
          <p:nvSpPr>
            <p:cNvPr id="33" name="TextBox 147"/>
            <p:cNvSpPr txBox="1"/>
            <p:nvPr/>
          </p:nvSpPr>
          <p:spPr bwMode="gray">
            <a:xfrm>
              <a:off x="7856088" y="1506499"/>
              <a:ext cx="1273522" cy="204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Nutzer 2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  <p:sp>
          <p:nvSpPr>
            <p:cNvPr id="30" name="Oval 138"/>
            <p:cNvSpPr/>
            <p:nvPr/>
          </p:nvSpPr>
          <p:spPr bwMode="gray">
            <a:xfrm>
              <a:off x="7580682" y="1511425"/>
              <a:ext cx="144016" cy="144016"/>
            </a:xfrm>
            <a:prstGeom prst="ellipse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3593660" y="3097070"/>
            <a:ext cx="1552443" cy="729925"/>
            <a:chOff x="3593660" y="3141157"/>
            <a:chExt cx="1552443" cy="729925"/>
          </a:xfrm>
        </p:grpSpPr>
        <p:sp>
          <p:nvSpPr>
            <p:cNvPr id="2" name="TextBox 34"/>
            <p:cNvSpPr txBox="1"/>
            <p:nvPr/>
          </p:nvSpPr>
          <p:spPr bwMode="gray">
            <a:xfrm>
              <a:off x="3593660" y="3141157"/>
              <a:ext cx="1552443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Große Abweichung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  <p:cxnSp>
          <p:nvCxnSpPr>
            <p:cNvPr id="8" name="Straight Connector 35"/>
            <p:cNvCxnSpPr/>
            <p:nvPr/>
          </p:nvCxnSpPr>
          <p:spPr bwMode="gray">
            <a:xfrm flipH="1">
              <a:off x="4801984" y="3504252"/>
              <a:ext cx="361" cy="366830"/>
            </a:xfrm>
            <a:prstGeom prst="line">
              <a:avLst/>
            </a:prstGeom>
            <a:ln w="22225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9"/>
          <p:cNvGrpSpPr/>
          <p:nvPr/>
        </p:nvGrpSpPr>
        <p:grpSpPr>
          <a:xfrm>
            <a:off x="7056934" y="1787284"/>
            <a:ext cx="1694356" cy="795372"/>
            <a:chOff x="7056934" y="1787284"/>
            <a:chExt cx="1694356" cy="795372"/>
          </a:xfrm>
        </p:grpSpPr>
        <p:sp>
          <p:nvSpPr>
            <p:cNvPr id="17" name="TextBox 40"/>
            <p:cNvSpPr txBox="1"/>
            <p:nvPr/>
          </p:nvSpPr>
          <p:spPr bwMode="gray">
            <a:xfrm>
              <a:off x="7198847" y="2147127"/>
              <a:ext cx="1552443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Große Abweichung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  <p:cxnSp>
          <p:nvCxnSpPr>
            <p:cNvPr id="20" name="Straight Connector 41"/>
            <p:cNvCxnSpPr/>
            <p:nvPr/>
          </p:nvCxnSpPr>
          <p:spPr bwMode="gray">
            <a:xfrm flipH="1">
              <a:off x="7056934" y="1787284"/>
              <a:ext cx="1479" cy="795372"/>
            </a:xfrm>
            <a:prstGeom prst="line">
              <a:avLst/>
            </a:prstGeom>
            <a:ln w="22225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3"/>
          <p:cNvSpPr>
            <a:spLocks noGrp="1"/>
          </p:cNvSpPr>
          <p:nvPr>
            <p:ph type="dt" sz="half" idx="21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2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09877E-6 L 0.41216 0.001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endParaRPr lang="en-US" b="1"/>
          </a:p>
        </p:txBody>
      </p:sp>
      <p:sp>
        <p:nvSpPr>
          <p:cNvPr id="47" name="Title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acitivities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Decision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trees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based</a:t>
            </a:r>
            <a:r>
              <a:rPr lang="de-DE" dirty="0" smtClean="0">
                <a:solidFill>
                  <a:schemeClr val="tx2"/>
                </a:solidFill>
              </a:rPr>
              <a:t> on </a:t>
            </a:r>
            <a:r>
              <a:rPr lang="de-DE" dirty="0" err="1" smtClean="0">
                <a:solidFill>
                  <a:schemeClr val="tx2"/>
                </a:solidFill>
              </a:rPr>
              <a:t>machine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learning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Oval 145"/>
          <p:cNvSpPr/>
          <p:nvPr/>
        </p:nvSpPr>
        <p:spPr bwMode="gray">
          <a:xfrm>
            <a:off x="7559576" y="3322239"/>
            <a:ext cx="144016" cy="144016"/>
          </a:xfrm>
          <a:prstGeom prst="ellipse">
            <a:avLst/>
          </a:prstGeom>
          <a:solidFill>
            <a:srgbClr val="DD640C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err="1">
              <a:solidFill>
                <a:schemeClr val="bg1"/>
              </a:solidFill>
            </a:endParaRPr>
          </a:p>
        </p:txBody>
      </p:sp>
      <p:sp>
        <p:nvSpPr>
          <p:cNvPr id="8" name="TextBox 146"/>
          <p:cNvSpPr txBox="1"/>
          <p:nvPr/>
        </p:nvSpPr>
        <p:spPr bwMode="gray">
          <a:xfrm>
            <a:off x="7834982" y="3291830"/>
            <a:ext cx="1008112" cy="204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/>
              <a:t>Gehen</a:t>
            </a:r>
            <a:endParaRPr lang="en-GB" sz="1200" err="1"/>
          </a:p>
        </p:txBody>
      </p:sp>
      <p:sp>
        <p:nvSpPr>
          <p:cNvPr id="41" name="TextBox 147"/>
          <p:cNvSpPr txBox="1"/>
          <p:nvPr/>
        </p:nvSpPr>
        <p:spPr bwMode="gray">
          <a:xfrm>
            <a:off x="7834982" y="3573421"/>
            <a:ext cx="1273522" cy="204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/>
              <a:t>Nicht Gehen</a:t>
            </a:r>
            <a:endParaRPr lang="en-GB" sz="1200" err="1"/>
          </a:p>
        </p:txBody>
      </p:sp>
      <p:sp>
        <p:nvSpPr>
          <p:cNvPr id="140" name="Oval 138"/>
          <p:cNvSpPr/>
          <p:nvPr/>
        </p:nvSpPr>
        <p:spPr bwMode="gray">
          <a:xfrm>
            <a:off x="7559576" y="3578347"/>
            <a:ext cx="144016" cy="144016"/>
          </a:xfrm>
          <a:prstGeom prst="ellipse">
            <a:avLst/>
          </a:prstGeom>
          <a:solidFill>
            <a:schemeClr val="bg1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err="1">
              <a:solidFill>
                <a:schemeClr val="bg1"/>
              </a:solidFill>
            </a:endParaRPr>
          </a:p>
        </p:txBody>
      </p:sp>
      <p:sp>
        <p:nvSpPr>
          <p:cNvPr id="95" name="Rounded Rectangle 72"/>
          <p:cNvSpPr/>
          <p:nvPr/>
        </p:nvSpPr>
        <p:spPr bwMode="gray">
          <a:xfrm>
            <a:off x="2868407" y="1238820"/>
            <a:ext cx="1565432" cy="50212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b="1">
                <a:solidFill>
                  <a:schemeClr val="bg1"/>
                </a:solidFill>
              </a:rPr>
              <a:t>Hüftdrehung</a:t>
            </a:r>
            <a:endParaRPr lang="en-GB" sz="1100" b="1" err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22480" y="1705906"/>
            <a:ext cx="4735091" cy="1216052"/>
            <a:chOff x="1322480" y="1705906"/>
            <a:chExt cx="4735091" cy="1216052"/>
          </a:xfrm>
        </p:grpSpPr>
        <p:cxnSp>
          <p:nvCxnSpPr>
            <p:cNvPr id="107" name="Elbow Connector 62"/>
            <p:cNvCxnSpPr>
              <a:stCxn id="95" idx="2"/>
              <a:endCxn id="100" idx="0"/>
            </p:cNvCxnSpPr>
            <p:nvPr/>
          </p:nvCxnSpPr>
          <p:spPr bwMode="gray">
            <a:xfrm rot="5400000">
              <a:off x="2538714" y="1307426"/>
              <a:ext cx="678892" cy="1545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Elbow Connector 63"/>
            <p:cNvCxnSpPr>
              <a:stCxn id="95" idx="2"/>
              <a:endCxn id="102" idx="0"/>
            </p:cNvCxnSpPr>
            <p:nvPr/>
          </p:nvCxnSpPr>
          <p:spPr bwMode="gray">
            <a:xfrm rot="16200000" flipH="1">
              <a:off x="4123543" y="1268523"/>
              <a:ext cx="678892" cy="16237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64"/>
            <p:cNvSpPr txBox="1"/>
            <p:nvPr/>
          </p:nvSpPr>
          <p:spPr bwMode="gray">
            <a:xfrm>
              <a:off x="4438102" y="1705906"/>
              <a:ext cx="899314" cy="43011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&gt; 2° 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  <p:sp>
          <p:nvSpPr>
            <p:cNvPr id="100" name="Rounded Rectangle 73"/>
            <p:cNvSpPr/>
            <p:nvPr/>
          </p:nvSpPr>
          <p:spPr bwMode="gray">
            <a:xfrm>
              <a:off x="1322480" y="2419835"/>
              <a:ext cx="1565432" cy="50212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100" b="1">
                  <a:solidFill>
                    <a:schemeClr val="bg1"/>
                  </a:solidFill>
                </a:rPr>
                <a:t>Schrittlänge</a:t>
              </a:r>
              <a:endParaRPr lang="en-GB" sz="1100" b="1" err="1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75"/>
            <p:cNvSpPr/>
            <p:nvPr/>
          </p:nvSpPr>
          <p:spPr bwMode="gray">
            <a:xfrm>
              <a:off x="4492139" y="2419835"/>
              <a:ext cx="1565432" cy="50212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100" b="1">
                  <a:solidFill>
                    <a:schemeClr val="bg1"/>
                  </a:solidFill>
                </a:rPr>
                <a:t>Schrittfrequenz</a:t>
              </a:r>
              <a:endParaRPr lang="en-GB" sz="1100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2096340" y="3893399"/>
            <a:ext cx="1846733" cy="1074696"/>
            <a:chOff x="2096340" y="3893399"/>
            <a:chExt cx="1846733" cy="1074696"/>
          </a:xfrm>
        </p:grpSpPr>
        <p:sp>
          <p:nvSpPr>
            <p:cNvPr id="87" name="Oval 67"/>
            <p:cNvSpPr/>
            <p:nvPr/>
          </p:nvSpPr>
          <p:spPr bwMode="gray">
            <a:xfrm>
              <a:off x="3305084" y="4608055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89" name="Oval 70"/>
            <p:cNvSpPr/>
            <p:nvPr/>
          </p:nvSpPr>
          <p:spPr bwMode="gray">
            <a:xfrm>
              <a:off x="2096340" y="4598624"/>
              <a:ext cx="360040" cy="360040"/>
            </a:xfrm>
            <a:prstGeom prst="ellipse">
              <a:avLst/>
            </a:prstGeom>
            <a:solidFill>
              <a:srgbClr val="DD640C">
                <a:alpha val="50196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cxnSp>
          <p:nvCxnSpPr>
            <p:cNvPr id="119" name="Elbow Connector 80"/>
            <p:cNvCxnSpPr>
              <a:stCxn id="101" idx="2"/>
              <a:endCxn id="89" idx="0"/>
            </p:cNvCxnSpPr>
            <p:nvPr/>
          </p:nvCxnSpPr>
          <p:spPr bwMode="gray">
            <a:xfrm rot="5400000">
              <a:off x="2259692" y="3980155"/>
              <a:ext cx="635137" cy="601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82"/>
            <p:cNvCxnSpPr>
              <a:stCxn id="101" idx="2"/>
            </p:cNvCxnSpPr>
            <p:nvPr/>
          </p:nvCxnSpPr>
          <p:spPr bwMode="gray">
            <a:xfrm rot="16200000" flipH="1">
              <a:off x="2859348" y="3982299"/>
              <a:ext cx="644568" cy="6069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89"/>
            <p:cNvSpPr txBox="1"/>
            <p:nvPr/>
          </p:nvSpPr>
          <p:spPr bwMode="gray">
            <a:xfrm>
              <a:off x="3043759" y="3893399"/>
              <a:ext cx="899314" cy="43011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&gt; 5 km/h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43437" y="2850792"/>
            <a:ext cx="2673240" cy="1042607"/>
            <a:chOff x="4343437" y="2850792"/>
            <a:chExt cx="2673240" cy="1042607"/>
          </a:xfrm>
        </p:grpSpPr>
        <p:sp>
          <p:nvSpPr>
            <p:cNvPr id="86" name="Oval 68"/>
            <p:cNvSpPr/>
            <p:nvPr/>
          </p:nvSpPr>
          <p:spPr bwMode="gray">
            <a:xfrm>
              <a:off x="4343437" y="3533359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cxnSp>
          <p:nvCxnSpPr>
            <p:cNvPr id="113" name="Elbow Connector 78"/>
            <p:cNvCxnSpPr>
              <a:stCxn id="102" idx="2"/>
              <a:endCxn id="92" idx="0"/>
            </p:cNvCxnSpPr>
            <p:nvPr/>
          </p:nvCxnSpPr>
          <p:spPr bwMode="gray">
            <a:xfrm rot="16200000" flipH="1">
              <a:off x="5313035" y="2883777"/>
              <a:ext cx="610447" cy="686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Elbow Connector 86"/>
            <p:cNvCxnSpPr>
              <a:stCxn id="102" idx="2"/>
              <a:endCxn id="86" idx="0"/>
            </p:cNvCxnSpPr>
            <p:nvPr/>
          </p:nvCxnSpPr>
          <p:spPr bwMode="gray">
            <a:xfrm rot="5400000">
              <a:off x="4593456" y="2851959"/>
              <a:ext cx="611401" cy="7513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90"/>
            <p:cNvSpPr txBox="1"/>
            <p:nvPr/>
          </p:nvSpPr>
          <p:spPr bwMode="gray">
            <a:xfrm>
              <a:off x="5640749" y="2850792"/>
              <a:ext cx="1375928" cy="43011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&gt; 1 Schritte/s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</p:grpSp>
      <p:sp>
        <p:nvSpPr>
          <p:cNvPr id="92" name="Oval 71"/>
          <p:cNvSpPr/>
          <p:nvPr/>
        </p:nvSpPr>
        <p:spPr bwMode="gray">
          <a:xfrm>
            <a:off x="5781642" y="3532405"/>
            <a:ext cx="360040" cy="360040"/>
          </a:xfrm>
          <a:prstGeom prst="ellipse">
            <a:avLst/>
          </a:prstGeom>
          <a:solidFill>
            <a:srgbClr val="DD640C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err="1">
              <a:solidFill>
                <a:schemeClr val="bg1"/>
              </a:solidFill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958974" y="2849347"/>
            <a:ext cx="2701902" cy="1114140"/>
            <a:chOff x="958974" y="2849347"/>
            <a:chExt cx="2701902" cy="1114140"/>
          </a:xfrm>
        </p:grpSpPr>
        <p:sp>
          <p:nvSpPr>
            <p:cNvPr id="126" name="Oval 66"/>
            <p:cNvSpPr/>
            <p:nvPr/>
          </p:nvSpPr>
          <p:spPr bwMode="gray">
            <a:xfrm>
              <a:off x="958974" y="3533359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err="1">
                <a:solidFill>
                  <a:schemeClr val="bg1"/>
                </a:solidFill>
              </a:endParaRPr>
            </a:p>
          </p:txBody>
        </p:sp>
        <p:sp>
          <p:nvSpPr>
            <p:cNvPr id="101" name="Rounded Rectangle 74"/>
            <p:cNvSpPr/>
            <p:nvPr/>
          </p:nvSpPr>
          <p:spPr bwMode="gray">
            <a:xfrm>
              <a:off x="2095444" y="3461364"/>
              <a:ext cx="1565432" cy="50212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100" b="1">
                  <a:solidFill>
                    <a:schemeClr val="bg1"/>
                  </a:solidFill>
                </a:rPr>
                <a:t>Geschwindigkeit</a:t>
              </a:r>
              <a:endParaRPr lang="en-GB" sz="1100" b="1" err="1">
                <a:solidFill>
                  <a:schemeClr val="bg1"/>
                </a:solidFill>
              </a:endParaRPr>
            </a:p>
          </p:txBody>
        </p:sp>
        <p:cxnSp>
          <p:nvCxnSpPr>
            <p:cNvPr id="111" name="Elbow Connector 77"/>
            <p:cNvCxnSpPr>
              <a:stCxn id="100" idx="2"/>
              <a:endCxn id="101" idx="0"/>
            </p:cNvCxnSpPr>
            <p:nvPr/>
          </p:nvCxnSpPr>
          <p:spPr bwMode="gray">
            <a:xfrm rot="16200000" flipH="1">
              <a:off x="2221975" y="2805179"/>
              <a:ext cx="539406" cy="7729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Elbow Connector 79"/>
            <p:cNvCxnSpPr>
              <a:stCxn id="100" idx="2"/>
              <a:endCxn id="126" idx="0"/>
            </p:cNvCxnSpPr>
            <p:nvPr/>
          </p:nvCxnSpPr>
          <p:spPr bwMode="gray">
            <a:xfrm rot="5400000">
              <a:off x="1316395" y="2744557"/>
              <a:ext cx="611401" cy="966202"/>
            </a:xfrm>
            <a:prstGeom prst="bentConnector3">
              <a:avLst>
                <a:gd name="adj1" fmla="val 441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95"/>
            <p:cNvSpPr txBox="1"/>
            <p:nvPr/>
          </p:nvSpPr>
          <p:spPr bwMode="gray">
            <a:xfrm>
              <a:off x="2433280" y="2849347"/>
              <a:ext cx="1051823" cy="43011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>
                  <a:solidFill>
                    <a:schemeClr val="bg2"/>
                  </a:solidFill>
                </a:rPr>
                <a:t>&gt; 35 cm </a:t>
              </a:r>
              <a:endParaRPr lang="en-GB" sz="1200" err="1">
                <a:solidFill>
                  <a:schemeClr val="bg2"/>
                </a:solidFill>
              </a:endParaRPr>
            </a:p>
          </p:txBody>
        </p:sp>
      </p:grpSp>
      <p:sp>
        <p:nvSpPr>
          <p:cNvPr id="35" name="Date Placeholder 3"/>
          <p:cNvSpPr>
            <a:spLocks noGrp="1"/>
          </p:cNvSpPr>
          <p:nvPr>
            <p:ph type="dt" sz="half" idx="21"/>
          </p:nvPr>
        </p:nvSpPr>
        <p:spPr>
          <a:xfrm>
            <a:off x="7416801" y="4450176"/>
            <a:ext cx="1547813" cy="173019"/>
          </a:xfrm>
        </p:spPr>
        <p:txBody>
          <a:bodyPr/>
          <a:lstStyle/>
          <a:p>
            <a:r>
              <a:rPr lang="en-US"/>
              <a:t>20.10.2016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</p:spPr>
        <p:txBody>
          <a:bodyPr/>
          <a:lstStyle/>
          <a:p>
            <a:r>
              <a:rPr lang="en-US" err="1"/>
              <a:t>Trust.me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140" grpId="0" animBg="1"/>
      <p:bldP spid="95" grpId="0" animBg="1"/>
      <p:bldP spid="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HPI Clean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3.xml><?xml version="1.0" encoding="utf-8"?>
<a:theme xmlns:a="http://schemas.openxmlformats.org/drawingml/2006/main" name="1_HPI Clean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873</Words>
  <Application>Microsoft Macintosh PowerPoint</Application>
  <PresentationFormat>On-screen Show 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Verdana</vt:lpstr>
      <vt:lpstr>Arial</vt:lpstr>
      <vt:lpstr>HPI</vt:lpstr>
      <vt:lpstr>HPI Clean</vt:lpstr>
      <vt:lpstr>1_HPI Clean</vt:lpstr>
      <vt:lpstr>Coding Monsters Insurance Assistance in emergency situations</vt:lpstr>
      <vt:lpstr>Available sensors of a modern Smartwatch</vt:lpstr>
      <vt:lpstr>Our approach Evaluation of sensor data</vt:lpstr>
      <vt:lpstr>Our approach Evaluation of sensor data</vt:lpstr>
      <vt:lpstr>Our approach Evaluation of sensor data</vt:lpstr>
      <vt:lpstr>Our approach Evaluation of sensor data</vt:lpstr>
      <vt:lpstr>Our approach Evaluation of sensor data</vt:lpstr>
      <vt:lpstr>Compare acitivities Find pre-defined actions</vt:lpstr>
      <vt:lpstr>Compare acitivities Decision trees based on machine learning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Trust.me Authentifizierung durch spezifische Aktivitäten</dc:title>
  <cp:lastModifiedBy>Robert Stark</cp:lastModifiedBy>
  <cp:revision>7</cp:revision>
  <dcterms:modified xsi:type="dcterms:W3CDTF">2016-11-19T21:10:49Z</dcterms:modified>
</cp:coreProperties>
</file>