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  <p:sldMasterId id="2147483682" r:id="rId3"/>
  </p:sldMasterIdLst>
  <p:notesMasterIdLst>
    <p:notesMasterId r:id="rId8"/>
  </p:notesMasterIdLst>
  <p:handoutMasterIdLst>
    <p:handoutMasterId r:id="rId9"/>
  </p:handoutMasterIdLst>
  <p:sldIdLst>
    <p:sldId id="322" r:id="rId4"/>
    <p:sldId id="331" r:id="rId5"/>
    <p:sldId id="361" r:id="rId6"/>
    <p:sldId id="360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565"/>
    <a:srgbClr val="DD640C"/>
    <a:srgbClr val="2CA7E0"/>
    <a:srgbClr val="1F76B6"/>
    <a:srgbClr val="F8F8F8"/>
    <a:srgbClr val="FDB713"/>
    <a:srgbClr val="8DC63F"/>
    <a:srgbClr val="0088CD"/>
    <a:srgbClr val="E74325"/>
    <a:srgbClr val="FDB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6" autoAdjust="0"/>
    <p:restoredTop sz="92286" autoAdjust="0"/>
  </p:normalViewPr>
  <p:slideViewPr>
    <p:cSldViewPr snapToObjects="1" showGuides="1">
      <p:cViewPr varScale="1">
        <p:scale>
          <a:sx n="187" d="100"/>
          <a:sy n="187" d="100"/>
        </p:scale>
        <p:origin x="216" y="2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914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-Eine weitere eindeutige Aktivität, die wir betrachten, ist die Art und Weise, wie jemand sein Smartphone aus der Hosentasche zieht (Geste vormachen).</a:t>
            </a:r>
          </a:p>
          <a:p>
            <a:r>
              <a:rPr lang="de-DE" dirty="0" smtClean="0"/>
              <a:t>-Diese Bewegung ist sehr markant</a:t>
            </a:r>
          </a:p>
          <a:p>
            <a:r>
              <a:rPr lang="de-DE" dirty="0" smtClean="0"/>
              <a:t>-Auf der linken Seite sehen Sie Daten des Beschleunigungssensors eines</a:t>
            </a:r>
            <a:r>
              <a:rPr lang="de-DE" baseline="0" dirty="0" smtClean="0"/>
              <a:t> Smartphones</a:t>
            </a:r>
            <a:r>
              <a:rPr lang="de-DE" dirty="0" smtClean="0"/>
              <a:t>. Diese zeigen wie Stephan sein Smartphone aus der Hosentasche zieht. </a:t>
            </a:r>
          </a:p>
          <a:p>
            <a:r>
              <a:rPr lang="de-DE" dirty="0" smtClean="0"/>
              <a:t>-Auf der rechten Seite sehen Sie, wie ich mein Smartphone aus der Hosentasche ziehe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-Obwohl die Daten auf den ersten Blick</a:t>
            </a:r>
            <a:r>
              <a:rPr lang="de-DE" baseline="0" dirty="0" smtClean="0"/>
              <a:t> </a:t>
            </a:r>
            <a:r>
              <a:rPr lang="de-DE" dirty="0" smtClean="0"/>
              <a:t>ähnlich aussehen, sind doch Unterschiede messbar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-Dazu passen wir eine einzigartige Funktion auf diese Daten an</a:t>
            </a:r>
          </a:p>
          <a:p>
            <a:r>
              <a:rPr lang="de-DE" dirty="0" smtClean="0"/>
              <a:t>-Wenn wir nun die Funktion von Stephan nehmen und mit meinen Daten vergleichen, fällt auf, dass sie nicht so gut zu meinen Daten passt wie zu Stephans. </a:t>
            </a:r>
          </a:p>
          <a:p>
            <a:r>
              <a:rPr lang="de-DE" dirty="0" smtClean="0"/>
              <a:t>-Wir haben an vielen Stellen große Abweichungen vorliegen. </a:t>
            </a:r>
          </a:p>
          <a:p>
            <a:r>
              <a:rPr lang="de-DE" dirty="0" smtClean="0"/>
              <a:t>-Diese Abweichungen messen wir und können so den validen Nutzer identifizieren.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003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27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85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884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85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8873953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8"/>
            <a:ext cx="2015716" cy="85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27121476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85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439977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8"/>
            <a:ext cx="2015716" cy="85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8"/>
            <a:ext cx="2015716" cy="855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0043462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6180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259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06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2907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6432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16722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34387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718053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39709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85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9271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160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922094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129144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03404910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76357336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33563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32978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95888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429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8"/>
            <a:ext cx="2015716" cy="855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3076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604160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85093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284736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841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69403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31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>
          <a:xfrm>
            <a:off x="7416801" y="4450176"/>
            <a:ext cx="1547813" cy="1730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416801" y="3867894"/>
            <a:ext cx="1547813" cy="5214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theme" Target="../theme/theme3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81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450176"/>
            <a:ext cx="1547813" cy="173019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14.07.2016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867894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Sicher ohne Passwort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Folie</a:t>
            </a:r>
            <a:r>
              <a:rPr lang="en-US" dirty="0"/>
              <a:t> </a:t>
            </a:r>
            <a:fld id="{16C5B39A-3791-49B9-9E41-5FEA4E5D42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Vision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Passwortlose Authentifizierung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6" y="1131590"/>
            <a:ext cx="3099869" cy="401191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9592" y="3076971"/>
            <a:ext cx="1296145" cy="1296145"/>
            <a:chOff x="899592" y="2931790"/>
            <a:chExt cx="1296145" cy="1296145"/>
          </a:xfrm>
        </p:grpSpPr>
        <p:sp>
          <p:nvSpPr>
            <p:cNvPr id="15" name="Oval 14"/>
            <p:cNvSpPr/>
            <p:nvPr/>
          </p:nvSpPr>
          <p:spPr bwMode="gray">
            <a:xfrm>
              <a:off x="899593" y="2931791"/>
              <a:ext cx="1296144" cy="1296144"/>
            </a:xfrm>
            <a:prstGeom prst="ellipse">
              <a:avLst/>
            </a:prstGeom>
            <a:solidFill>
              <a:schemeClr val="bg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959469" y="3230803"/>
              <a:ext cx="937256" cy="937256"/>
            </a:xfrm>
            <a:prstGeom prst="rect">
              <a:avLst/>
            </a:prstGeom>
          </p:spPr>
        </p:pic>
        <p:sp>
          <p:nvSpPr>
            <p:cNvPr id="3" name="&quot;No&quot; Symbol 2"/>
            <p:cNvSpPr/>
            <p:nvPr/>
          </p:nvSpPr>
          <p:spPr bwMode="gray">
            <a:xfrm>
              <a:off x="899592" y="2931790"/>
              <a:ext cx="1296144" cy="1296144"/>
            </a:xfrm>
            <a:prstGeom prst="noSmoking">
              <a:avLst>
                <a:gd name="adj" fmla="val 7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98864" y="3072093"/>
            <a:ext cx="1296144" cy="1301021"/>
            <a:chOff x="5220072" y="2931790"/>
            <a:chExt cx="1296144" cy="1301021"/>
          </a:xfrm>
        </p:grpSpPr>
        <p:sp>
          <p:nvSpPr>
            <p:cNvPr id="18" name="Oval 17"/>
            <p:cNvSpPr/>
            <p:nvPr/>
          </p:nvSpPr>
          <p:spPr bwMode="gray">
            <a:xfrm>
              <a:off x="5220072" y="2936667"/>
              <a:ext cx="1296144" cy="1296144"/>
            </a:xfrm>
            <a:prstGeom prst="ellipse">
              <a:avLst/>
            </a:prstGeom>
            <a:solidFill>
              <a:schemeClr val="bg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037" y="3112666"/>
              <a:ext cx="721591" cy="1020637"/>
            </a:xfrm>
            <a:prstGeom prst="rect">
              <a:avLst/>
            </a:prstGeom>
          </p:spPr>
        </p:pic>
        <p:sp>
          <p:nvSpPr>
            <p:cNvPr id="6" name="Donut 5"/>
            <p:cNvSpPr/>
            <p:nvPr/>
          </p:nvSpPr>
          <p:spPr bwMode="gray">
            <a:xfrm>
              <a:off x="5220073" y="2931790"/>
              <a:ext cx="1296143" cy="1296143"/>
            </a:xfrm>
            <a:prstGeom prst="donut">
              <a:avLst>
                <a:gd name="adj" fmla="val 62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7782" y="1568514"/>
            <a:ext cx="1297955" cy="1296145"/>
            <a:chOff x="897782" y="1423333"/>
            <a:chExt cx="1297955" cy="1296145"/>
          </a:xfrm>
        </p:grpSpPr>
        <p:sp>
          <p:nvSpPr>
            <p:cNvPr id="21" name="Oval 20"/>
            <p:cNvSpPr/>
            <p:nvPr/>
          </p:nvSpPr>
          <p:spPr bwMode="gray">
            <a:xfrm>
              <a:off x="899593" y="1423334"/>
              <a:ext cx="1296144" cy="1296144"/>
            </a:xfrm>
            <a:prstGeom prst="ellipse">
              <a:avLst/>
            </a:prstGeom>
            <a:solidFill>
              <a:schemeClr val="bg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 bwMode="gray">
            <a:xfrm>
              <a:off x="897782" y="1851670"/>
              <a:ext cx="1225946" cy="5040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2800" b="1" dirty="0">
                  <a:solidFill>
                    <a:schemeClr val="bg1"/>
                  </a:solidFill>
                </a:rPr>
                <a:t>****</a:t>
              </a:r>
              <a:endParaRPr lang="en-GB" sz="28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&quot;No&quot; Symbol 22"/>
            <p:cNvSpPr/>
            <p:nvPr/>
          </p:nvSpPr>
          <p:spPr bwMode="gray">
            <a:xfrm>
              <a:off x="899592" y="1423333"/>
              <a:ext cx="1296144" cy="1296144"/>
            </a:xfrm>
            <a:prstGeom prst="noSmoking">
              <a:avLst>
                <a:gd name="adj" fmla="val 70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98865" y="1563638"/>
            <a:ext cx="1296144" cy="1301021"/>
            <a:chOff x="5220073" y="1423335"/>
            <a:chExt cx="1296144" cy="1301021"/>
          </a:xfrm>
        </p:grpSpPr>
        <p:sp>
          <p:nvSpPr>
            <p:cNvPr id="24" name="Oval 23"/>
            <p:cNvSpPr/>
            <p:nvPr/>
          </p:nvSpPr>
          <p:spPr bwMode="gray">
            <a:xfrm>
              <a:off x="5220073" y="1428212"/>
              <a:ext cx="1296144" cy="1296144"/>
            </a:xfrm>
            <a:prstGeom prst="ellipse">
              <a:avLst/>
            </a:prstGeom>
            <a:solidFill>
              <a:schemeClr val="bg2"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117" y="1783375"/>
              <a:ext cx="836796" cy="836796"/>
            </a:xfrm>
            <a:prstGeom prst="rect">
              <a:avLst/>
            </a:prstGeom>
          </p:spPr>
        </p:pic>
        <p:sp>
          <p:nvSpPr>
            <p:cNvPr id="26" name="Donut 25"/>
            <p:cNvSpPr/>
            <p:nvPr/>
          </p:nvSpPr>
          <p:spPr bwMode="gray">
            <a:xfrm>
              <a:off x="5220073" y="1423335"/>
              <a:ext cx="1296143" cy="1296143"/>
            </a:xfrm>
            <a:prstGeom prst="donut">
              <a:avLst>
                <a:gd name="adj" fmla="val 62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333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10902" r="10106" b="10116"/>
          <a:stretch/>
        </p:blipFill>
        <p:spPr>
          <a:xfrm>
            <a:off x="4056001" y="1390746"/>
            <a:ext cx="4196600" cy="29756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4" t="10399" r="10215" b="10116"/>
          <a:stretch/>
        </p:blipFill>
        <p:spPr>
          <a:xfrm>
            <a:off x="233264" y="1407387"/>
            <a:ext cx="3777230" cy="29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Aktivitäten vergleichen</a:t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Mit Ausreißer-Erkennung</a:t>
            </a:r>
            <a:endParaRPr lang="de-DE" dirty="0"/>
          </a:p>
        </p:txBody>
      </p:sp>
      <p:sp>
        <p:nvSpPr>
          <p:cNvPr id="26" name="Freeform 25"/>
          <p:cNvSpPr/>
          <p:nvPr/>
        </p:nvSpPr>
        <p:spPr bwMode="gray">
          <a:xfrm>
            <a:off x="258792" y="1600261"/>
            <a:ext cx="3847382" cy="2509811"/>
          </a:xfrm>
          <a:custGeom>
            <a:avLst/>
            <a:gdLst>
              <a:gd name="connsiteX0" fmla="*/ 0 w 3847382"/>
              <a:gd name="connsiteY0" fmla="*/ 2264373 h 2509811"/>
              <a:gd name="connsiteX1" fmla="*/ 871268 w 3847382"/>
              <a:gd name="connsiteY1" fmla="*/ 1876184 h 2509811"/>
              <a:gd name="connsiteX2" fmla="*/ 1725283 w 3847382"/>
              <a:gd name="connsiteY2" fmla="*/ 2454154 h 2509811"/>
              <a:gd name="connsiteX3" fmla="*/ 2794959 w 3847382"/>
              <a:gd name="connsiteY3" fmla="*/ 237165 h 2509811"/>
              <a:gd name="connsiteX4" fmla="*/ 3847382 w 3847382"/>
              <a:gd name="connsiteY4" fmla="*/ 168154 h 250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382" h="2509811">
                <a:moveTo>
                  <a:pt x="0" y="2264373"/>
                </a:moveTo>
                <a:cubicBezTo>
                  <a:pt x="291860" y="2054463"/>
                  <a:pt x="583721" y="1844554"/>
                  <a:pt x="871268" y="1876184"/>
                </a:cubicBezTo>
                <a:cubicBezTo>
                  <a:pt x="1158815" y="1907814"/>
                  <a:pt x="1404668" y="2727324"/>
                  <a:pt x="1725283" y="2454154"/>
                </a:cubicBezTo>
                <a:cubicBezTo>
                  <a:pt x="2045898" y="2180984"/>
                  <a:pt x="2441276" y="618165"/>
                  <a:pt x="2794959" y="237165"/>
                </a:cubicBezTo>
                <a:cubicBezTo>
                  <a:pt x="3148642" y="-143835"/>
                  <a:pt x="3498012" y="12159"/>
                  <a:pt x="3847382" y="168154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 bwMode="gray">
          <a:xfrm>
            <a:off x="396815" y="1746238"/>
            <a:ext cx="3545457" cy="2263335"/>
          </a:xfrm>
          <a:custGeom>
            <a:avLst/>
            <a:gdLst>
              <a:gd name="connsiteX0" fmla="*/ 0 w 3545457"/>
              <a:gd name="connsiteY0" fmla="*/ 2066637 h 2263335"/>
              <a:gd name="connsiteX1" fmla="*/ 715993 w 3545457"/>
              <a:gd name="connsiteY1" fmla="*/ 1704328 h 2263335"/>
              <a:gd name="connsiteX2" fmla="*/ 1682151 w 3545457"/>
              <a:gd name="connsiteY2" fmla="*/ 2213287 h 2263335"/>
              <a:gd name="connsiteX3" fmla="*/ 2510287 w 3545457"/>
              <a:gd name="connsiteY3" fmla="*/ 237837 h 2263335"/>
              <a:gd name="connsiteX4" fmla="*/ 3545457 w 3545457"/>
              <a:gd name="connsiteY4" fmla="*/ 108441 h 22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457" h="2263335">
                <a:moveTo>
                  <a:pt x="0" y="2066637"/>
                </a:moveTo>
                <a:cubicBezTo>
                  <a:pt x="217817" y="1873261"/>
                  <a:pt x="435634" y="1679886"/>
                  <a:pt x="715993" y="1704328"/>
                </a:cubicBezTo>
                <a:cubicBezTo>
                  <a:pt x="996352" y="1728770"/>
                  <a:pt x="1383102" y="2457702"/>
                  <a:pt x="1682151" y="2213287"/>
                </a:cubicBezTo>
                <a:cubicBezTo>
                  <a:pt x="1981200" y="1968872"/>
                  <a:pt x="2199736" y="588645"/>
                  <a:pt x="2510287" y="237837"/>
                </a:cubicBezTo>
                <a:cubicBezTo>
                  <a:pt x="2820838" y="-112971"/>
                  <a:pt x="3183147" y="-2265"/>
                  <a:pt x="3545457" y="108441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6"/>
          <p:cNvGrpSpPr/>
          <p:nvPr/>
        </p:nvGrpSpPr>
        <p:grpSpPr>
          <a:xfrm>
            <a:off x="7580682" y="3219822"/>
            <a:ext cx="1283518" cy="204833"/>
            <a:chOff x="7580682" y="1224908"/>
            <a:chExt cx="1283518" cy="204833"/>
          </a:xfrm>
        </p:grpSpPr>
        <p:sp>
          <p:nvSpPr>
            <p:cNvPr id="31" name="Oval 145"/>
            <p:cNvSpPr/>
            <p:nvPr/>
          </p:nvSpPr>
          <p:spPr bwMode="gray">
            <a:xfrm>
              <a:off x="7580682" y="1255317"/>
              <a:ext cx="144016" cy="144016"/>
            </a:xfrm>
            <a:prstGeom prst="ellipse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2" name="TextBox 146"/>
            <p:cNvSpPr txBox="1"/>
            <p:nvPr/>
          </p:nvSpPr>
          <p:spPr bwMode="gray">
            <a:xfrm>
              <a:off x="7856088" y="1224908"/>
              <a:ext cx="1008112" cy="204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 dirty="0">
                  <a:solidFill>
                    <a:schemeClr val="bg2"/>
                  </a:solidFill>
                </a:rPr>
                <a:t>Nutzer 1</a:t>
              </a:r>
              <a:endParaRPr lang="en-GB" sz="1200" dirty="0" err="1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14"/>
          <p:cNvGrpSpPr/>
          <p:nvPr/>
        </p:nvGrpSpPr>
        <p:grpSpPr>
          <a:xfrm>
            <a:off x="7580682" y="3501413"/>
            <a:ext cx="1548928" cy="204833"/>
            <a:chOff x="7580682" y="1506499"/>
            <a:chExt cx="1548928" cy="204833"/>
          </a:xfrm>
        </p:grpSpPr>
        <p:sp>
          <p:nvSpPr>
            <p:cNvPr id="33" name="TextBox 147"/>
            <p:cNvSpPr txBox="1"/>
            <p:nvPr/>
          </p:nvSpPr>
          <p:spPr bwMode="gray">
            <a:xfrm>
              <a:off x="7856088" y="1506499"/>
              <a:ext cx="1273522" cy="2048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 dirty="0">
                  <a:solidFill>
                    <a:schemeClr val="bg2"/>
                  </a:solidFill>
                </a:rPr>
                <a:t>Nutzer 2</a:t>
              </a:r>
              <a:endParaRPr lang="en-GB" sz="1200" dirty="0" err="1">
                <a:solidFill>
                  <a:schemeClr val="bg2"/>
                </a:solidFill>
              </a:endParaRPr>
            </a:p>
          </p:txBody>
        </p:sp>
        <p:sp>
          <p:nvSpPr>
            <p:cNvPr id="30" name="Oval 138"/>
            <p:cNvSpPr/>
            <p:nvPr/>
          </p:nvSpPr>
          <p:spPr bwMode="gray">
            <a:xfrm>
              <a:off x="7580682" y="1511425"/>
              <a:ext cx="144016" cy="144016"/>
            </a:xfrm>
            <a:prstGeom prst="ellipse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GB" sz="1200" b="1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3593660" y="3097070"/>
            <a:ext cx="1552443" cy="729925"/>
            <a:chOff x="3593660" y="3141157"/>
            <a:chExt cx="1552443" cy="729925"/>
          </a:xfrm>
        </p:grpSpPr>
        <p:sp>
          <p:nvSpPr>
            <p:cNvPr id="2" name="TextBox 34"/>
            <p:cNvSpPr txBox="1"/>
            <p:nvPr/>
          </p:nvSpPr>
          <p:spPr bwMode="gray">
            <a:xfrm>
              <a:off x="3593660" y="3141157"/>
              <a:ext cx="1552443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 dirty="0">
                  <a:solidFill>
                    <a:schemeClr val="bg2"/>
                  </a:solidFill>
                </a:rPr>
                <a:t>Große Abweichung</a:t>
              </a:r>
              <a:endParaRPr lang="en-GB" sz="1200" dirty="0" err="1">
                <a:solidFill>
                  <a:schemeClr val="bg2"/>
                </a:solidFill>
              </a:endParaRPr>
            </a:p>
          </p:txBody>
        </p:sp>
        <p:cxnSp>
          <p:nvCxnSpPr>
            <p:cNvPr id="8" name="Straight Connector 35"/>
            <p:cNvCxnSpPr/>
            <p:nvPr/>
          </p:nvCxnSpPr>
          <p:spPr bwMode="gray">
            <a:xfrm flipH="1">
              <a:off x="4801984" y="3504252"/>
              <a:ext cx="361" cy="366830"/>
            </a:xfrm>
            <a:prstGeom prst="line">
              <a:avLst/>
            </a:prstGeom>
            <a:ln w="22225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9"/>
          <p:cNvGrpSpPr/>
          <p:nvPr/>
        </p:nvGrpSpPr>
        <p:grpSpPr>
          <a:xfrm>
            <a:off x="7056934" y="1787284"/>
            <a:ext cx="1694356" cy="795372"/>
            <a:chOff x="7056934" y="1787284"/>
            <a:chExt cx="1694356" cy="795372"/>
          </a:xfrm>
        </p:grpSpPr>
        <p:sp>
          <p:nvSpPr>
            <p:cNvPr id="17" name="TextBox 40"/>
            <p:cNvSpPr txBox="1"/>
            <p:nvPr/>
          </p:nvSpPr>
          <p:spPr bwMode="gray">
            <a:xfrm>
              <a:off x="7198847" y="2147127"/>
              <a:ext cx="1552443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de-DE" sz="1200" dirty="0">
                  <a:solidFill>
                    <a:schemeClr val="bg2"/>
                  </a:solidFill>
                </a:rPr>
                <a:t>Große Abweichung</a:t>
              </a:r>
              <a:endParaRPr lang="en-GB" sz="1200" dirty="0" err="1">
                <a:solidFill>
                  <a:schemeClr val="bg2"/>
                </a:solidFill>
              </a:endParaRPr>
            </a:p>
          </p:txBody>
        </p:sp>
        <p:cxnSp>
          <p:nvCxnSpPr>
            <p:cNvPr id="20" name="Straight Connector 41"/>
            <p:cNvCxnSpPr/>
            <p:nvPr/>
          </p:nvCxnSpPr>
          <p:spPr bwMode="gray">
            <a:xfrm flipH="1">
              <a:off x="7056934" y="1787284"/>
              <a:ext cx="1479" cy="795372"/>
            </a:xfrm>
            <a:prstGeom prst="line">
              <a:avLst/>
            </a:prstGeom>
            <a:ln w="22225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652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09877E-6 L 0.41216 0.001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solidFill>
                  <a:schemeClr val="tx2"/>
                </a:solidFill>
              </a:rPr>
              <a:t>Des Trust-Level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gray">
          <a:xfrm>
            <a:off x="1979712" y="1395600"/>
            <a:ext cx="1656184" cy="600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solidFill>
                  <a:schemeClr val="bg2"/>
                </a:solidFill>
              </a:rPr>
              <a:t>PostBank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179512" y="2379719"/>
            <a:ext cx="72008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gray">
          <a:xfrm>
            <a:off x="292550" y="1543543"/>
            <a:ext cx="1080589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smtClean="0">
                <a:solidFill>
                  <a:schemeClr val="tx2"/>
                </a:solidFill>
              </a:rPr>
              <a:t>Services</a:t>
            </a:r>
            <a:endParaRPr lang="en-US" sz="1400" dirty="0" err="1" smtClean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4392736" y="1395600"/>
            <a:ext cx="1656184" cy="600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solidFill>
                  <a:schemeClr val="bg2"/>
                </a:solidFill>
              </a:rPr>
              <a:t>SatoshiPay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979712" y="2763781"/>
            <a:ext cx="1656184" cy="600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err="1" smtClean="0">
                <a:solidFill>
                  <a:schemeClr val="bg2"/>
                </a:solidFill>
              </a:rPr>
              <a:t>Trust.me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179512" y="3744818"/>
            <a:ext cx="7200800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gray">
          <a:xfrm>
            <a:off x="292550" y="2911724"/>
            <a:ext cx="1080589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 smtClean="0">
                <a:solidFill>
                  <a:schemeClr val="tx2"/>
                </a:solidFill>
              </a:rPr>
              <a:t>ID Provider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4392736" y="2763781"/>
            <a:ext cx="1656184" cy="600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MS Cognitive Services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1979712" y="4131904"/>
            <a:ext cx="1656184" cy="600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Smartphone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292550" y="4279847"/>
            <a:ext cx="1080589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 smtClean="0">
                <a:solidFill>
                  <a:schemeClr val="tx2"/>
                </a:solidFill>
              </a:rPr>
              <a:t>User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4392736" y="4131904"/>
            <a:ext cx="1656184" cy="6000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>
                <a:solidFill>
                  <a:schemeClr val="bg2"/>
                </a:solidFill>
              </a:rPr>
              <a:t>Wearable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gray">
          <a:xfrm>
            <a:off x="7452320" y="2225670"/>
            <a:ext cx="1296144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 smtClean="0">
                <a:solidFill>
                  <a:schemeClr val="tx2"/>
                </a:solidFill>
              </a:rPr>
              <a:t>SAP </a:t>
            </a:r>
            <a:r>
              <a:rPr lang="en-US" sz="1400" dirty="0" err="1" smtClean="0">
                <a:solidFill>
                  <a:schemeClr val="tx2"/>
                </a:solidFill>
              </a:rPr>
              <a:t>YasS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gray">
          <a:xfrm>
            <a:off x="7452320" y="3579862"/>
            <a:ext cx="1368152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 err="1" smtClean="0">
                <a:solidFill>
                  <a:schemeClr val="tx2"/>
                </a:solidFill>
              </a:rPr>
              <a:t>Trust.me</a:t>
            </a:r>
            <a:r>
              <a:rPr lang="en-US" sz="1400" dirty="0" smtClean="0">
                <a:solidFill>
                  <a:schemeClr val="tx2"/>
                </a:solidFill>
              </a:rPr>
              <a:t> API</a:t>
            </a:r>
            <a:endParaRPr lang="en-US" sz="1400" dirty="0" smtClean="0">
              <a:solidFill>
                <a:schemeClr val="tx2"/>
              </a:solidFill>
            </a:endParaRPr>
          </a:p>
        </p:txBody>
      </p:sp>
      <p:cxnSp>
        <p:nvCxnSpPr>
          <p:cNvPr id="28" name="Straight Arrow Connector 27"/>
          <p:cNvCxnSpPr>
            <a:stCxn id="4" idx="2"/>
            <a:endCxn id="15" idx="0"/>
          </p:cNvCxnSpPr>
          <p:nvPr/>
        </p:nvCxnSpPr>
        <p:spPr bwMode="gray">
          <a:xfrm>
            <a:off x="2807804" y="1995686"/>
            <a:ext cx="0" cy="7680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0" idx="3"/>
          </p:cNvCxnSpPr>
          <p:nvPr/>
        </p:nvCxnSpPr>
        <p:spPr bwMode="gray">
          <a:xfrm flipH="1">
            <a:off x="3635896" y="4431947"/>
            <a:ext cx="7568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15" idx="2"/>
          </p:cNvCxnSpPr>
          <p:nvPr/>
        </p:nvCxnSpPr>
        <p:spPr bwMode="gray">
          <a:xfrm flipV="1">
            <a:off x="2807804" y="3363867"/>
            <a:ext cx="0" cy="768037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gray">
          <a:xfrm flipH="1">
            <a:off x="3635896" y="3150896"/>
            <a:ext cx="7568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gray">
          <a:xfrm>
            <a:off x="3635896" y="3003798"/>
            <a:ext cx="75684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gray">
          <a:xfrm flipH="1">
            <a:off x="3635896" y="1995686"/>
            <a:ext cx="756840" cy="76809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47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Android App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olidFill>
                  <a:schemeClr val="tx2"/>
                </a:solidFill>
              </a:rPr>
              <a:t>Mit </a:t>
            </a:r>
            <a:r>
              <a:rPr lang="de-DE" dirty="0" smtClean="0">
                <a:solidFill>
                  <a:schemeClr val="tx2"/>
                </a:solidFill>
              </a:rPr>
              <a:t>Gesichts-Erkennung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9" y="818924"/>
            <a:ext cx="2466174" cy="4227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86" y="818924"/>
            <a:ext cx="2466174" cy="4227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18924"/>
            <a:ext cx="2466174" cy="4227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467544" y="4731990"/>
            <a:ext cx="2160240" cy="4115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smtClean="0">
                <a:solidFill>
                  <a:schemeClr val="bg2"/>
                </a:solidFill>
              </a:rPr>
              <a:t>Gelernt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2987824" y="4731990"/>
            <a:ext cx="2160240" cy="4115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 err="1" smtClean="0">
                <a:solidFill>
                  <a:schemeClr val="bg2"/>
                </a:solidFill>
              </a:rPr>
              <a:t>Valider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Nutzer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5508104" y="4731990"/>
            <a:ext cx="2160240" cy="4115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 err="1" smtClean="0">
                <a:solidFill>
                  <a:schemeClr val="bg2"/>
                </a:solidFill>
              </a:rPr>
              <a:t>Invalider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Nutzer</a:t>
            </a:r>
            <a:endParaRPr lang="en-US" sz="16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89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HPI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HPI Clean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3.xml><?xml version="1.0" encoding="utf-8"?>
<a:theme xmlns:a="http://schemas.openxmlformats.org/drawingml/2006/main" name="1_HPI Clean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218</TotalTime>
  <Words>197</Words>
  <Application>Microsoft Macintosh PowerPoint</Application>
  <PresentationFormat>On-screen Show (16:9)</PresentationFormat>
  <Paragraphs>35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Verdana</vt:lpstr>
      <vt:lpstr>Arial</vt:lpstr>
      <vt:lpstr>HPI</vt:lpstr>
      <vt:lpstr>HPI Clean</vt:lpstr>
      <vt:lpstr>1_HPI Clean</vt:lpstr>
      <vt:lpstr>Unsere Vision Passwortlose Authentifizierung</vt:lpstr>
      <vt:lpstr>Aktivitäten vergleichen Mit Ausreißer-Erkennung</vt:lpstr>
      <vt:lpstr>Architektur Des Trust-Level Systems</vt:lpstr>
      <vt:lpstr>Android App Mit Gesichts-Erkennung</vt:lpstr>
    </vt:vector>
  </TitlesOfParts>
  <Company>Hasso-Plattner-Institut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Mirtschin, Marvin</dc:creator>
  <cp:lastModifiedBy>Microsoft Office User</cp:lastModifiedBy>
  <cp:revision>444</cp:revision>
  <cp:lastPrinted>2014-05-07T12:19:03Z</cp:lastPrinted>
  <dcterms:created xsi:type="dcterms:W3CDTF">2016-06-13T11:29:28Z</dcterms:created>
  <dcterms:modified xsi:type="dcterms:W3CDTF">2016-10-02T13:04:14Z</dcterms:modified>
</cp:coreProperties>
</file>