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6CD8-298D-F741-A887-81DC126EE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724AB5C-1C75-8A47-B587-52817FF1B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31FF361-095A-0F4E-9A91-BCA12CC01F18}"/>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5" name="Footer Placeholder 4">
            <a:extLst>
              <a:ext uri="{FF2B5EF4-FFF2-40B4-BE49-F238E27FC236}">
                <a16:creationId xmlns:a16="http://schemas.microsoft.com/office/drawing/2014/main" id="{3C0869F8-C3F7-414B-AEAD-916AB1E55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55B5F-2AC5-7041-A187-5346E8BC0BA2}"/>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187823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DA8A-4E3D-BB4A-BC39-52A543D5614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524C7A-9E86-8841-B5B6-9E5153752F4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BAEF21-6AA7-1A44-BAA0-1790214ADFD7}"/>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5" name="Footer Placeholder 4">
            <a:extLst>
              <a:ext uri="{FF2B5EF4-FFF2-40B4-BE49-F238E27FC236}">
                <a16:creationId xmlns:a16="http://schemas.microsoft.com/office/drawing/2014/main" id="{1598C3F4-8092-D949-87EE-8D404051A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5F831-F994-7445-BA50-F0DAF07886AF}"/>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308980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AFDD85-7E39-0D45-BCD3-3D538882866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8524AA2-660E-8648-9374-EF9E60A583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BD2788-9031-4342-8DCD-12E8A7930E7B}"/>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5" name="Footer Placeholder 4">
            <a:extLst>
              <a:ext uri="{FF2B5EF4-FFF2-40B4-BE49-F238E27FC236}">
                <a16:creationId xmlns:a16="http://schemas.microsoft.com/office/drawing/2014/main" id="{75E586D8-41C2-374B-8B04-8B66D6C7D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4B3BF-4E59-7A40-A6CB-C54055E25F1A}"/>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242565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72AF-9CE9-8344-9390-6ABB83F61E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D4BE19D-5D72-064A-8A0D-2375530FCA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D1376B-A954-EA4A-A3BA-E82AC24A6414}"/>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5" name="Footer Placeholder 4">
            <a:extLst>
              <a:ext uri="{FF2B5EF4-FFF2-40B4-BE49-F238E27FC236}">
                <a16:creationId xmlns:a16="http://schemas.microsoft.com/office/drawing/2014/main" id="{E1A55613-1589-C149-BA08-1C8A1A549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15DB3-B2D8-8A49-B814-E8AF10981E73}"/>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3829014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F85C-247D-934A-836A-91D40DC129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DF065CD-EC1C-7548-AD35-2593551B3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9EA096B-87BE-9E48-B043-027A2502227F}"/>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5" name="Footer Placeholder 4">
            <a:extLst>
              <a:ext uri="{FF2B5EF4-FFF2-40B4-BE49-F238E27FC236}">
                <a16:creationId xmlns:a16="http://schemas.microsoft.com/office/drawing/2014/main" id="{03DC82BF-8124-9B4D-A2CB-2BC39A480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8BF27-879F-8F4A-A9F1-E27467E3A7D0}"/>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380439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773A-75C2-8D45-8566-4BADFAD1F2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AD7B65D-51BF-8948-9459-EF45F73BF6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70126DD-D1AD-434E-9E5B-60791D8550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5ED4C5C-99E1-9C48-B951-15FC7A925A17}"/>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6" name="Footer Placeholder 5">
            <a:extLst>
              <a:ext uri="{FF2B5EF4-FFF2-40B4-BE49-F238E27FC236}">
                <a16:creationId xmlns:a16="http://schemas.microsoft.com/office/drawing/2014/main" id="{E2A8A4D6-0183-964B-87CA-C3F902773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C6020-0B57-B347-8E76-C7B590136AE3}"/>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123745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E805-1184-C249-9D3C-A9BB7AD34AA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F842D76-B80C-C242-B71E-BCBC68A87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8CE77D4-5D64-E746-9369-67012AAD59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B20C627-5836-EC43-9FAF-CAD3279C8C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3708DAC-B35E-7148-AC77-4A5DCEAB43A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859A266-A582-F545-914E-BA4A18D4EE48}"/>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8" name="Footer Placeholder 7">
            <a:extLst>
              <a:ext uri="{FF2B5EF4-FFF2-40B4-BE49-F238E27FC236}">
                <a16:creationId xmlns:a16="http://schemas.microsoft.com/office/drawing/2014/main" id="{CCF2719D-070C-E849-8405-B114B5A6C4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96606A-8DE5-8B4E-817A-EEB5EC8E4313}"/>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296280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711C-B10E-9346-B4FA-5A0E0FFF080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ED0D684-F7DB-FC4B-ABEE-00A6A37719ED}"/>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4" name="Footer Placeholder 3">
            <a:extLst>
              <a:ext uri="{FF2B5EF4-FFF2-40B4-BE49-F238E27FC236}">
                <a16:creationId xmlns:a16="http://schemas.microsoft.com/office/drawing/2014/main" id="{2BEDDA35-A774-5E46-A1C8-931E74019C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2EDA7E-865C-6943-AEBF-B1BEFE1D724A}"/>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215803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43780-F2AD-1843-B3F9-1CE79B40D179}"/>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3" name="Footer Placeholder 2">
            <a:extLst>
              <a:ext uri="{FF2B5EF4-FFF2-40B4-BE49-F238E27FC236}">
                <a16:creationId xmlns:a16="http://schemas.microsoft.com/office/drawing/2014/main" id="{117F1B62-DE55-FE4E-A66D-0390719C19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F49C38-EF8F-B24B-B89F-8CD2ADD3BB48}"/>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413439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7D1F-7FB5-AF40-8F7B-93A65BB820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B055332-4786-D64B-A4C7-AA194B1E14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A18D0F1-2C78-B74E-950A-C71356C0E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F43B21-FD34-0B41-958F-30DC45DBFD4B}"/>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6" name="Footer Placeholder 5">
            <a:extLst>
              <a:ext uri="{FF2B5EF4-FFF2-40B4-BE49-F238E27FC236}">
                <a16:creationId xmlns:a16="http://schemas.microsoft.com/office/drawing/2014/main" id="{E1CB068D-2288-B74A-A209-917572974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E908F-B52A-4A45-945B-369B40E28BBE}"/>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93091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9ADD-696D-E840-AF24-E9AA4C4BCA3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3AAE952-942A-084A-9B63-5B99CC194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D05406-8FA0-774B-A0C9-715C401E4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E8EA91-17ED-2748-AA15-21A5525A3F42}"/>
              </a:ext>
            </a:extLst>
          </p:cNvPr>
          <p:cNvSpPr>
            <a:spLocks noGrp="1"/>
          </p:cNvSpPr>
          <p:nvPr>
            <p:ph type="dt" sz="half" idx="10"/>
          </p:nvPr>
        </p:nvSpPr>
        <p:spPr/>
        <p:txBody>
          <a:bodyPr/>
          <a:lstStyle/>
          <a:p>
            <a:fld id="{B0E39D8D-E37C-1C4F-BE48-8AB8519E45EC}" type="datetimeFigureOut">
              <a:rPr lang="en-US"/>
              <a:t>12/2/2020</a:t>
            </a:fld>
            <a:endParaRPr lang="en-US"/>
          </a:p>
        </p:txBody>
      </p:sp>
      <p:sp>
        <p:nvSpPr>
          <p:cNvPr id="6" name="Footer Placeholder 5">
            <a:extLst>
              <a:ext uri="{FF2B5EF4-FFF2-40B4-BE49-F238E27FC236}">
                <a16:creationId xmlns:a16="http://schemas.microsoft.com/office/drawing/2014/main" id="{8EF9923C-59C3-7B48-AEEE-83AB3BECB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7E57FC-0C6C-2E4C-974A-8F4940EAF5F8}"/>
              </a:ext>
            </a:extLst>
          </p:cNvPr>
          <p:cNvSpPr>
            <a:spLocks noGrp="1"/>
          </p:cNvSpPr>
          <p:nvPr>
            <p:ph type="sldNum" sz="quarter" idx="12"/>
          </p:nvPr>
        </p:nvSpPr>
        <p:spPr/>
        <p:txBody>
          <a:bodyPr/>
          <a:lstStyle/>
          <a:p>
            <a:fld id="{6B93660F-113A-A044-A84B-2279DFAAB6C0}" type="slidenum">
              <a:rPr lang="en-US"/>
              <a:t>‹#›</a:t>
            </a:fld>
            <a:endParaRPr lang="en-US"/>
          </a:p>
        </p:txBody>
      </p:sp>
    </p:spTree>
    <p:extLst>
      <p:ext uri="{BB962C8B-B14F-4D97-AF65-F5344CB8AC3E}">
        <p14:creationId xmlns:p14="http://schemas.microsoft.com/office/powerpoint/2010/main" val="201014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EA1218-9951-874A-9480-868A45A87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AD69E4E-2CF5-314B-8111-2C6626687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FD0E7A-469E-CA4A-AAB6-3644F2596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39D8D-E37C-1C4F-BE48-8AB8519E45EC}" type="datetimeFigureOut">
              <a:rPr lang="en-US"/>
              <a:t>12/2/2020</a:t>
            </a:fld>
            <a:endParaRPr lang="en-US"/>
          </a:p>
        </p:txBody>
      </p:sp>
      <p:sp>
        <p:nvSpPr>
          <p:cNvPr id="5" name="Footer Placeholder 4">
            <a:extLst>
              <a:ext uri="{FF2B5EF4-FFF2-40B4-BE49-F238E27FC236}">
                <a16:creationId xmlns:a16="http://schemas.microsoft.com/office/drawing/2014/main" id="{D9CC2B51-846A-AE40-B5E1-F80602D9A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41BECC-46D5-804E-A278-36D88B5B32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3660F-113A-A044-A84B-2279DFAAB6C0}" type="slidenum">
              <a:rPr lang="en-US"/>
              <a:t>‹#›</a:t>
            </a:fld>
            <a:endParaRPr lang="en-US"/>
          </a:p>
        </p:txBody>
      </p:sp>
    </p:spTree>
    <p:extLst>
      <p:ext uri="{BB962C8B-B14F-4D97-AF65-F5344CB8AC3E}">
        <p14:creationId xmlns:p14="http://schemas.microsoft.com/office/powerpoint/2010/main" val="63809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8796-89D5-3A49-9819-CDE090D21954}"/>
              </a:ext>
            </a:extLst>
          </p:cNvPr>
          <p:cNvSpPr>
            <a:spLocks noGrp="1"/>
          </p:cNvSpPr>
          <p:nvPr>
            <p:ph type="ctrTitle"/>
          </p:nvPr>
        </p:nvSpPr>
        <p:spPr>
          <a:xfrm>
            <a:off x="1524000" y="1122363"/>
            <a:ext cx="9144000" cy="3868984"/>
          </a:xfrm>
        </p:spPr>
        <p:txBody>
          <a:bodyPr>
            <a:normAutofit/>
          </a:bodyPr>
          <a:lstStyle/>
          <a:p>
            <a:r>
              <a:rPr lang="en-US"/>
              <a:t>Chapter 15</a:t>
            </a:r>
            <a:br>
              <a:rPr lang="en-US"/>
            </a:br>
            <a:r>
              <a:rPr lang="en-US" b="1" u="sng"/>
              <a:t>Air around us. </a:t>
            </a:r>
            <a:br>
              <a:rPr lang="en-US" b="1" u="sng"/>
            </a:br>
            <a:r>
              <a:rPr lang="en-US" b="1" u="sng"/>
              <a:t>(Notes)</a:t>
            </a:r>
            <a:endParaRPr lang="en-US"/>
          </a:p>
        </p:txBody>
      </p:sp>
    </p:spTree>
    <p:extLst>
      <p:ext uri="{BB962C8B-B14F-4D97-AF65-F5344CB8AC3E}">
        <p14:creationId xmlns:p14="http://schemas.microsoft.com/office/powerpoint/2010/main" val="410100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E0E3A-6A69-9842-9885-E15E388E63B7}"/>
              </a:ext>
            </a:extLst>
          </p:cNvPr>
          <p:cNvSpPr>
            <a:spLocks noGrp="1"/>
          </p:cNvSpPr>
          <p:nvPr>
            <p:ph idx="1"/>
          </p:nvPr>
        </p:nvSpPr>
        <p:spPr>
          <a:xfrm>
            <a:off x="838200" y="371104"/>
            <a:ext cx="10515600" cy="5805859"/>
          </a:xfrm>
        </p:spPr>
        <p:txBody>
          <a:bodyPr>
            <a:normAutofit/>
          </a:bodyPr>
          <a:lstStyle/>
          <a:p>
            <a:pPr marL="742950" indent="-742950">
              <a:buAutoNum type="arabicPeriod"/>
            </a:pPr>
            <a:r>
              <a:rPr lang="en-US" sz="3600"/>
              <a:t>What is the composition of air?</a:t>
            </a:r>
          </a:p>
          <a:p>
            <a:pPr marL="0" indent="0">
              <a:buNone/>
            </a:pPr>
            <a:r>
              <a:rPr lang="en-US" sz="3600"/>
              <a:t>        </a:t>
            </a:r>
            <a:r>
              <a:rPr lang="en-US" sz="3600">
                <a:solidFill>
                  <a:srgbClr val="0070C0"/>
                </a:solidFill>
              </a:rPr>
              <a:t>Air is a mixture of gases, water vapour and dust particles. Largely, it consists of </a:t>
            </a:r>
          </a:p>
          <a:p>
            <a:pPr marL="857250" indent="-857250">
              <a:buAutoNum type="romanLcParenBoth"/>
            </a:pPr>
            <a:r>
              <a:rPr lang="en-US" sz="3600">
                <a:solidFill>
                  <a:srgbClr val="0070C0"/>
                </a:solidFill>
              </a:rPr>
              <a:t>Nitrogen (78%)</a:t>
            </a:r>
          </a:p>
          <a:p>
            <a:pPr marL="857250" indent="-857250">
              <a:buAutoNum type="romanLcParenBoth"/>
            </a:pPr>
            <a:r>
              <a:rPr lang="en-US" sz="3600">
                <a:solidFill>
                  <a:srgbClr val="0070C0"/>
                </a:solidFill>
              </a:rPr>
              <a:t>Oxygen (21%)</a:t>
            </a:r>
          </a:p>
          <a:p>
            <a:pPr marL="857250" indent="-857250">
              <a:buAutoNum type="romanLcParenBoth"/>
            </a:pPr>
            <a:r>
              <a:rPr lang="en-US" sz="3600">
                <a:solidFill>
                  <a:srgbClr val="0070C0"/>
                </a:solidFill>
              </a:rPr>
              <a:t>Carbon dioxide (0.03%)</a:t>
            </a:r>
          </a:p>
          <a:p>
            <a:pPr marL="857250" indent="-857250">
              <a:buAutoNum type="romanLcParenBoth"/>
            </a:pPr>
            <a:r>
              <a:rPr lang="en-US" sz="3600">
                <a:solidFill>
                  <a:srgbClr val="0070C0"/>
                </a:solidFill>
              </a:rPr>
              <a:t>Other gases like helium, hydrogen, argon etc.(0.17%)</a:t>
            </a:r>
          </a:p>
          <a:p>
            <a:pPr marL="857250" indent="-857250">
              <a:buAutoNum type="romanLcParenBoth"/>
            </a:pPr>
            <a:r>
              <a:rPr lang="en-US" sz="3600">
                <a:solidFill>
                  <a:srgbClr val="0070C0"/>
                </a:solidFill>
              </a:rPr>
              <a:t>Water vapour and dust particles. </a:t>
            </a:r>
            <a:endParaRPr lang="en-US" sz="3600"/>
          </a:p>
        </p:txBody>
      </p:sp>
    </p:spTree>
    <p:extLst>
      <p:ext uri="{BB962C8B-B14F-4D97-AF65-F5344CB8AC3E}">
        <p14:creationId xmlns:p14="http://schemas.microsoft.com/office/powerpoint/2010/main" val="273468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67A0A-7B01-3744-B138-3C50C76E1900}"/>
              </a:ext>
            </a:extLst>
          </p:cNvPr>
          <p:cNvSpPr>
            <a:spLocks noGrp="1"/>
          </p:cNvSpPr>
          <p:nvPr>
            <p:ph idx="1"/>
          </p:nvPr>
        </p:nvSpPr>
        <p:spPr>
          <a:xfrm>
            <a:off x="838200" y="371104"/>
            <a:ext cx="10515600" cy="5805859"/>
          </a:xfrm>
        </p:spPr>
        <p:txBody>
          <a:bodyPr>
            <a:normAutofit fontScale="70000" lnSpcReduction="20000"/>
          </a:bodyPr>
          <a:lstStyle/>
          <a:p>
            <a:pPr marL="0" indent="0">
              <a:buNone/>
            </a:pPr>
            <a:r>
              <a:rPr lang="en-US" sz="3600"/>
              <a:t>2. Which gas in the atmosphere is essential for respiration?</a:t>
            </a:r>
          </a:p>
          <a:p>
            <a:pPr marL="0" indent="0">
              <a:buNone/>
            </a:pPr>
            <a:r>
              <a:rPr lang="en-US" sz="3600">
                <a:solidFill>
                  <a:schemeClr val="accent5">
                    <a:lumMod val="75000"/>
                  </a:schemeClr>
                </a:solidFill>
              </a:rPr>
              <a:t>Oxygen is essential for respiration. </a:t>
            </a:r>
          </a:p>
          <a:p>
            <a:pPr marL="0" indent="0">
              <a:buNone/>
            </a:pPr>
            <a:r>
              <a:rPr lang="en-US" sz="3600">
                <a:solidFill>
                  <a:schemeClr val="accent5">
                    <a:lumMod val="75000"/>
                  </a:schemeClr>
                </a:solidFill>
              </a:rPr>
              <a:t> </a:t>
            </a:r>
            <a:r>
              <a:rPr lang="en-US" sz="3600"/>
              <a:t>3. How will you prove that air supports burning?</a:t>
            </a:r>
          </a:p>
          <a:p>
            <a:pPr marL="0" indent="0">
              <a:buNone/>
            </a:pPr>
            <a:r>
              <a:rPr lang="en-US" sz="3600">
                <a:solidFill>
                  <a:schemeClr val="accent5">
                    <a:lumMod val="75000"/>
                  </a:schemeClr>
                </a:solidFill>
              </a:rPr>
              <a:t>Fix two small candles of the same size in the middle of two shallow containers. Now, fill the containers with some water. Light the candles and then cover each one of them with an inverted glass(one much taller than the other) observe carefully. </a:t>
            </a:r>
          </a:p>
          <a:p>
            <a:pPr marL="0" indent="0">
              <a:buNone/>
            </a:pPr>
            <a:r>
              <a:rPr lang="en-US" sz="3600">
                <a:solidFill>
                  <a:schemeClr val="accent5">
                    <a:lumMod val="75000"/>
                  </a:schemeClr>
                </a:solidFill>
              </a:rPr>
              <a:t>The candles get extinguished. After few minutes,we will observe decrease in volume by 1/5</a:t>
            </a:r>
            <a:r>
              <a:rPr lang="en-US" sz="3600" baseline="30000">
                <a:solidFill>
                  <a:schemeClr val="accent5">
                    <a:lumMod val="75000"/>
                  </a:schemeClr>
                </a:solidFill>
              </a:rPr>
              <a:t>th</a:t>
            </a:r>
            <a:r>
              <a:rPr lang="en-US" sz="3600">
                <a:solidFill>
                  <a:schemeClr val="accent5">
                    <a:lumMod val="75000"/>
                  </a:schemeClr>
                </a:solidFill>
              </a:rPr>
              <a:t> of volume of the jar.</a:t>
            </a:r>
          </a:p>
          <a:p>
            <a:pPr marL="0" indent="0">
              <a:buNone/>
            </a:pPr>
            <a:r>
              <a:rPr lang="en-US" sz="3600">
                <a:solidFill>
                  <a:schemeClr val="accent5">
                    <a:lumMod val="75000"/>
                  </a:schemeClr>
                </a:solidFill>
              </a:rPr>
              <a:t>This decrease in the volume is equal to the quantity of oxygen in the air inside the jar.</a:t>
            </a:r>
          </a:p>
          <a:p>
            <a:pPr marL="0" indent="0">
              <a:buNone/>
            </a:pPr>
            <a:r>
              <a:rPr lang="en-US" sz="3600">
                <a:solidFill>
                  <a:schemeClr val="accent5">
                    <a:lumMod val="75000"/>
                  </a:schemeClr>
                </a:solidFill>
              </a:rPr>
              <a:t>Burning can occur only in the presence of oxygen. We see that one component of air is oxygen. Now, the amount of air and hence its oxygen component inside each glass in our experiment, is limited. When most of this oxygen is used up by the burning candle, it can no longer burn and blows out. Also,water rises up in the glass once the candle blows out. However,this in water level should not be associated with the amount of oxygen utilised  in burning of the candle. Hence,  air containers some amount of oxygen. </a:t>
            </a:r>
          </a:p>
        </p:txBody>
      </p:sp>
    </p:spTree>
    <p:extLst>
      <p:ext uri="{BB962C8B-B14F-4D97-AF65-F5344CB8AC3E}">
        <p14:creationId xmlns:p14="http://schemas.microsoft.com/office/powerpoint/2010/main" val="177847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110B449-79DD-6B4B-A3D7-2E1909480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191" y="389659"/>
            <a:ext cx="8813717" cy="5343896"/>
          </a:xfrm>
        </p:spPr>
      </p:pic>
    </p:spTree>
    <p:extLst>
      <p:ext uri="{BB962C8B-B14F-4D97-AF65-F5344CB8AC3E}">
        <p14:creationId xmlns:p14="http://schemas.microsoft.com/office/powerpoint/2010/main" val="311588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4A673-BC58-6147-99A6-B24D46E9E266}"/>
              </a:ext>
            </a:extLst>
          </p:cNvPr>
          <p:cNvSpPr>
            <a:spLocks noGrp="1"/>
          </p:cNvSpPr>
          <p:nvPr>
            <p:ph idx="1"/>
          </p:nvPr>
        </p:nvSpPr>
        <p:spPr>
          <a:xfrm>
            <a:off x="838200" y="371104"/>
            <a:ext cx="10515600" cy="5805859"/>
          </a:xfrm>
        </p:spPr>
        <p:txBody>
          <a:bodyPr>
            <a:normAutofit lnSpcReduction="10000"/>
          </a:bodyPr>
          <a:lstStyle/>
          <a:p>
            <a:pPr marL="0" indent="0">
              <a:buNone/>
            </a:pPr>
            <a:r>
              <a:rPr lang="en-US" sz="3600"/>
              <a:t>4. How will you show that air is dissolved in water?</a:t>
            </a:r>
          </a:p>
          <a:p>
            <a:pPr marL="0" indent="0">
              <a:buNone/>
            </a:pPr>
            <a:endParaRPr lang="en-US" sz="3600">
              <a:solidFill>
                <a:schemeClr val="accent5">
                  <a:lumMod val="75000"/>
                </a:schemeClr>
              </a:solidFill>
            </a:endParaRPr>
          </a:p>
          <a:p>
            <a:pPr marL="0" indent="0">
              <a:buNone/>
            </a:pPr>
            <a:endParaRPr lang="en-US" sz="3600">
              <a:solidFill>
                <a:schemeClr val="accent5">
                  <a:lumMod val="75000"/>
                </a:schemeClr>
              </a:solidFill>
            </a:endParaRPr>
          </a:p>
          <a:p>
            <a:pPr marL="0" indent="0">
              <a:buNone/>
            </a:pPr>
            <a:endParaRPr lang="en-US" sz="3600">
              <a:solidFill>
                <a:schemeClr val="accent5">
                  <a:lumMod val="75000"/>
                </a:schemeClr>
              </a:solidFill>
            </a:endParaRPr>
          </a:p>
          <a:p>
            <a:pPr marL="0" indent="0">
              <a:buNone/>
            </a:pPr>
            <a:endParaRPr lang="en-US" sz="3600">
              <a:solidFill>
                <a:schemeClr val="accent5">
                  <a:lumMod val="75000"/>
                </a:schemeClr>
              </a:solidFill>
            </a:endParaRPr>
          </a:p>
          <a:p>
            <a:pPr marL="0" indent="0">
              <a:buNone/>
            </a:pPr>
            <a:endParaRPr lang="en-US" sz="3600">
              <a:solidFill>
                <a:schemeClr val="accent5">
                  <a:lumMod val="75000"/>
                </a:schemeClr>
              </a:solidFill>
            </a:endParaRPr>
          </a:p>
          <a:p>
            <a:pPr marL="0" indent="0">
              <a:buNone/>
            </a:pPr>
            <a:r>
              <a:rPr lang="en-US" sz="3600">
                <a:solidFill>
                  <a:schemeClr val="accent5">
                    <a:lumMod val="75000"/>
                  </a:schemeClr>
                </a:solidFill>
              </a:rPr>
              <a:t>Take some water in a glass vessel or breaker. Heat slowly on a tripod stand well before the water begins to boil. Look carefully at the inner surface of the vessel, you will see tiny bubbles inside. These bubbles come from the air dissolved in water. </a:t>
            </a:r>
          </a:p>
        </p:txBody>
      </p:sp>
      <p:pic>
        <p:nvPicPr>
          <p:cNvPr id="4" name="Picture 4">
            <a:extLst>
              <a:ext uri="{FF2B5EF4-FFF2-40B4-BE49-F238E27FC236}">
                <a16:creationId xmlns:a16="http://schemas.microsoft.com/office/drawing/2014/main" id="{09C5B393-0D25-9341-8B9A-C5EC8CA94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355" y="970161"/>
            <a:ext cx="4289311" cy="2638825"/>
          </a:xfrm>
          <a:prstGeom prst="rect">
            <a:avLst/>
          </a:prstGeom>
        </p:spPr>
      </p:pic>
    </p:spTree>
    <p:extLst>
      <p:ext uri="{BB962C8B-B14F-4D97-AF65-F5344CB8AC3E}">
        <p14:creationId xmlns:p14="http://schemas.microsoft.com/office/powerpoint/2010/main" val="209152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AF187-E421-8447-8F5B-8A4F044B0295}"/>
              </a:ext>
            </a:extLst>
          </p:cNvPr>
          <p:cNvSpPr>
            <a:spLocks noGrp="1"/>
          </p:cNvSpPr>
          <p:nvPr>
            <p:ph idx="1"/>
          </p:nvPr>
        </p:nvSpPr>
        <p:spPr>
          <a:xfrm>
            <a:off x="671204" y="983426"/>
            <a:ext cx="10515600" cy="5158344"/>
          </a:xfrm>
        </p:spPr>
        <p:txBody>
          <a:bodyPr>
            <a:normAutofit lnSpcReduction="10000"/>
          </a:bodyPr>
          <a:lstStyle/>
          <a:p>
            <a:pPr marL="0" indent="0">
              <a:buNone/>
            </a:pPr>
            <a:r>
              <a:rPr lang="en-US" sz="3600"/>
              <a:t>5. Why does a lump of cotton wool shrink in water?</a:t>
            </a:r>
          </a:p>
          <a:p>
            <a:pPr marL="0" indent="0">
              <a:buNone/>
            </a:pPr>
            <a:r>
              <a:rPr lang="en-US" sz="3600">
                <a:solidFill>
                  <a:schemeClr val="accent5">
                    <a:lumMod val="75000"/>
                  </a:schemeClr>
                </a:solidFill>
              </a:rPr>
              <a:t>Lump of cotton wool has air among gaps of cotton fibres. When dipped in water, air from these gaps is replaced by water. The cotton lump becomes heavy and also shrinks due to removal of air gaps.</a:t>
            </a:r>
          </a:p>
          <a:p>
            <a:pPr marL="0" indent="0">
              <a:buNone/>
            </a:pPr>
            <a:r>
              <a:rPr lang="en-US" sz="3600">
                <a:solidFill>
                  <a:schemeClr val="accent5">
                    <a:lumMod val="75000"/>
                  </a:schemeClr>
                </a:solidFill>
              </a:rPr>
              <a:t> </a:t>
            </a:r>
            <a:r>
              <a:rPr lang="en-US" sz="3600"/>
              <a:t>6. The layer of air around the earth is known as  …….</a:t>
            </a:r>
          </a:p>
          <a:p>
            <a:pPr marL="0" indent="0">
              <a:buNone/>
            </a:pPr>
            <a:r>
              <a:rPr lang="en-US" sz="3600">
                <a:solidFill>
                  <a:schemeClr val="accent5">
                    <a:lumMod val="75000"/>
                  </a:schemeClr>
                </a:solidFill>
              </a:rPr>
              <a:t>Atmosphere </a:t>
            </a:r>
          </a:p>
          <a:p>
            <a:pPr marL="0" indent="0">
              <a:buNone/>
            </a:pPr>
            <a:r>
              <a:rPr lang="en-US" sz="3600">
                <a:solidFill>
                  <a:schemeClr val="accent5">
                    <a:lumMod val="75000"/>
                  </a:schemeClr>
                </a:solidFill>
              </a:rPr>
              <a:t> </a:t>
            </a:r>
            <a:r>
              <a:rPr lang="en-US" sz="3600"/>
              <a:t>7. The component of air used by green plants to make their food, is ………</a:t>
            </a:r>
          </a:p>
          <a:p>
            <a:pPr marL="0" indent="0">
              <a:buNone/>
            </a:pPr>
            <a:r>
              <a:rPr lang="en-US" sz="3600">
                <a:solidFill>
                  <a:schemeClr val="accent5">
                    <a:lumMod val="75000"/>
                  </a:schemeClr>
                </a:solidFill>
              </a:rPr>
              <a:t>Carbon dioxide </a:t>
            </a:r>
          </a:p>
          <a:p>
            <a:pPr marL="0" indent="0">
              <a:buNone/>
            </a:pPr>
            <a:endParaRPr lang="en-US" sz="3600">
              <a:solidFill>
                <a:schemeClr val="accent5">
                  <a:lumMod val="75000"/>
                </a:schemeClr>
              </a:solidFill>
            </a:endParaRPr>
          </a:p>
        </p:txBody>
      </p:sp>
    </p:spTree>
    <p:extLst>
      <p:ext uri="{BB962C8B-B14F-4D97-AF65-F5344CB8AC3E}">
        <p14:creationId xmlns:p14="http://schemas.microsoft.com/office/powerpoint/2010/main" val="1493422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48052-9CEB-1F49-9595-B12D1172CB8F}"/>
              </a:ext>
            </a:extLst>
          </p:cNvPr>
          <p:cNvSpPr>
            <a:spLocks noGrp="1"/>
          </p:cNvSpPr>
          <p:nvPr>
            <p:ph idx="1"/>
          </p:nvPr>
        </p:nvSpPr>
        <p:spPr>
          <a:xfrm>
            <a:off x="838200" y="905494"/>
            <a:ext cx="10515600" cy="5047012"/>
          </a:xfrm>
        </p:spPr>
        <p:txBody>
          <a:bodyPr>
            <a:normAutofit/>
          </a:bodyPr>
          <a:lstStyle/>
          <a:p>
            <a:pPr marL="0" indent="0">
              <a:buNone/>
            </a:pPr>
            <a:r>
              <a:rPr lang="en-US" sz="3600"/>
              <a:t>8. List five activities that are possible due to presence of air. </a:t>
            </a:r>
          </a:p>
          <a:p>
            <a:pPr marL="857250" indent="-857250">
              <a:buAutoNum type="romanLcParenBoth"/>
            </a:pPr>
            <a:r>
              <a:rPr lang="en-US" sz="3600">
                <a:solidFill>
                  <a:schemeClr val="accent5">
                    <a:lumMod val="75000"/>
                  </a:schemeClr>
                </a:solidFill>
              </a:rPr>
              <a:t>Respiration by animals. </a:t>
            </a:r>
          </a:p>
          <a:p>
            <a:pPr marL="857250" indent="-857250">
              <a:buAutoNum type="romanLcParenBoth"/>
            </a:pPr>
            <a:r>
              <a:rPr lang="en-US" sz="3600">
                <a:solidFill>
                  <a:schemeClr val="accent5">
                    <a:lumMod val="75000"/>
                  </a:schemeClr>
                </a:solidFill>
              </a:rPr>
              <a:t>Photosynthesis by plants. </a:t>
            </a:r>
          </a:p>
          <a:p>
            <a:pPr marL="857250" indent="-857250">
              <a:buAutoNum type="romanLcParenBoth"/>
            </a:pPr>
            <a:r>
              <a:rPr lang="en-US" sz="3600">
                <a:solidFill>
                  <a:schemeClr val="accent5">
                    <a:lumMod val="75000"/>
                  </a:schemeClr>
                </a:solidFill>
              </a:rPr>
              <a:t>Power generation by windmills. </a:t>
            </a:r>
          </a:p>
          <a:p>
            <a:pPr marL="857250" indent="-857250">
              <a:buAutoNum type="romanLcParenBoth"/>
            </a:pPr>
            <a:r>
              <a:rPr lang="en-US" sz="3600">
                <a:solidFill>
                  <a:schemeClr val="accent5">
                    <a:lumMod val="75000"/>
                  </a:schemeClr>
                </a:solidFill>
              </a:rPr>
              <a:t>Burning of fuels and substances. </a:t>
            </a:r>
          </a:p>
          <a:p>
            <a:pPr marL="857250" indent="-857250">
              <a:buAutoNum type="romanLcParenBoth"/>
            </a:pPr>
            <a:r>
              <a:rPr lang="en-US" sz="3600">
                <a:solidFill>
                  <a:schemeClr val="accent5">
                    <a:lumMod val="75000"/>
                  </a:schemeClr>
                </a:solidFill>
              </a:rPr>
              <a:t>Movements of sailing yachts, gliders, parachutes and aeroplanes. </a:t>
            </a:r>
          </a:p>
        </p:txBody>
      </p:sp>
    </p:spTree>
    <p:extLst>
      <p:ext uri="{BB962C8B-B14F-4D97-AF65-F5344CB8AC3E}">
        <p14:creationId xmlns:p14="http://schemas.microsoft.com/office/powerpoint/2010/main" val="3187659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98208D-4A28-524E-A735-56D3467B05BC}"/>
              </a:ext>
            </a:extLst>
          </p:cNvPr>
          <p:cNvSpPr>
            <a:spLocks noGrp="1"/>
          </p:cNvSpPr>
          <p:nvPr>
            <p:ph idx="1"/>
          </p:nvPr>
        </p:nvSpPr>
        <p:spPr>
          <a:xfrm>
            <a:off x="838200" y="426769"/>
            <a:ext cx="10515600" cy="5750194"/>
          </a:xfrm>
        </p:spPr>
        <p:txBody>
          <a:bodyPr>
            <a:normAutofit/>
          </a:bodyPr>
          <a:lstStyle/>
          <a:p>
            <a:pPr marL="0" indent="0">
              <a:buNone/>
            </a:pPr>
            <a:r>
              <a:rPr lang="en-US" sz="3600"/>
              <a:t>9. How do plants and animals help each other in the exchange of gases in the atmosphere?</a:t>
            </a:r>
          </a:p>
          <a:p>
            <a:pPr marL="0" indent="0">
              <a:buNone/>
            </a:pPr>
            <a:r>
              <a:rPr lang="en-US" sz="3600">
                <a:solidFill>
                  <a:schemeClr val="accent5">
                    <a:lumMod val="75000"/>
                  </a:schemeClr>
                </a:solidFill>
              </a:rPr>
              <a:t>There is an interdependence of plants and animals on each other for exchange of gases. Plants take carbon dioxide from the atmosphere and prepare food. This is called photosynthesis. During this process, plants give out oxygen to the atmosphere. Animals inhale this oxygen and gives out carbon dioxide to the atmosphere. Therefore, plants and animals help each other in the exchange of gases in the atmosphere. </a:t>
            </a:r>
          </a:p>
        </p:txBody>
      </p:sp>
    </p:spTree>
    <p:extLst>
      <p:ext uri="{BB962C8B-B14F-4D97-AF65-F5344CB8AC3E}">
        <p14:creationId xmlns:p14="http://schemas.microsoft.com/office/powerpoint/2010/main" val="3198057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Chapter 15 Air around us.  (Notes)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Air around us.  (Notes)</dc:title>
  <dc:creator>919512608459</dc:creator>
  <cp:lastModifiedBy>919512608459</cp:lastModifiedBy>
  <cp:revision>2</cp:revision>
  <dcterms:created xsi:type="dcterms:W3CDTF">2020-12-02T03:41:49Z</dcterms:created>
  <dcterms:modified xsi:type="dcterms:W3CDTF">2020-12-02T05:59:01Z</dcterms:modified>
</cp:coreProperties>
</file>