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sk-SK" sz="6000" spc="-1" strike="noStrike">
                <a:solidFill>
                  <a:srgbClr val="000000"/>
                </a:solidFill>
                <a:latin typeface="Calibri"/>
                <a:ea typeface="Calibri"/>
              </a:rPr>
              <a:t>Datalog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Podrobnejšie teoretické základy na prednáškach</a:t>
            </a:r>
            <a:endParaRPr b="0" lang="en-US" sz="238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Program v datalogu je množina pravidiel (implikácií), napr.</a:t>
            </a:r>
            <a:endParaRPr b="0" lang="en-US" sz="238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40" spc="-1" strike="noStrike">
                <a:solidFill>
                  <a:srgbClr val="000000"/>
                </a:solidFill>
                <a:latin typeface="Calibri"/>
                <a:ea typeface="Calibri"/>
              </a:rPr>
              <a:t>zlozene_cislo(Z) ← krat(X, Y, Z), int(X), int(Y), not X = 1, not Y = 1.</a:t>
            </a:r>
            <a:endParaRPr b="0" lang="en-US" sz="204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40" spc="-1" strike="noStrike">
                <a:solidFill>
                  <a:srgbClr val="000000"/>
                </a:solidFill>
                <a:latin typeface="Calibri"/>
                <a:ea typeface="Calibri"/>
              </a:rPr>
              <a:t>prvocislo(Z) ← int(Z), not Z = 1, not zlozene_cislo(Z).</a:t>
            </a:r>
            <a:endParaRPr b="0" lang="en-US" sz="204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Syntax:</a:t>
            </a:r>
            <a:endParaRPr b="0" lang="en-US" sz="238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&lt;hlava&gt;: &lt;atom&gt;</a:t>
            </a:r>
            <a:endParaRPr b="0" lang="en-US" sz="204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&lt;hlava&gt; :- &lt;telo&gt;</a:t>
            </a:r>
            <a:endParaRPr b="0" lang="en-US" sz="204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sk-SK" sz="2040" spc="-1" strike="noStrike">
                <a:solidFill>
                  <a:srgbClr val="000000"/>
                </a:solidFill>
                <a:latin typeface="Consolas"/>
                <a:ea typeface="Consolas"/>
              </a:rPr>
              <a:t>&lt;telo&gt;: &lt;atom&gt; | \+ &lt;atom&gt; | &lt;telo&gt;, &lt;atom&gt;</a:t>
            </a:r>
            <a:endParaRPr b="0" lang="en-US" sz="204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Na vyhodnocovanie datalogových dotazov budeme používať Prolog, preto na ich zápis využijeme syntax Prologu (ktorý je nadmnožinou datalogu):</a:t>
            </a:r>
            <a:endParaRPr b="0" lang="en-US" sz="238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380" spc="-1" strike="noStrike">
                <a:solidFill>
                  <a:srgbClr val="000000"/>
                </a:solidFill>
                <a:latin typeface="Consolas"/>
                <a:ea typeface="Consolas"/>
              </a:rPr>
              <a:t>\+ </a:t>
            </a: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je negácia, </a:t>
            </a:r>
            <a:r>
              <a:rPr b="0" lang="sk-SK" sz="2380" spc="-1" strike="noStrike">
                <a:solidFill>
                  <a:srgbClr val="000000"/>
                </a:solidFill>
                <a:latin typeface="Consolas"/>
                <a:ea typeface="Consolas"/>
              </a:rPr>
              <a:t>:- </a:t>
            </a:r>
            <a:r>
              <a:rPr b="0" lang="sk-SK" sz="2380" spc="-1" strike="noStrike">
                <a:solidFill>
                  <a:srgbClr val="000000"/>
                </a:solidFill>
                <a:latin typeface="Calibri"/>
                <a:ea typeface="Calibri"/>
              </a:rPr>
              <a:t>je “implikácia”</a:t>
            </a:r>
            <a:endParaRPr b="0" lang="en-US" sz="2380" spc="-1" strike="noStrike">
              <a:latin typeface="Arial"/>
            </a:endParaRPr>
          </a:p>
          <a:p>
            <a:pPr marL="228600" indent="-766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5000"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630" spc="-1" strike="noStrike">
                <a:solidFill>
                  <a:srgbClr val="000000"/>
                </a:solidFill>
                <a:latin typeface="Calibri"/>
                <a:ea typeface="Calibri"/>
              </a:rPr>
              <a:t>príklad datalogovského pravidla: </a:t>
            </a:r>
            <a:endParaRPr b="0" lang="en-US" sz="263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res(N,J) :- emp(_,N,J,_,_,S,_), S&gt;=2000.</a:t>
            </a: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na ľavej strane vždy len jeden pozitívny atóm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premenné začínajú veľkým písmenom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konštanty malými písmenami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každá premenná sa v tele pravidla uvedená aspoň v jednom </a:t>
            </a:r>
            <a:r>
              <a:rPr b="0" i="1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pozitívnom EDB kontexte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_ znamená anonymnú premennú</a:t>
            </a:r>
            <a:endParaRPr b="0" lang="en-US" sz="2260" spc="-1" strike="noStrike">
              <a:latin typeface="Arial"/>
            </a:endParaRPr>
          </a:p>
          <a:p>
            <a:pPr lvl="1"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na vyhodnocovanie aritmetických výrazov slúži operátor </a:t>
            </a:r>
            <a:r>
              <a:rPr b="1" i="1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is</a:t>
            </a:r>
            <a:r>
              <a:rPr b="0" lang="sk-SK" sz="226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60" spc="-1" strike="noStrike">
              <a:latin typeface="Arial"/>
            </a:endParaRPr>
          </a:p>
          <a:p>
            <a:pPr lvl="2" marL="6858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79" spc="-1" strike="noStrike">
                <a:solidFill>
                  <a:srgbClr val="000000"/>
                </a:solidFill>
                <a:latin typeface="Calibri"/>
                <a:ea typeface="Calibri"/>
              </a:rPr>
              <a:t>napr. X is 2+3, nie X = 2+3 </a:t>
            </a:r>
            <a:endParaRPr b="0" lang="en-US" sz="1879" spc="-1" strike="noStrike">
              <a:latin typeface="Arial"/>
            </a:endParaRPr>
          </a:p>
          <a:p>
            <a:pPr lvl="2" marL="6858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79" spc="-1" strike="noStrike">
                <a:solidFill>
                  <a:srgbClr val="000000"/>
                </a:solidFill>
                <a:latin typeface="Calibri"/>
                <a:ea typeface="Calibri"/>
              </a:rPr>
              <a:t>(symbol = by bol interpretovaný ako unifikácia termov a nedôjde k žiadnej aritmetickej operácii).</a:t>
            </a:r>
            <a:endParaRPr b="0" lang="en-US" sz="1879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datalogom: SWI-Prolog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654560"/>
            <a:ext cx="10514880" cy="44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tri možnosti: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na serveri </a:t>
            </a:r>
            <a:r>
              <a:rPr b="0" i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cvika</a:t>
            </a: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, pripojiť sa cez ssh na cvika.dcs.fmph.uniba.sk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(prihlasovacie meno / heslo ako v AISe)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Linuxe v M217, alebo na vlastnom počítači, kde nainštalujete SWI-Prolog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online na https://swish.swi-prolog.org/</a:t>
            </a:r>
            <a:endParaRPr b="0" lang="en-US" sz="2000" spc="-1" strike="noStrike">
              <a:latin typeface="Arial"/>
            </a:endParaRPr>
          </a:p>
          <a:p>
            <a:pPr marL="685800" indent="-100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odporúčame otvoriť si 3 okná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jednom editujete súbor s dotazmi, napr. 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vim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druhom okne máte spustené prostredie prologu: 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swipl -s queries_emp.pl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v treťom okne máte databázu (zoznam faktov)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Práca s datalogom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2000"/>
          </a:bodyPr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 zapísaní dotazu do súboru ho treba uložiť na disk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(vim: ESC, ":w", ENTER).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potom novú verziu skompilovať: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make.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(aj s tou bodkou)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nezabudnite skontrolovať, či kompilátor hlási chyby a prípadne ich opraviť 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výpočet dotazov:</a:t>
            </a:r>
            <a:br/>
            <a:r>
              <a:rPr b="0" lang="sk-SK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?- q(job(J)).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 indent="-253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predikát "q(_)" slúži na pekné formátovanie výstupu a elimináciu zdanlivých duplikátov (Prolog robí úplný backtracking a konkrétnu hodnotu môže nájsť vo viacerých vetvách)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Datalog a negácia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Calibri"/>
              <a:buChar char="●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Dvojice [D, J] také, že pozícia J nie je v oddelení D: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jobDept(J, D) :- emp(_,_,J,_,_,_,D).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missing(D, J) :- 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emp(_,_,J,_,_,_,_),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emp(_,_,_,_,_,_,D),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\+ jobDept(J,D).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Prečo nestačí napísať toto?</a:t>
            </a:r>
            <a:endParaRPr b="0" lang="en-US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missing(D, J) :- 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emp(_,_,J,_,_,_,_), 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emp(_,_,_,_,_,_,D), </a:t>
            </a:r>
            <a:endParaRPr b="0" lang="en-US" sz="2000" spc="-1" strike="noStrike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000" spc="-1" strike="noStrike">
                <a:solidFill>
                  <a:srgbClr val="000000"/>
                </a:solidFill>
                <a:latin typeface="Calibri"/>
                <a:ea typeface="Calibri"/>
              </a:rPr>
              <a:t>\+ emp(_,_,J,_,_,_,D).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k-SK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Datalog a všeobecný kvantifikátor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0608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je nutné </a:t>
            </a:r>
            <a:r>
              <a:rPr b="0" i="1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prepísať všeobecný kvantifikátor ako negáciu existenčného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, čiže v pomocnom pravidle popíšeme protipríklad a negovaním pomocného predikátu povieme, že protipríklad neexistuje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Calibri"/>
              </a:rPr>
              <a:t>oddelenia, v ktorých je zastúpený každý druh práce: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hasAllJobs(D) :- dept(D,_,_,_),\+ missingJob(D).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missingJob(D) :- emp(_,_,J,_,_,_,_), emp(_,_,_,_,_,_,D),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\+ jobDept(J,D).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Calibri"/>
              </a:rPr>
              <a:t>jobDept(J, D) :- emp(_,_,J,_,_,_,D).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  <dc:description/>
  <dc:language>en-US</dc:language>
  <cp:lastModifiedBy/>
  <dcterms:modified xsi:type="dcterms:W3CDTF">2021-10-24T09:53:39Z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