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gif" ContentType="image/gif"/>
  <Override PartName="/ppt/media/image2.gif" ContentType="image/gif"/>
  <Override PartName="/ppt/media/image3.gif" ContentType="image/gif"/>
  <Override PartName="/ppt/media/image4.gif" ContentType="image/gi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Príklad SQL dotazu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SELECT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concat(e.firstname,’ ‘,e.lastname) AS ename, 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CASE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WHEN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e.comm 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IS NULL THEN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e.sal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ELSE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e.comm + e.sal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 AS ‘total_salary’</a:t>
            </a:r>
            <a:br>
              <a:rPr sz="1800"/>
            </a:b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FROM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emp</a:t>
            </a:r>
            <a:br>
              <a:rPr sz="1800"/>
            </a:b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WHERE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deptno&gt;=20 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AND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lower(e.firstname)=‘john’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LIMIT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1 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OFFSET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Multimnožiny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Jazyk SQL uvažuje relácie ako multimnožiny, čiže môžu obsahovať duplikáty riadkov (na rozdiel od Datalogu).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Ak duplikáty nechceme, musíme si to dodatočne vynútiť (obmedzením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UNIQUE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pri vytváraní tabuliek --- viac o tom neskôr pri DDL --- a pomocou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DISTINCT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v dotazoch).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JOINs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join 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je</a:t>
            </a:r>
            <a:r>
              <a:rPr b="0" i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pojenie dvoch tabuliek; je to podmnožina karteziánskeho súčinu tabuliek špecifikovaná dodatočnými podmienkami na prepájanie (karteziánsky súčin – každý riadok s každým)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Karteziánsky súčin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INNER JOIN alebo iba JOIN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LEFT OUTER JOIN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RIGHT OUTER JOIN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FULL OUTER JOIN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Karteziánsky súčin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3" name="Table 2"/>
          <p:cNvGraphicFramePr/>
          <p:nvPr/>
        </p:nvGraphicFramePr>
        <p:xfrm>
          <a:off x="838080" y="184572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3"/>
          <p:cNvGraphicFramePr/>
          <p:nvPr/>
        </p:nvGraphicFramePr>
        <p:xfrm>
          <a:off x="3268080" y="1845720"/>
          <a:ext cx="2428920" cy="14828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4"/>
          <p:cNvGraphicFramePr/>
          <p:nvPr/>
        </p:nvGraphicFramePr>
        <p:xfrm>
          <a:off x="6451560" y="1845720"/>
          <a:ext cx="4336560" cy="37076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86" name="CustomShape 5"/>
          <p:cNvSpPr/>
          <p:nvPr/>
        </p:nvSpPr>
        <p:spPr>
          <a:xfrm>
            <a:off x="2872800" y="2402640"/>
            <a:ext cx="29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595548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861120" y="4165560"/>
            <a:ext cx="345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emp, dept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INNER JOIN = JOIN: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0" name="Table 2"/>
          <p:cNvGraphicFramePr/>
          <p:nvPr/>
        </p:nvGraphicFramePr>
        <p:xfrm>
          <a:off x="838080" y="184572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3"/>
          <p:cNvGraphicFramePr/>
          <p:nvPr/>
        </p:nvGraphicFramePr>
        <p:xfrm>
          <a:off x="3524040" y="1845720"/>
          <a:ext cx="2428920" cy="14828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Table 4"/>
          <p:cNvGraphicFramePr/>
          <p:nvPr/>
        </p:nvGraphicFramePr>
        <p:xfrm>
          <a:off x="6589440" y="1845720"/>
          <a:ext cx="4336560" cy="37076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3" name="CustomShape 5"/>
          <p:cNvSpPr/>
          <p:nvPr/>
        </p:nvSpPr>
        <p:spPr>
          <a:xfrm>
            <a:off x="2873520" y="2402640"/>
            <a:ext cx="61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609804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509040" y="3625560"/>
            <a:ext cx="3902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 e, dept 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WHERE e.deptno = d.deptno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513000" y="4589640"/>
            <a:ext cx="5636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 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dept 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e.deptno = d.deptno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529920" y="5653440"/>
            <a:ext cx="5751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 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NATURAL 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dept 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8" name="Picture 4" descr="SQL INNER JOIN"/>
          <p:cNvPicPr/>
          <p:nvPr/>
        </p:nvPicPr>
        <p:blipFill>
          <a:blip r:embed="rId1"/>
          <a:stretch/>
        </p:blipFill>
        <p:spPr>
          <a:xfrm>
            <a:off x="9282600" y="210240"/>
            <a:ext cx="1904040" cy="137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INNER JOIN = JOIN: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00" name="Table 2"/>
          <p:cNvGraphicFramePr/>
          <p:nvPr/>
        </p:nvGraphicFramePr>
        <p:xfrm>
          <a:off x="838080" y="184572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3"/>
          <p:cNvGraphicFramePr/>
          <p:nvPr/>
        </p:nvGraphicFramePr>
        <p:xfrm>
          <a:off x="3524040" y="1845720"/>
          <a:ext cx="2428920" cy="18536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Table 4"/>
          <p:cNvGraphicFramePr/>
          <p:nvPr/>
        </p:nvGraphicFramePr>
        <p:xfrm>
          <a:off x="6538680" y="905760"/>
          <a:ext cx="4336560" cy="48200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CustomShape 5"/>
          <p:cNvSpPr/>
          <p:nvPr/>
        </p:nvSpPr>
        <p:spPr>
          <a:xfrm>
            <a:off x="2873520" y="2402640"/>
            <a:ext cx="61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609804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666000" y="3822840"/>
            <a:ext cx="5636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FROM emp 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dept 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e.deptno = d.deptno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663840" y="6073560"/>
            <a:ext cx="6987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Ako by ste zapísali JOIN v relačnom kalkule či datalogu?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LEFT [OUTER] JOIN: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838080" y="184572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le 3"/>
          <p:cNvGraphicFramePr/>
          <p:nvPr/>
        </p:nvGraphicFramePr>
        <p:xfrm>
          <a:off x="3524040" y="1845720"/>
          <a:ext cx="2428920" cy="18536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Table 4"/>
          <p:cNvGraphicFramePr/>
          <p:nvPr/>
        </p:nvGraphicFramePr>
        <p:xfrm>
          <a:off x="6589440" y="1845720"/>
          <a:ext cx="4336560" cy="18536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11" name="CustomShape 5"/>
          <p:cNvSpPr/>
          <p:nvPr/>
        </p:nvSpPr>
        <p:spPr>
          <a:xfrm>
            <a:off x="2790360" y="2264400"/>
            <a:ext cx="610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609804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755280" y="3902760"/>
            <a:ext cx="50241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FROM emp as 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LEFT 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dept as 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e.deptno = d.deptno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4" name="Picture 2" descr="SQL LEFT JOIN"/>
          <p:cNvPicPr/>
          <p:nvPr/>
        </p:nvPicPr>
        <p:blipFill>
          <a:blip r:embed="rId1"/>
          <a:stretch/>
        </p:blipFill>
        <p:spPr>
          <a:xfrm>
            <a:off x="9138600" y="257400"/>
            <a:ext cx="1904040" cy="137988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743400" y="5785560"/>
            <a:ext cx="7621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Ako 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by ste 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zapísa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li LEFT 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JOIN v 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relačn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om 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kalkul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e či 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datalo</a:t>
            </a: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gu?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RIGHT [OUTER] JOIN: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17" name="Table 2"/>
          <p:cNvGraphicFramePr/>
          <p:nvPr/>
        </p:nvGraphicFramePr>
        <p:xfrm>
          <a:off x="4091400" y="187596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Table 3"/>
          <p:cNvGraphicFramePr/>
          <p:nvPr/>
        </p:nvGraphicFramePr>
        <p:xfrm>
          <a:off x="602280" y="1851480"/>
          <a:ext cx="2428920" cy="18536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Table 4"/>
          <p:cNvGraphicFramePr/>
          <p:nvPr/>
        </p:nvGraphicFramePr>
        <p:xfrm>
          <a:off x="6589440" y="1845720"/>
          <a:ext cx="4336560" cy="18536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20" name="CustomShape 5"/>
          <p:cNvSpPr/>
          <p:nvPr/>
        </p:nvSpPr>
        <p:spPr>
          <a:xfrm>
            <a:off x="3132720" y="2264400"/>
            <a:ext cx="759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RIGHT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609804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659520" y="4938840"/>
            <a:ext cx="6856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FROM dept AS 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RIGHT 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emp AS 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e.deptno = d.deptno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3" name="Picture 2" descr="SQL RIGHT JOIN"/>
          <p:cNvPicPr/>
          <p:nvPr/>
        </p:nvPicPr>
        <p:blipFill>
          <a:blip r:embed="rId1"/>
          <a:stretch/>
        </p:blipFill>
        <p:spPr>
          <a:xfrm>
            <a:off x="9021600" y="217440"/>
            <a:ext cx="1904040" cy="137988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8"/>
          <p:cNvSpPr/>
          <p:nvPr/>
        </p:nvSpPr>
        <p:spPr>
          <a:xfrm>
            <a:off x="864000" y="4352760"/>
            <a:ext cx="4694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isté ako LEFT JOIN, akurát v obrátenom poradí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3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Ka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rt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éz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sk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y 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sú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či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 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(F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UL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 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JO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</a:t>
            </a: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):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26" name="Table 1"/>
          <p:cNvGraphicFramePr/>
          <p:nvPr/>
        </p:nvGraphicFramePr>
        <p:xfrm>
          <a:off x="838080" y="1881720"/>
          <a:ext cx="1907280" cy="109008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218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 5"/>
          <p:cNvGraphicFramePr/>
          <p:nvPr/>
        </p:nvGraphicFramePr>
        <p:xfrm>
          <a:off x="3268080" y="1845720"/>
          <a:ext cx="2428920" cy="14828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Table 6"/>
          <p:cNvGraphicFramePr/>
          <p:nvPr/>
        </p:nvGraphicFramePr>
        <p:xfrm>
          <a:off x="6451560" y="1845720"/>
          <a:ext cx="4336560" cy="37076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129" name="CustomShape 1"/>
          <p:cNvSpPr/>
          <p:nvPr/>
        </p:nvSpPr>
        <p:spPr>
          <a:xfrm>
            <a:off x="2872800" y="2402640"/>
            <a:ext cx="29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95548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27560" y="4345560"/>
            <a:ext cx="70362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FROM emp e FULL JOIN dept d ON e.deptno = d.deptno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2" name="Picture 1" descr="SQL FULL OUTER JOIN"/>
          <p:cNvPicPr/>
          <p:nvPr/>
        </p:nvPicPr>
        <p:blipFill>
          <a:blip r:embed="rId1"/>
          <a:stretch/>
        </p:blipFill>
        <p:spPr>
          <a:xfrm>
            <a:off x="9448920" y="210240"/>
            <a:ext cx="1904040" cy="137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Application>LibreOffice/7.3.6.2$Linux_X86_64 LibreOffice_project/30$Build-2</Application>
  <AppVersion>15.0000</AppVersion>
  <Words>924</Words>
  <Paragraphs>391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2016-10-02T12:30:03Z</dcterms:created>
  <dc:creator>Michal</dc:creator>
  <dc:description/>
  <dc:language>en-US</dc:language>
  <cp:lastModifiedBy/>
  <dcterms:modified xsi:type="dcterms:W3CDTF">2022-10-03T12:58:59Z</dcterms:modified>
  <cp:revision>116</cp:revision>
  <dc:subject/>
  <dc:title>SQL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18</vt:i4>
  </property>
</Properties>
</file>